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860" r:id="rId2"/>
    <p:sldId id="861" r:id="rId3"/>
    <p:sldId id="807" r:id="rId4"/>
    <p:sldId id="808" r:id="rId5"/>
    <p:sldId id="809" r:id="rId6"/>
    <p:sldId id="810" r:id="rId7"/>
    <p:sldId id="811" r:id="rId8"/>
    <p:sldId id="812" r:id="rId9"/>
    <p:sldId id="862" r:id="rId10"/>
    <p:sldId id="813" r:id="rId11"/>
    <p:sldId id="814" r:id="rId12"/>
    <p:sldId id="815" r:id="rId13"/>
    <p:sldId id="816" r:id="rId14"/>
    <p:sldId id="817" r:id="rId15"/>
    <p:sldId id="818" r:id="rId16"/>
    <p:sldId id="863" r:id="rId17"/>
    <p:sldId id="819" r:id="rId18"/>
    <p:sldId id="820" r:id="rId19"/>
    <p:sldId id="821" r:id="rId20"/>
    <p:sldId id="822" r:id="rId21"/>
    <p:sldId id="823" r:id="rId22"/>
    <p:sldId id="864" r:id="rId23"/>
    <p:sldId id="825" r:id="rId24"/>
    <p:sldId id="826" r:id="rId25"/>
    <p:sldId id="827" r:id="rId26"/>
    <p:sldId id="865" r:id="rId27"/>
    <p:sldId id="828" r:id="rId28"/>
    <p:sldId id="829" r:id="rId29"/>
    <p:sldId id="830" r:id="rId30"/>
    <p:sldId id="831" r:id="rId31"/>
    <p:sldId id="832" r:id="rId32"/>
    <p:sldId id="833" r:id="rId33"/>
    <p:sldId id="834" r:id="rId34"/>
    <p:sldId id="835" r:id="rId35"/>
    <p:sldId id="836" r:id="rId36"/>
    <p:sldId id="837" r:id="rId37"/>
    <p:sldId id="866" r:id="rId38"/>
    <p:sldId id="838" r:id="rId39"/>
    <p:sldId id="839" r:id="rId40"/>
    <p:sldId id="840" r:id="rId41"/>
    <p:sldId id="841" r:id="rId42"/>
    <p:sldId id="842" r:id="rId43"/>
    <p:sldId id="843" r:id="rId44"/>
    <p:sldId id="867" r:id="rId45"/>
    <p:sldId id="844" r:id="rId46"/>
    <p:sldId id="845" r:id="rId47"/>
    <p:sldId id="846" r:id="rId48"/>
    <p:sldId id="847" r:id="rId49"/>
    <p:sldId id="848" r:id="rId50"/>
    <p:sldId id="849" r:id="rId51"/>
    <p:sldId id="850" r:id="rId52"/>
    <p:sldId id="851" r:id="rId53"/>
    <p:sldId id="852" r:id="rId54"/>
    <p:sldId id="853" r:id="rId55"/>
    <p:sldId id="854" r:id="rId56"/>
    <p:sldId id="855" r:id="rId57"/>
    <p:sldId id="856" r:id="rId58"/>
    <p:sldId id="857" r:id="rId59"/>
    <p:sldId id="858" r:id="rId6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CC"/>
    <a:srgbClr val="FF6600"/>
    <a:srgbClr val="33CCCC"/>
    <a:srgbClr val="FFFFFF"/>
    <a:srgbClr val="FFFF00"/>
    <a:srgbClr val="008000"/>
    <a:srgbClr val="FF0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86472" autoAdjust="0"/>
  </p:normalViewPr>
  <p:slideViewPr>
    <p:cSldViewPr>
      <p:cViewPr varScale="1">
        <p:scale>
          <a:sx n="61" d="100"/>
          <a:sy n="61" d="100"/>
        </p:scale>
        <p:origin x="-1650" y="-90"/>
      </p:cViewPr>
      <p:guideLst>
        <p:guide orient="horz" pos="2160"/>
        <p:guide pos="336"/>
      </p:guideLst>
    </p:cSldViewPr>
  </p:slideViewPr>
  <p:outlineViewPr>
    <p:cViewPr>
      <p:scale>
        <a:sx n="33" d="100"/>
        <a:sy n="33" d="100"/>
      </p:scale>
      <p:origin x="0" y="63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microsoft.com/office/2006/relationships/vbaProject" Target="vbaProject.bin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2" Type="http://schemas.openxmlformats.org/officeDocument/2006/relationships/image" Target="../media/image3.emf"/><Relationship Id="rId1" Type="http://schemas.openxmlformats.org/officeDocument/2006/relationships/image" Target="../media/image2.emf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image" Target="../media/image17.emf"/><Relationship Id="rId7" Type="http://schemas.openxmlformats.org/officeDocument/2006/relationships/image" Target="../media/image21.emf"/><Relationship Id="rId12" Type="http://schemas.openxmlformats.org/officeDocument/2006/relationships/image" Target="../media/image26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6" Type="http://schemas.openxmlformats.org/officeDocument/2006/relationships/image" Target="../media/image20.emf"/><Relationship Id="rId11" Type="http://schemas.openxmlformats.org/officeDocument/2006/relationships/image" Target="../media/image25.emf"/><Relationship Id="rId5" Type="http://schemas.openxmlformats.org/officeDocument/2006/relationships/image" Target="../media/image19.emf"/><Relationship Id="rId10" Type="http://schemas.openxmlformats.org/officeDocument/2006/relationships/image" Target="../media/image24.emf"/><Relationship Id="rId4" Type="http://schemas.openxmlformats.org/officeDocument/2006/relationships/image" Target="../media/image18.emf"/><Relationship Id="rId9" Type="http://schemas.openxmlformats.org/officeDocument/2006/relationships/image" Target="../media/image23.e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3" Type="http://schemas.openxmlformats.org/officeDocument/2006/relationships/image" Target="../media/image29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5" Type="http://schemas.openxmlformats.org/officeDocument/2006/relationships/image" Target="../media/image31.emf"/><Relationship Id="rId10" Type="http://schemas.openxmlformats.org/officeDocument/2006/relationships/image" Target="../media/image36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emf"/><Relationship Id="rId3" Type="http://schemas.openxmlformats.org/officeDocument/2006/relationships/image" Target="../media/image44.emf"/><Relationship Id="rId7" Type="http://schemas.openxmlformats.org/officeDocument/2006/relationships/image" Target="../media/image48.emf"/><Relationship Id="rId2" Type="http://schemas.openxmlformats.org/officeDocument/2006/relationships/image" Target="../media/image43.wmf"/><Relationship Id="rId1" Type="http://schemas.openxmlformats.org/officeDocument/2006/relationships/image" Target="../media/image42.emf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10" Type="http://schemas.openxmlformats.org/officeDocument/2006/relationships/image" Target="../media/image51.emf"/><Relationship Id="rId4" Type="http://schemas.openxmlformats.org/officeDocument/2006/relationships/image" Target="../media/image45.wmf"/><Relationship Id="rId9" Type="http://schemas.openxmlformats.org/officeDocument/2006/relationships/image" Target="../media/image50.e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emf"/><Relationship Id="rId13" Type="http://schemas.openxmlformats.org/officeDocument/2006/relationships/image" Target="../media/image64.emf"/><Relationship Id="rId18" Type="http://schemas.openxmlformats.org/officeDocument/2006/relationships/image" Target="../media/image69.emf"/><Relationship Id="rId3" Type="http://schemas.openxmlformats.org/officeDocument/2006/relationships/image" Target="../media/image54.emf"/><Relationship Id="rId7" Type="http://schemas.openxmlformats.org/officeDocument/2006/relationships/image" Target="../media/image58.emf"/><Relationship Id="rId12" Type="http://schemas.openxmlformats.org/officeDocument/2006/relationships/image" Target="../media/image63.emf"/><Relationship Id="rId17" Type="http://schemas.openxmlformats.org/officeDocument/2006/relationships/image" Target="../media/image68.emf"/><Relationship Id="rId2" Type="http://schemas.openxmlformats.org/officeDocument/2006/relationships/image" Target="../media/image53.emf"/><Relationship Id="rId16" Type="http://schemas.openxmlformats.org/officeDocument/2006/relationships/image" Target="../media/image67.emf"/><Relationship Id="rId1" Type="http://schemas.openxmlformats.org/officeDocument/2006/relationships/image" Target="../media/image52.emf"/><Relationship Id="rId6" Type="http://schemas.openxmlformats.org/officeDocument/2006/relationships/image" Target="../media/image57.emf"/><Relationship Id="rId11" Type="http://schemas.openxmlformats.org/officeDocument/2006/relationships/image" Target="../media/image62.emf"/><Relationship Id="rId5" Type="http://schemas.openxmlformats.org/officeDocument/2006/relationships/image" Target="../media/image56.emf"/><Relationship Id="rId15" Type="http://schemas.openxmlformats.org/officeDocument/2006/relationships/image" Target="../media/image66.emf"/><Relationship Id="rId10" Type="http://schemas.openxmlformats.org/officeDocument/2006/relationships/image" Target="../media/image61.emf"/><Relationship Id="rId4" Type="http://schemas.openxmlformats.org/officeDocument/2006/relationships/image" Target="../media/image55.emf"/><Relationship Id="rId9" Type="http://schemas.openxmlformats.org/officeDocument/2006/relationships/image" Target="../media/image60.emf"/><Relationship Id="rId14" Type="http://schemas.openxmlformats.org/officeDocument/2006/relationships/image" Target="../media/image65.e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77.emf"/><Relationship Id="rId13" Type="http://schemas.openxmlformats.org/officeDocument/2006/relationships/image" Target="../media/image82.emf"/><Relationship Id="rId3" Type="http://schemas.openxmlformats.org/officeDocument/2006/relationships/image" Target="../media/image72.emf"/><Relationship Id="rId7" Type="http://schemas.openxmlformats.org/officeDocument/2006/relationships/image" Target="../media/image76.emf"/><Relationship Id="rId12" Type="http://schemas.openxmlformats.org/officeDocument/2006/relationships/image" Target="../media/image81.emf"/><Relationship Id="rId2" Type="http://schemas.openxmlformats.org/officeDocument/2006/relationships/image" Target="../media/image71.emf"/><Relationship Id="rId1" Type="http://schemas.openxmlformats.org/officeDocument/2006/relationships/image" Target="../media/image70.emf"/><Relationship Id="rId6" Type="http://schemas.openxmlformats.org/officeDocument/2006/relationships/image" Target="../media/image75.emf"/><Relationship Id="rId11" Type="http://schemas.openxmlformats.org/officeDocument/2006/relationships/image" Target="../media/image80.emf"/><Relationship Id="rId5" Type="http://schemas.openxmlformats.org/officeDocument/2006/relationships/image" Target="../media/image74.emf"/><Relationship Id="rId10" Type="http://schemas.openxmlformats.org/officeDocument/2006/relationships/image" Target="../media/image79.emf"/><Relationship Id="rId4" Type="http://schemas.openxmlformats.org/officeDocument/2006/relationships/image" Target="../media/image73.emf"/><Relationship Id="rId9" Type="http://schemas.openxmlformats.org/officeDocument/2006/relationships/image" Target="../media/image78.e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0.emf"/><Relationship Id="rId13" Type="http://schemas.openxmlformats.org/officeDocument/2006/relationships/image" Target="../media/image95.emf"/><Relationship Id="rId18" Type="http://schemas.openxmlformats.org/officeDocument/2006/relationships/image" Target="../media/image100.emf"/><Relationship Id="rId3" Type="http://schemas.openxmlformats.org/officeDocument/2006/relationships/image" Target="../media/image85.emf"/><Relationship Id="rId7" Type="http://schemas.openxmlformats.org/officeDocument/2006/relationships/image" Target="../media/image89.emf"/><Relationship Id="rId12" Type="http://schemas.openxmlformats.org/officeDocument/2006/relationships/image" Target="../media/image94.emf"/><Relationship Id="rId17" Type="http://schemas.openxmlformats.org/officeDocument/2006/relationships/image" Target="../media/image99.emf"/><Relationship Id="rId2" Type="http://schemas.openxmlformats.org/officeDocument/2006/relationships/image" Target="../media/image84.emf"/><Relationship Id="rId16" Type="http://schemas.openxmlformats.org/officeDocument/2006/relationships/image" Target="../media/image98.emf"/><Relationship Id="rId1" Type="http://schemas.openxmlformats.org/officeDocument/2006/relationships/image" Target="../media/image83.emf"/><Relationship Id="rId6" Type="http://schemas.openxmlformats.org/officeDocument/2006/relationships/image" Target="../media/image88.emf"/><Relationship Id="rId11" Type="http://schemas.openxmlformats.org/officeDocument/2006/relationships/image" Target="../media/image93.emf"/><Relationship Id="rId5" Type="http://schemas.openxmlformats.org/officeDocument/2006/relationships/image" Target="../media/image87.emf"/><Relationship Id="rId15" Type="http://schemas.openxmlformats.org/officeDocument/2006/relationships/image" Target="../media/image97.emf"/><Relationship Id="rId10" Type="http://schemas.openxmlformats.org/officeDocument/2006/relationships/image" Target="../media/image92.emf"/><Relationship Id="rId4" Type="http://schemas.openxmlformats.org/officeDocument/2006/relationships/image" Target="../media/image86.emf"/><Relationship Id="rId9" Type="http://schemas.openxmlformats.org/officeDocument/2006/relationships/image" Target="../media/image91.emf"/><Relationship Id="rId14" Type="http://schemas.openxmlformats.org/officeDocument/2006/relationships/image" Target="../media/image96.e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emf"/><Relationship Id="rId3" Type="http://schemas.openxmlformats.org/officeDocument/2006/relationships/image" Target="../media/image103.emf"/><Relationship Id="rId7" Type="http://schemas.openxmlformats.org/officeDocument/2006/relationships/image" Target="../media/image107.emf"/><Relationship Id="rId12" Type="http://schemas.openxmlformats.org/officeDocument/2006/relationships/image" Target="../media/image112.emf"/><Relationship Id="rId2" Type="http://schemas.openxmlformats.org/officeDocument/2006/relationships/image" Target="../media/image102.emf"/><Relationship Id="rId1" Type="http://schemas.openxmlformats.org/officeDocument/2006/relationships/image" Target="../media/image101.emf"/><Relationship Id="rId6" Type="http://schemas.openxmlformats.org/officeDocument/2006/relationships/image" Target="../media/image106.emf"/><Relationship Id="rId11" Type="http://schemas.openxmlformats.org/officeDocument/2006/relationships/image" Target="../media/image111.emf"/><Relationship Id="rId5" Type="http://schemas.openxmlformats.org/officeDocument/2006/relationships/image" Target="../media/image105.emf"/><Relationship Id="rId10" Type="http://schemas.openxmlformats.org/officeDocument/2006/relationships/image" Target="../media/image110.emf"/><Relationship Id="rId4" Type="http://schemas.openxmlformats.org/officeDocument/2006/relationships/image" Target="../media/image104.emf"/><Relationship Id="rId9" Type="http://schemas.openxmlformats.org/officeDocument/2006/relationships/image" Target="../media/image109.e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wmf"/><Relationship Id="rId3" Type="http://schemas.openxmlformats.org/officeDocument/2006/relationships/image" Target="../media/image115.wmf"/><Relationship Id="rId7" Type="http://schemas.openxmlformats.org/officeDocument/2006/relationships/image" Target="../media/image119.wmf"/><Relationship Id="rId2" Type="http://schemas.openxmlformats.org/officeDocument/2006/relationships/image" Target="../media/image114.wmf"/><Relationship Id="rId1" Type="http://schemas.openxmlformats.org/officeDocument/2006/relationships/image" Target="../media/image113.wmf"/><Relationship Id="rId6" Type="http://schemas.openxmlformats.org/officeDocument/2006/relationships/image" Target="../media/image118.wmf"/><Relationship Id="rId5" Type="http://schemas.openxmlformats.org/officeDocument/2006/relationships/image" Target="../media/image117.wmf"/><Relationship Id="rId4" Type="http://schemas.openxmlformats.org/officeDocument/2006/relationships/image" Target="../media/image116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emf"/><Relationship Id="rId3" Type="http://schemas.openxmlformats.org/officeDocument/2006/relationships/image" Target="../media/image123.emf"/><Relationship Id="rId7" Type="http://schemas.openxmlformats.org/officeDocument/2006/relationships/image" Target="../media/image127.emf"/><Relationship Id="rId2" Type="http://schemas.openxmlformats.org/officeDocument/2006/relationships/image" Target="../media/image122.emf"/><Relationship Id="rId1" Type="http://schemas.openxmlformats.org/officeDocument/2006/relationships/image" Target="../media/image121.emf"/><Relationship Id="rId6" Type="http://schemas.openxmlformats.org/officeDocument/2006/relationships/image" Target="../media/image126.emf"/><Relationship Id="rId5" Type="http://schemas.openxmlformats.org/officeDocument/2006/relationships/image" Target="../media/image125.emf"/><Relationship Id="rId4" Type="http://schemas.openxmlformats.org/officeDocument/2006/relationships/image" Target="../media/image124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emf"/><Relationship Id="rId1" Type="http://schemas.openxmlformats.org/officeDocument/2006/relationships/image" Target="../media/image129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emf"/><Relationship Id="rId1" Type="http://schemas.openxmlformats.org/officeDocument/2006/relationships/image" Target="../media/image131.e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emf"/><Relationship Id="rId3" Type="http://schemas.openxmlformats.org/officeDocument/2006/relationships/image" Target="../media/image135.emf"/><Relationship Id="rId7" Type="http://schemas.openxmlformats.org/officeDocument/2006/relationships/image" Target="../media/image139.emf"/><Relationship Id="rId2" Type="http://schemas.openxmlformats.org/officeDocument/2006/relationships/image" Target="../media/image134.emf"/><Relationship Id="rId1" Type="http://schemas.openxmlformats.org/officeDocument/2006/relationships/image" Target="../media/image133.emf"/><Relationship Id="rId6" Type="http://schemas.openxmlformats.org/officeDocument/2006/relationships/image" Target="../media/image138.emf"/><Relationship Id="rId5" Type="http://schemas.openxmlformats.org/officeDocument/2006/relationships/image" Target="../media/image137.emf"/><Relationship Id="rId4" Type="http://schemas.openxmlformats.org/officeDocument/2006/relationships/image" Target="../media/image136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1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emf"/><Relationship Id="rId1" Type="http://schemas.openxmlformats.org/officeDocument/2006/relationships/image" Target="../media/image142.e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emf"/><Relationship Id="rId3" Type="http://schemas.openxmlformats.org/officeDocument/2006/relationships/image" Target="../media/image146.emf"/><Relationship Id="rId7" Type="http://schemas.openxmlformats.org/officeDocument/2006/relationships/image" Target="../media/image150.emf"/><Relationship Id="rId12" Type="http://schemas.openxmlformats.org/officeDocument/2006/relationships/image" Target="../media/image155.emf"/><Relationship Id="rId2" Type="http://schemas.openxmlformats.org/officeDocument/2006/relationships/image" Target="../media/image145.emf"/><Relationship Id="rId1" Type="http://schemas.openxmlformats.org/officeDocument/2006/relationships/image" Target="../media/image144.emf"/><Relationship Id="rId6" Type="http://schemas.openxmlformats.org/officeDocument/2006/relationships/image" Target="../media/image149.emf"/><Relationship Id="rId11" Type="http://schemas.openxmlformats.org/officeDocument/2006/relationships/image" Target="../media/image154.emf"/><Relationship Id="rId5" Type="http://schemas.openxmlformats.org/officeDocument/2006/relationships/image" Target="../media/image148.emf"/><Relationship Id="rId10" Type="http://schemas.openxmlformats.org/officeDocument/2006/relationships/image" Target="../media/image153.emf"/><Relationship Id="rId4" Type="http://schemas.openxmlformats.org/officeDocument/2006/relationships/image" Target="../media/image147.emf"/><Relationship Id="rId9" Type="http://schemas.openxmlformats.org/officeDocument/2006/relationships/image" Target="../media/image15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6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7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wmf"/><Relationship Id="rId1" Type="http://schemas.openxmlformats.org/officeDocument/2006/relationships/image" Target="../media/image43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wmf"/><Relationship Id="rId1" Type="http://schemas.openxmlformats.org/officeDocument/2006/relationships/image" Target="../media/image43.wmf"/></Relationships>
</file>

<file path=ppt/drawings/_rels/vmlDrawing2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emf"/><Relationship Id="rId3" Type="http://schemas.openxmlformats.org/officeDocument/2006/relationships/image" Target="../media/image159.emf"/><Relationship Id="rId7" Type="http://schemas.openxmlformats.org/officeDocument/2006/relationships/image" Target="../media/image163.emf"/><Relationship Id="rId2" Type="http://schemas.openxmlformats.org/officeDocument/2006/relationships/image" Target="../media/image158.wmf"/><Relationship Id="rId1" Type="http://schemas.openxmlformats.org/officeDocument/2006/relationships/image" Target="../media/image43.wmf"/><Relationship Id="rId6" Type="http://schemas.openxmlformats.org/officeDocument/2006/relationships/image" Target="../media/image162.emf"/><Relationship Id="rId5" Type="http://schemas.openxmlformats.org/officeDocument/2006/relationships/image" Target="../media/image161.emf"/><Relationship Id="rId4" Type="http://schemas.openxmlformats.org/officeDocument/2006/relationships/image" Target="../media/image160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5.e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emf"/><Relationship Id="rId3" Type="http://schemas.openxmlformats.org/officeDocument/2006/relationships/image" Target="../media/image168.emf"/><Relationship Id="rId7" Type="http://schemas.openxmlformats.org/officeDocument/2006/relationships/image" Target="../media/image158.wmf"/><Relationship Id="rId2" Type="http://schemas.openxmlformats.org/officeDocument/2006/relationships/image" Target="../media/image167.emf"/><Relationship Id="rId1" Type="http://schemas.openxmlformats.org/officeDocument/2006/relationships/image" Target="../media/image166.emf"/><Relationship Id="rId6" Type="http://schemas.openxmlformats.org/officeDocument/2006/relationships/image" Target="../media/image43.wmf"/><Relationship Id="rId5" Type="http://schemas.openxmlformats.org/officeDocument/2006/relationships/image" Target="../media/image170.emf"/><Relationship Id="rId4" Type="http://schemas.openxmlformats.org/officeDocument/2006/relationships/image" Target="../media/image169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emf"/><Relationship Id="rId2" Type="http://schemas.openxmlformats.org/officeDocument/2006/relationships/image" Target="../media/image173.emf"/><Relationship Id="rId1" Type="http://schemas.openxmlformats.org/officeDocument/2006/relationships/image" Target="../media/image172.emf"/><Relationship Id="rId6" Type="http://schemas.openxmlformats.org/officeDocument/2006/relationships/image" Target="../media/image158.wmf"/><Relationship Id="rId5" Type="http://schemas.openxmlformats.org/officeDocument/2006/relationships/image" Target="../media/image43.wmf"/><Relationship Id="rId4" Type="http://schemas.openxmlformats.org/officeDocument/2006/relationships/image" Target="../media/image175.e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emf"/><Relationship Id="rId3" Type="http://schemas.openxmlformats.org/officeDocument/2006/relationships/image" Target="../media/image178.emf"/><Relationship Id="rId7" Type="http://schemas.openxmlformats.org/officeDocument/2006/relationships/image" Target="../media/image158.wmf"/><Relationship Id="rId2" Type="http://schemas.openxmlformats.org/officeDocument/2006/relationships/image" Target="../media/image177.emf"/><Relationship Id="rId1" Type="http://schemas.openxmlformats.org/officeDocument/2006/relationships/image" Target="../media/image176.emf"/><Relationship Id="rId6" Type="http://schemas.openxmlformats.org/officeDocument/2006/relationships/image" Target="../media/image43.wmf"/><Relationship Id="rId5" Type="http://schemas.openxmlformats.org/officeDocument/2006/relationships/image" Target="../media/image180.emf"/><Relationship Id="rId4" Type="http://schemas.openxmlformats.org/officeDocument/2006/relationships/image" Target="../media/image179.emf"/></Relationships>
</file>

<file path=ppt/drawings/_rels/vmlDrawing3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emf"/><Relationship Id="rId3" Type="http://schemas.openxmlformats.org/officeDocument/2006/relationships/image" Target="../media/image184.emf"/><Relationship Id="rId7" Type="http://schemas.openxmlformats.org/officeDocument/2006/relationships/image" Target="../media/image158.wmf"/><Relationship Id="rId2" Type="http://schemas.openxmlformats.org/officeDocument/2006/relationships/image" Target="../media/image183.emf"/><Relationship Id="rId1" Type="http://schemas.openxmlformats.org/officeDocument/2006/relationships/image" Target="../media/image182.emf"/><Relationship Id="rId6" Type="http://schemas.openxmlformats.org/officeDocument/2006/relationships/image" Target="../media/image43.wmf"/><Relationship Id="rId5" Type="http://schemas.openxmlformats.org/officeDocument/2006/relationships/image" Target="../media/image186.emf"/><Relationship Id="rId4" Type="http://schemas.openxmlformats.org/officeDocument/2006/relationships/image" Target="../media/image185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emf"/><Relationship Id="rId2" Type="http://schemas.openxmlformats.org/officeDocument/2006/relationships/image" Target="../media/image188.emf"/><Relationship Id="rId1" Type="http://schemas.openxmlformats.org/officeDocument/2006/relationships/image" Target="../media/image156.wmf"/><Relationship Id="rId4" Type="http://schemas.openxmlformats.org/officeDocument/2006/relationships/image" Target="../media/image190.emf"/></Relationships>
</file>

<file path=ppt/drawings/_rels/vmlDrawing3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8.emf"/><Relationship Id="rId3" Type="http://schemas.openxmlformats.org/officeDocument/2006/relationships/image" Target="../media/image193.emf"/><Relationship Id="rId7" Type="http://schemas.openxmlformats.org/officeDocument/2006/relationships/image" Target="../media/image197.emf"/><Relationship Id="rId2" Type="http://schemas.openxmlformats.org/officeDocument/2006/relationships/image" Target="../media/image192.emf"/><Relationship Id="rId1" Type="http://schemas.openxmlformats.org/officeDocument/2006/relationships/image" Target="../media/image191.emf"/><Relationship Id="rId6" Type="http://schemas.openxmlformats.org/officeDocument/2006/relationships/image" Target="../media/image196.emf"/><Relationship Id="rId11" Type="http://schemas.openxmlformats.org/officeDocument/2006/relationships/image" Target="../media/image201.wmf"/><Relationship Id="rId5" Type="http://schemas.openxmlformats.org/officeDocument/2006/relationships/image" Target="../media/image195.emf"/><Relationship Id="rId10" Type="http://schemas.openxmlformats.org/officeDocument/2006/relationships/image" Target="../media/image200.wmf"/><Relationship Id="rId4" Type="http://schemas.openxmlformats.org/officeDocument/2006/relationships/image" Target="../media/image194.emf"/><Relationship Id="rId9" Type="http://schemas.openxmlformats.org/officeDocument/2006/relationships/image" Target="../media/image199.wmf"/></Relationships>
</file>

<file path=ppt/drawings/_rels/vmlDrawing3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9.emf"/><Relationship Id="rId3" Type="http://schemas.openxmlformats.org/officeDocument/2006/relationships/image" Target="../media/image204.emf"/><Relationship Id="rId7" Type="http://schemas.openxmlformats.org/officeDocument/2006/relationships/image" Target="../media/image208.emf"/><Relationship Id="rId2" Type="http://schemas.openxmlformats.org/officeDocument/2006/relationships/image" Target="../media/image203.emf"/><Relationship Id="rId1" Type="http://schemas.openxmlformats.org/officeDocument/2006/relationships/image" Target="../media/image202.emf"/><Relationship Id="rId6" Type="http://schemas.openxmlformats.org/officeDocument/2006/relationships/image" Target="../media/image207.emf"/><Relationship Id="rId11" Type="http://schemas.openxmlformats.org/officeDocument/2006/relationships/image" Target="../media/image212.emf"/><Relationship Id="rId5" Type="http://schemas.openxmlformats.org/officeDocument/2006/relationships/image" Target="../media/image206.emf"/><Relationship Id="rId10" Type="http://schemas.openxmlformats.org/officeDocument/2006/relationships/image" Target="../media/image211.emf"/><Relationship Id="rId4" Type="http://schemas.openxmlformats.org/officeDocument/2006/relationships/image" Target="../media/image205.emf"/><Relationship Id="rId9" Type="http://schemas.openxmlformats.org/officeDocument/2006/relationships/image" Target="../media/image210.e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emf"/><Relationship Id="rId13" Type="http://schemas.openxmlformats.org/officeDocument/2006/relationships/image" Target="../media/image225.emf"/><Relationship Id="rId3" Type="http://schemas.openxmlformats.org/officeDocument/2006/relationships/image" Target="../media/image215.emf"/><Relationship Id="rId7" Type="http://schemas.openxmlformats.org/officeDocument/2006/relationships/image" Target="../media/image219.emf"/><Relationship Id="rId12" Type="http://schemas.openxmlformats.org/officeDocument/2006/relationships/image" Target="../media/image224.emf"/><Relationship Id="rId2" Type="http://schemas.openxmlformats.org/officeDocument/2006/relationships/image" Target="../media/image214.emf"/><Relationship Id="rId1" Type="http://schemas.openxmlformats.org/officeDocument/2006/relationships/image" Target="../media/image213.emf"/><Relationship Id="rId6" Type="http://schemas.openxmlformats.org/officeDocument/2006/relationships/image" Target="../media/image218.emf"/><Relationship Id="rId11" Type="http://schemas.openxmlformats.org/officeDocument/2006/relationships/image" Target="../media/image223.emf"/><Relationship Id="rId5" Type="http://schemas.openxmlformats.org/officeDocument/2006/relationships/image" Target="../media/image217.emf"/><Relationship Id="rId10" Type="http://schemas.openxmlformats.org/officeDocument/2006/relationships/image" Target="../media/image222.emf"/><Relationship Id="rId4" Type="http://schemas.openxmlformats.org/officeDocument/2006/relationships/image" Target="../media/image216.emf"/><Relationship Id="rId9" Type="http://schemas.openxmlformats.org/officeDocument/2006/relationships/image" Target="../media/image221.emf"/><Relationship Id="rId14" Type="http://schemas.openxmlformats.org/officeDocument/2006/relationships/image" Target="../media/image226.emf"/></Relationships>
</file>

<file path=ppt/drawings/_rels/vmlDrawing3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4.emf"/><Relationship Id="rId13" Type="http://schemas.openxmlformats.org/officeDocument/2006/relationships/image" Target="../media/image239.emf"/><Relationship Id="rId18" Type="http://schemas.openxmlformats.org/officeDocument/2006/relationships/image" Target="../media/image244.emf"/><Relationship Id="rId3" Type="http://schemas.openxmlformats.org/officeDocument/2006/relationships/image" Target="../media/image229.emf"/><Relationship Id="rId7" Type="http://schemas.openxmlformats.org/officeDocument/2006/relationships/image" Target="../media/image233.emf"/><Relationship Id="rId12" Type="http://schemas.openxmlformats.org/officeDocument/2006/relationships/image" Target="../media/image238.emf"/><Relationship Id="rId17" Type="http://schemas.openxmlformats.org/officeDocument/2006/relationships/image" Target="../media/image243.emf"/><Relationship Id="rId2" Type="http://schemas.openxmlformats.org/officeDocument/2006/relationships/image" Target="../media/image228.emf"/><Relationship Id="rId16" Type="http://schemas.openxmlformats.org/officeDocument/2006/relationships/image" Target="../media/image242.emf"/><Relationship Id="rId1" Type="http://schemas.openxmlformats.org/officeDocument/2006/relationships/image" Target="../media/image227.emf"/><Relationship Id="rId6" Type="http://schemas.openxmlformats.org/officeDocument/2006/relationships/image" Target="../media/image232.emf"/><Relationship Id="rId11" Type="http://schemas.openxmlformats.org/officeDocument/2006/relationships/image" Target="../media/image237.emf"/><Relationship Id="rId5" Type="http://schemas.openxmlformats.org/officeDocument/2006/relationships/image" Target="../media/image231.emf"/><Relationship Id="rId15" Type="http://schemas.openxmlformats.org/officeDocument/2006/relationships/image" Target="../media/image241.emf"/><Relationship Id="rId10" Type="http://schemas.openxmlformats.org/officeDocument/2006/relationships/image" Target="../media/image236.emf"/><Relationship Id="rId19" Type="http://schemas.openxmlformats.org/officeDocument/2006/relationships/image" Target="../media/image245.emf"/><Relationship Id="rId4" Type="http://schemas.openxmlformats.org/officeDocument/2006/relationships/image" Target="../media/image230.emf"/><Relationship Id="rId9" Type="http://schemas.openxmlformats.org/officeDocument/2006/relationships/image" Target="../media/image235.emf"/><Relationship Id="rId14" Type="http://schemas.openxmlformats.org/officeDocument/2006/relationships/image" Target="../media/image240.emf"/></Relationships>
</file>

<file path=ppt/drawings/_rels/vmlDrawing3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3.emf"/><Relationship Id="rId13" Type="http://schemas.openxmlformats.org/officeDocument/2006/relationships/image" Target="../media/image258.emf"/><Relationship Id="rId3" Type="http://schemas.openxmlformats.org/officeDocument/2006/relationships/image" Target="../media/image248.emf"/><Relationship Id="rId7" Type="http://schemas.openxmlformats.org/officeDocument/2006/relationships/image" Target="../media/image252.emf"/><Relationship Id="rId12" Type="http://schemas.openxmlformats.org/officeDocument/2006/relationships/image" Target="../media/image257.emf"/><Relationship Id="rId2" Type="http://schemas.openxmlformats.org/officeDocument/2006/relationships/image" Target="../media/image247.emf"/><Relationship Id="rId1" Type="http://schemas.openxmlformats.org/officeDocument/2006/relationships/image" Target="../media/image246.emf"/><Relationship Id="rId6" Type="http://schemas.openxmlformats.org/officeDocument/2006/relationships/image" Target="../media/image251.emf"/><Relationship Id="rId11" Type="http://schemas.openxmlformats.org/officeDocument/2006/relationships/image" Target="../media/image256.emf"/><Relationship Id="rId5" Type="http://schemas.openxmlformats.org/officeDocument/2006/relationships/image" Target="../media/image250.emf"/><Relationship Id="rId10" Type="http://schemas.openxmlformats.org/officeDocument/2006/relationships/image" Target="../media/image255.emf"/><Relationship Id="rId4" Type="http://schemas.openxmlformats.org/officeDocument/2006/relationships/image" Target="../media/image249.emf"/><Relationship Id="rId9" Type="http://schemas.openxmlformats.org/officeDocument/2006/relationships/image" Target="../media/image254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1.emf"/><Relationship Id="rId2" Type="http://schemas.openxmlformats.org/officeDocument/2006/relationships/image" Target="../media/image260.emf"/><Relationship Id="rId1" Type="http://schemas.openxmlformats.org/officeDocument/2006/relationships/image" Target="../media/image259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emf"/><Relationship Id="rId2" Type="http://schemas.openxmlformats.org/officeDocument/2006/relationships/image" Target="../media/image262.emf"/><Relationship Id="rId1" Type="http://schemas.openxmlformats.org/officeDocument/2006/relationships/image" Target="../media/image259.wmf"/></Relationships>
</file>

<file path=ppt/drawings/_rels/vmlDrawing39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emf"/><Relationship Id="rId3" Type="http://schemas.openxmlformats.org/officeDocument/2006/relationships/image" Target="../media/image266.emf"/><Relationship Id="rId7" Type="http://schemas.openxmlformats.org/officeDocument/2006/relationships/image" Target="../media/image269.emf"/><Relationship Id="rId2" Type="http://schemas.openxmlformats.org/officeDocument/2006/relationships/image" Target="../media/image265.emf"/><Relationship Id="rId1" Type="http://schemas.openxmlformats.org/officeDocument/2006/relationships/image" Target="../media/image264.emf"/><Relationship Id="rId6" Type="http://schemas.openxmlformats.org/officeDocument/2006/relationships/image" Target="../media/image268.emf"/><Relationship Id="rId11" Type="http://schemas.openxmlformats.org/officeDocument/2006/relationships/image" Target="../media/image273.emf"/><Relationship Id="rId5" Type="http://schemas.openxmlformats.org/officeDocument/2006/relationships/image" Target="../media/image267.emf"/><Relationship Id="rId10" Type="http://schemas.openxmlformats.org/officeDocument/2006/relationships/image" Target="../media/image272.emf"/><Relationship Id="rId4" Type="http://schemas.openxmlformats.org/officeDocument/2006/relationships/image" Target="../media/image259.wmf"/><Relationship Id="rId9" Type="http://schemas.openxmlformats.org/officeDocument/2006/relationships/image" Target="../media/image271.emf"/></Relationships>
</file>

<file path=ppt/drawings/_rels/vmlDrawing40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emf"/><Relationship Id="rId3" Type="http://schemas.openxmlformats.org/officeDocument/2006/relationships/image" Target="../media/image259.wmf"/><Relationship Id="rId7" Type="http://schemas.openxmlformats.org/officeDocument/2006/relationships/image" Target="../media/image279.emf"/><Relationship Id="rId2" Type="http://schemas.openxmlformats.org/officeDocument/2006/relationships/image" Target="../media/image275.emf"/><Relationship Id="rId1" Type="http://schemas.openxmlformats.org/officeDocument/2006/relationships/image" Target="../media/image274.emf"/><Relationship Id="rId6" Type="http://schemas.openxmlformats.org/officeDocument/2006/relationships/image" Target="../media/image278.emf"/><Relationship Id="rId5" Type="http://schemas.openxmlformats.org/officeDocument/2006/relationships/image" Target="../media/image277.emf"/><Relationship Id="rId4" Type="http://schemas.openxmlformats.org/officeDocument/2006/relationships/image" Target="../media/image276.emf"/></Relationships>
</file>

<file path=ppt/drawings/_rels/vmlDrawing41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8.emf"/><Relationship Id="rId13" Type="http://schemas.openxmlformats.org/officeDocument/2006/relationships/image" Target="../media/image293.emf"/><Relationship Id="rId3" Type="http://schemas.openxmlformats.org/officeDocument/2006/relationships/image" Target="../media/image283.emf"/><Relationship Id="rId7" Type="http://schemas.openxmlformats.org/officeDocument/2006/relationships/image" Target="../media/image287.emf"/><Relationship Id="rId12" Type="http://schemas.openxmlformats.org/officeDocument/2006/relationships/image" Target="../media/image292.emf"/><Relationship Id="rId2" Type="http://schemas.openxmlformats.org/officeDocument/2006/relationships/image" Target="../media/image282.emf"/><Relationship Id="rId1" Type="http://schemas.openxmlformats.org/officeDocument/2006/relationships/image" Target="../media/image281.emf"/><Relationship Id="rId6" Type="http://schemas.openxmlformats.org/officeDocument/2006/relationships/image" Target="../media/image286.emf"/><Relationship Id="rId11" Type="http://schemas.openxmlformats.org/officeDocument/2006/relationships/image" Target="../media/image291.emf"/><Relationship Id="rId5" Type="http://schemas.openxmlformats.org/officeDocument/2006/relationships/image" Target="../media/image285.emf"/><Relationship Id="rId10" Type="http://schemas.openxmlformats.org/officeDocument/2006/relationships/image" Target="../media/image290.emf"/><Relationship Id="rId4" Type="http://schemas.openxmlformats.org/officeDocument/2006/relationships/image" Target="../media/image284.emf"/><Relationship Id="rId9" Type="http://schemas.openxmlformats.org/officeDocument/2006/relationships/image" Target="../media/image289.emf"/></Relationships>
</file>

<file path=ppt/drawings/_rels/vmlDrawing4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1.emf"/><Relationship Id="rId3" Type="http://schemas.openxmlformats.org/officeDocument/2006/relationships/image" Target="../media/image296.emf"/><Relationship Id="rId7" Type="http://schemas.openxmlformats.org/officeDocument/2006/relationships/image" Target="../media/image300.emf"/><Relationship Id="rId12" Type="http://schemas.openxmlformats.org/officeDocument/2006/relationships/image" Target="../media/image304.emf"/><Relationship Id="rId2" Type="http://schemas.openxmlformats.org/officeDocument/2006/relationships/image" Target="../media/image295.emf"/><Relationship Id="rId1" Type="http://schemas.openxmlformats.org/officeDocument/2006/relationships/image" Target="../media/image294.emf"/><Relationship Id="rId6" Type="http://schemas.openxmlformats.org/officeDocument/2006/relationships/image" Target="../media/image299.emf"/><Relationship Id="rId11" Type="http://schemas.openxmlformats.org/officeDocument/2006/relationships/image" Target="../media/image303.emf"/><Relationship Id="rId5" Type="http://schemas.openxmlformats.org/officeDocument/2006/relationships/image" Target="../media/image298.emf"/><Relationship Id="rId10" Type="http://schemas.openxmlformats.org/officeDocument/2006/relationships/image" Target="../media/image302.emf"/><Relationship Id="rId4" Type="http://schemas.openxmlformats.org/officeDocument/2006/relationships/image" Target="../media/image297.emf"/><Relationship Id="rId9" Type="http://schemas.openxmlformats.org/officeDocument/2006/relationships/image" Target="../media/image259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6.emf"/><Relationship Id="rId2" Type="http://schemas.openxmlformats.org/officeDocument/2006/relationships/image" Target="../media/image259.wmf"/><Relationship Id="rId1" Type="http://schemas.openxmlformats.org/officeDocument/2006/relationships/image" Target="../media/image305.emf"/><Relationship Id="rId4" Type="http://schemas.openxmlformats.org/officeDocument/2006/relationships/image" Target="../media/image307.emf"/></Relationships>
</file>

<file path=ppt/drawings/_rels/vmlDrawing4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4.emf"/><Relationship Id="rId3" Type="http://schemas.openxmlformats.org/officeDocument/2006/relationships/image" Target="../media/image309.emf"/><Relationship Id="rId7" Type="http://schemas.openxmlformats.org/officeDocument/2006/relationships/image" Target="../media/image313.emf"/><Relationship Id="rId2" Type="http://schemas.openxmlformats.org/officeDocument/2006/relationships/image" Target="../media/image308.emf"/><Relationship Id="rId1" Type="http://schemas.openxmlformats.org/officeDocument/2006/relationships/image" Target="../media/image259.wmf"/><Relationship Id="rId6" Type="http://schemas.openxmlformats.org/officeDocument/2006/relationships/image" Target="../media/image312.emf"/><Relationship Id="rId11" Type="http://schemas.openxmlformats.org/officeDocument/2006/relationships/image" Target="../media/image317.emf"/><Relationship Id="rId5" Type="http://schemas.openxmlformats.org/officeDocument/2006/relationships/image" Target="../media/image311.emf"/><Relationship Id="rId10" Type="http://schemas.openxmlformats.org/officeDocument/2006/relationships/image" Target="../media/image316.emf"/><Relationship Id="rId4" Type="http://schemas.openxmlformats.org/officeDocument/2006/relationships/image" Target="../media/image310.emf"/><Relationship Id="rId9" Type="http://schemas.openxmlformats.org/officeDocument/2006/relationships/image" Target="../media/image315.emf"/></Relationships>
</file>

<file path=ppt/drawings/_rels/vmlDrawing4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4.emf"/><Relationship Id="rId3" Type="http://schemas.openxmlformats.org/officeDocument/2006/relationships/image" Target="../media/image319.emf"/><Relationship Id="rId7" Type="http://schemas.openxmlformats.org/officeDocument/2006/relationships/image" Target="../media/image323.emf"/><Relationship Id="rId2" Type="http://schemas.openxmlformats.org/officeDocument/2006/relationships/image" Target="../media/image318.emf"/><Relationship Id="rId1" Type="http://schemas.openxmlformats.org/officeDocument/2006/relationships/image" Target="../media/image259.wmf"/><Relationship Id="rId6" Type="http://schemas.openxmlformats.org/officeDocument/2006/relationships/image" Target="../media/image322.emf"/><Relationship Id="rId5" Type="http://schemas.openxmlformats.org/officeDocument/2006/relationships/image" Target="../media/image321.emf"/><Relationship Id="rId10" Type="http://schemas.openxmlformats.org/officeDocument/2006/relationships/image" Target="../media/image326.emf"/><Relationship Id="rId4" Type="http://schemas.openxmlformats.org/officeDocument/2006/relationships/image" Target="../media/image320.emf"/><Relationship Id="rId9" Type="http://schemas.openxmlformats.org/officeDocument/2006/relationships/image" Target="../media/image325.emf"/></Relationships>
</file>

<file path=ppt/drawings/_rels/vmlDrawing4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3.emf"/><Relationship Id="rId3" Type="http://schemas.openxmlformats.org/officeDocument/2006/relationships/image" Target="../media/image328.emf"/><Relationship Id="rId7" Type="http://schemas.openxmlformats.org/officeDocument/2006/relationships/image" Target="../media/image332.emf"/><Relationship Id="rId2" Type="http://schemas.openxmlformats.org/officeDocument/2006/relationships/image" Target="../media/image327.emf"/><Relationship Id="rId1" Type="http://schemas.openxmlformats.org/officeDocument/2006/relationships/image" Target="../media/image259.wmf"/><Relationship Id="rId6" Type="http://schemas.openxmlformats.org/officeDocument/2006/relationships/image" Target="../media/image331.emf"/><Relationship Id="rId5" Type="http://schemas.openxmlformats.org/officeDocument/2006/relationships/image" Target="../media/image330.emf"/><Relationship Id="rId4" Type="http://schemas.openxmlformats.org/officeDocument/2006/relationships/image" Target="../media/image329.emf"/><Relationship Id="rId9" Type="http://schemas.openxmlformats.org/officeDocument/2006/relationships/image" Target="../media/image334.emf"/></Relationships>
</file>

<file path=ppt/drawings/_rels/vmlDrawing4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2.emf"/><Relationship Id="rId13" Type="http://schemas.openxmlformats.org/officeDocument/2006/relationships/image" Target="../media/image347.emf"/><Relationship Id="rId3" Type="http://schemas.openxmlformats.org/officeDocument/2006/relationships/image" Target="../media/image337.emf"/><Relationship Id="rId7" Type="http://schemas.openxmlformats.org/officeDocument/2006/relationships/image" Target="../media/image341.emf"/><Relationship Id="rId12" Type="http://schemas.openxmlformats.org/officeDocument/2006/relationships/image" Target="../media/image346.emf"/><Relationship Id="rId2" Type="http://schemas.openxmlformats.org/officeDocument/2006/relationships/image" Target="../media/image336.emf"/><Relationship Id="rId1" Type="http://schemas.openxmlformats.org/officeDocument/2006/relationships/image" Target="../media/image335.emf"/><Relationship Id="rId6" Type="http://schemas.openxmlformats.org/officeDocument/2006/relationships/image" Target="../media/image340.emf"/><Relationship Id="rId11" Type="http://schemas.openxmlformats.org/officeDocument/2006/relationships/image" Target="../media/image345.emf"/><Relationship Id="rId5" Type="http://schemas.openxmlformats.org/officeDocument/2006/relationships/image" Target="../media/image339.emf"/><Relationship Id="rId10" Type="http://schemas.openxmlformats.org/officeDocument/2006/relationships/image" Target="../media/image344.emf"/><Relationship Id="rId4" Type="http://schemas.openxmlformats.org/officeDocument/2006/relationships/image" Target="../media/image338.emf"/><Relationship Id="rId9" Type="http://schemas.openxmlformats.org/officeDocument/2006/relationships/image" Target="../media/image343.e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emf"/><Relationship Id="rId2" Type="http://schemas.openxmlformats.org/officeDocument/2006/relationships/image" Target="../media/image349.emf"/><Relationship Id="rId1" Type="http://schemas.openxmlformats.org/officeDocument/2006/relationships/image" Target="../media/image348.emf"/><Relationship Id="rId4" Type="http://schemas.openxmlformats.org/officeDocument/2006/relationships/image" Target="../media/image351.emf"/></Relationships>
</file>

<file path=ppt/drawings/_rels/vmlDrawing49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8.emf"/><Relationship Id="rId3" Type="http://schemas.openxmlformats.org/officeDocument/2006/relationships/image" Target="../media/image353.emf"/><Relationship Id="rId7" Type="http://schemas.openxmlformats.org/officeDocument/2006/relationships/image" Target="../media/image357.emf"/><Relationship Id="rId2" Type="http://schemas.openxmlformats.org/officeDocument/2006/relationships/image" Target="../media/image352.emf"/><Relationship Id="rId1" Type="http://schemas.openxmlformats.org/officeDocument/2006/relationships/image" Target="../media/image259.wmf"/><Relationship Id="rId6" Type="http://schemas.openxmlformats.org/officeDocument/2006/relationships/image" Target="../media/image356.emf"/><Relationship Id="rId11" Type="http://schemas.openxmlformats.org/officeDocument/2006/relationships/image" Target="../media/image361.emf"/><Relationship Id="rId5" Type="http://schemas.openxmlformats.org/officeDocument/2006/relationships/image" Target="../media/image355.emf"/><Relationship Id="rId10" Type="http://schemas.openxmlformats.org/officeDocument/2006/relationships/image" Target="../media/image360.emf"/><Relationship Id="rId4" Type="http://schemas.openxmlformats.org/officeDocument/2006/relationships/image" Target="../media/image354.emf"/><Relationship Id="rId9" Type="http://schemas.openxmlformats.org/officeDocument/2006/relationships/image" Target="../media/image359.emf"/></Relationships>
</file>

<file path=ppt/drawings/_rels/vmlDrawing50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9.emf"/><Relationship Id="rId3" Type="http://schemas.openxmlformats.org/officeDocument/2006/relationships/image" Target="../media/image364.emf"/><Relationship Id="rId7" Type="http://schemas.openxmlformats.org/officeDocument/2006/relationships/image" Target="../media/image368.emf"/><Relationship Id="rId2" Type="http://schemas.openxmlformats.org/officeDocument/2006/relationships/image" Target="../media/image363.emf"/><Relationship Id="rId1" Type="http://schemas.openxmlformats.org/officeDocument/2006/relationships/image" Target="../media/image362.wmf"/><Relationship Id="rId6" Type="http://schemas.openxmlformats.org/officeDocument/2006/relationships/image" Target="../media/image367.emf"/><Relationship Id="rId5" Type="http://schemas.openxmlformats.org/officeDocument/2006/relationships/image" Target="../media/image366.emf"/><Relationship Id="rId4" Type="http://schemas.openxmlformats.org/officeDocument/2006/relationships/image" Target="../media/image365.emf"/><Relationship Id="rId9" Type="http://schemas.openxmlformats.org/officeDocument/2006/relationships/image" Target="../media/image370.emf"/></Relationships>
</file>

<file path=ppt/drawings/_rels/vmlDrawing51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7.emf"/><Relationship Id="rId3" Type="http://schemas.openxmlformats.org/officeDocument/2006/relationships/image" Target="../media/image372.emf"/><Relationship Id="rId7" Type="http://schemas.openxmlformats.org/officeDocument/2006/relationships/image" Target="../media/image376.emf"/><Relationship Id="rId2" Type="http://schemas.openxmlformats.org/officeDocument/2006/relationships/image" Target="../media/image371.emf"/><Relationship Id="rId1" Type="http://schemas.openxmlformats.org/officeDocument/2006/relationships/image" Target="../media/image259.wmf"/><Relationship Id="rId6" Type="http://schemas.openxmlformats.org/officeDocument/2006/relationships/image" Target="../media/image375.emf"/><Relationship Id="rId11" Type="http://schemas.openxmlformats.org/officeDocument/2006/relationships/image" Target="../media/image380.emf"/><Relationship Id="rId5" Type="http://schemas.openxmlformats.org/officeDocument/2006/relationships/image" Target="../media/image374.emf"/><Relationship Id="rId10" Type="http://schemas.openxmlformats.org/officeDocument/2006/relationships/image" Target="../media/image379.emf"/><Relationship Id="rId4" Type="http://schemas.openxmlformats.org/officeDocument/2006/relationships/image" Target="../media/image373.emf"/><Relationship Id="rId9" Type="http://schemas.openxmlformats.org/officeDocument/2006/relationships/image" Target="../media/image37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24470C60-EE35-4651-ACC1-F6327B96D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346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16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D9DFCA9-E4D6-4E35-A287-D1F46E1014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6762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D83003C2-83B5-4306-8B81-F4FFBAB015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335596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5E66067-8963-498A-86C7-C54AA6FF65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786876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16F5D75B-5D9D-47C1-BEC1-24061DEEDC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88546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FCAB009B-34C8-4C80-A729-7788B98C08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13883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17C6BA45-3441-47AA-AD3E-D3BCF3163A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020411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DDBAEF7-89A7-43C2-83CE-CF22AB4FA5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59624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3F92C660-29E2-4703-86F6-5B16A03567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33916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065CB4F5-C8C6-42E4-9D08-BA480E64A4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944227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81EDABD2-E6DF-4024-9AEE-6131A52D8E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59940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C18F4D8C-DF53-48BB-AFDF-2806BAF467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980183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76200"/>
            <a:ext cx="19494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9595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2F7941A8-F6A9-4E03-A929-CBF6BBDFD2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344287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45200" y="6324600"/>
            <a:ext cx="287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r>
              <a:rPr lang="en-US"/>
              <a:t>Slide </a:t>
            </a:r>
            <a:fld id="{661C5E5A-6CA2-4031-BED4-4CE8307AC3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66FF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FFFF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66FF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FFFF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.e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5.emf"/><Relationship Id="rId4" Type="http://schemas.openxmlformats.org/officeDocument/2006/relationships/image" Target="../media/image2.e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3.emf"/><Relationship Id="rId4" Type="http://schemas.openxmlformats.org/officeDocument/2006/relationships/image" Target="../media/image10.emf"/><Relationship Id="rId9" Type="http://schemas.openxmlformats.org/officeDocument/2006/relationships/oleObject" Target="../embeddings/oleObject1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13" Type="http://schemas.openxmlformats.org/officeDocument/2006/relationships/oleObject" Target="../embeddings/oleObject20.bin"/><Relationship Id="rId18" Type="http://schemas.openxmlformats.org/officeDocument/2006/relationships/image" Target="../media/image22.emf"/><Relationship Id="rId26" Type="http://schemas.openxmlformats.org/officeDocument/2006/relationships/image" Target="../media/image26.emf"/><Relationship Id="rId3" Type="http://schemas.openxmlformats.org/officeDocument/2006/relationships/oleObject" Target="../embeddings/oleObject15.bin"/><Relationship Id="rId21" Type="http://schemas.openxmlformats.org/officeDocument/2006/relationships/oleObject" Target="../embeddings/oleObject24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19.emf"/><Relationship Id="rId17" Type="http://schemas.openxmlformats.org/officeDocument/2006/relationships/oleObject" Target="../embeddings/oleObject22.bin"/><Relationship Id="rId25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1.emf"/><Relationship Id="rId20" Type="http://schemas.openxmlformats.org/officeDocument/2006/relationships/image" Target="../media/image23.e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emf"/><Relationship Id="rId11" Type="http://schemas.openxmlformats.org/officeDocument/2006/relationships/oleObject" Target="../embeddings/oleObject19.bin"/><Relationship Id="rId24" Type="http://schemas.openxmlformats.org/officeDocument/2006/relationships/image" Target="../media/image25.emf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1.bin"/><Relationship Id="rId23" Type="http://schemas.openxmlformats.org/officeDocument/2006/relationships/oleObject" Target="../embeddings/oleObject25.bin"/><Relationship Id="rId10" Type="http://schemas.openxmlformats.org/officeDocument/2006/relationships/image" Target="../media/image18.emf"/><Relationship Id="rId19" Type="http://schemas.openxmlformats.org/officeDocument/2006/relationships/oleObject" Target="../embeddings/oleObject23.bin"/><Relationship Id="rId4" Type="http://schemas.openxmlformats.org/officeDocument/2006/relationships/image" Target="../media/image15.emf"/><Relationship Id="rId9" Type="http://schemas.openxmlformats.org/officeDocument/2006/relationships/oleObject" Target="../embeddings/oleObject18.bin"/><Relationship Id="rId14" Type="http://schemas.openxmlformats.org/officeDocument/2006/relationships/image" Target="../media/image20.emf"/><Relationship Id="rId22" Type="http://schemas.openxmlformats.org/officeDocument/2006/relationships/image" Target="../media/image24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13" Type="http://schemas.openxmlformats.org/officeDocument/2006/relationships/oleObject" Target="../embeddings/oleObject32.bin"/><Relationship Id="rId18" Type="http://schemas.openxmlformats.org/officeDocument/2006/relationships/image" Target="../media/image34.emf"/><Relationship Id="rId26" Type="http://schemas.openxmlformats.org/officeDocument/2006/relationships/image" Target="../media/image38.emf"/><Relationship Id="rId3" Type="http://schemas.openxmlformats.org/officeDocument/2006/relationships/oleObject" Target="../embeddings/oleObject27.bin"/><Relationship Id="rId21" Type="http://schemas.openxmlformats.org/officeDocument/2006/relationships/oleObject" Target="../embeddings/oleObject36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31.emf"/><Relationship Id="rId17" Type="http://schemas.openxmlformats.org/officeDocument/2006/relationships/oleObject" Target="../embeddings/oleObject34.bin"/><Relationship Id="rId25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.emf"/><Relationship Id="rId20" Type="http://schemas.openxmlformats.org/officeDocument/2006/relationships/image" Target="../media/image35.emf"/><Relationship Id="rId29" Type="http://schemas.openxmlformats.org/officeDocument/2006/relationships/oleObject" Target="../embeddings/oleObject40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28.emf"/><Relationship Id="rId11" Type="http://schemas.openxmlformats.org/officeDocument/2006/relationships/oleObject" Target="../embeddings/oleObject31.bin"/><Relationship Id="rId24" Type="http://schemas.openxmlformats.org/officeDocument/2006/relationships/image" Target="../media/image37.emf"/><Relationship Id="rId5" Type="http://schemas.openxmlformats.org/officeDocument/2006/relationships/oleObject" Target="../embeddings/oleObject28.bin"/><Relationship Id="rId15" Type="http://schemas.openxmlformats.org/officeDocument/2006/relationships/oleObject" Target="../embeddings/oleObject33.bin"/><Relationship Id="rId23" Type="http://schemas.openxmlformats.org/officeDocument/2006/relationships/oleObject" Target="../embeddings/oleObject37.bin"/><Relationship Id="rId28" Type="http://schemas.openxmlformats.org/officeDocument/2006/relationships/image" Target="../media/image39.emf"/><Relationship Id="rId10" Type="http://schemas.openxmlformats.org/officeDocument/2006/relationships/image" Target="../media/image30.emf"/><Relationship Id="rId19" Type="http://schemas.openxmlformats.org/officeDocument/2006/relationships/oleObject" Target="../embeddings/oleObject35.bin"/><Relationship Id="rId4" Type="http://schemas.openxmlformats.org/officeDocument/2006/relationships/image" Target="../media/image27.e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32.emf"/><Relationship Id="rId22" Type="http://schemas.openxmlformats.org/officeDocument/2006/relationships/image" Target="../media/image36.emf"/><Relationship Id="rId27" Type="http://schemas.openxmlformats.org/officeDocument/2006/relationships/oleObject" Target="../embeddings/oleObject39.bin"/><Relationship Id="rId30" Type="http://schemas.openxmlformats.org/officeDocument/2006/relationships/image" Target="../media/image40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41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oleObject" Target="../embeddings/oleObject49.bin"/><Relationship Id="rId18" Type="http://schemas.openxmlformats.org/officeDocument/2006/relationships/image" Target="../media/image46.emf"/><Relationship Id="rId26" Type="http://schemas.openxmlformats.org/officeDocument/2006/relationships/oleObject" Target="../embeddings/oleObject59.bin"/><Relationship Id="rId3" Type="http://schemas.openxmlformats.org/officeDocument/2006/relationships/oleObject" Target="../embeddings/oleObject42.bin"/><Relationship Id="rId21" Type="http://schemas.openxmlformats.org/officeDocument/2006/relationships/oleObject" Target="../embeddings/oleObject55.bin"/><Relationship Id="rId34" Type="http://schemas.openxmlformats.org/officeDocument/2006/relationships/image" Target="../media/image50.emf"/><Relationship Id="rId7" Type="http://schemas.openxmlformats.org/officeDocument/2006/relationships/oleObject" Target="../embeddings/oleObject44.bin"/><Relationship Id="rId12" Type="http://schemas.openxmlformats.org/officeDocument/2006/relationships/oleObject" Target="../embeddings/oleObject48.bin"/><Relationship Id="rId17" Type="http://schemas.openxmlformats.org/officeDocument/2006/relationships/oleObject" Target="../embeddings/oleObject52.bin"/><Relationship Id="rId25" Type="http://schemas.openxmlformats.org/officeDocument/2006/relationships/oleObject" Target="../embeddings/oleObject58.bin"/><Relationship Id="rId33" Type="http://schemas.openxmlformats.org/officeDocument/2006/relationships/oleObject" Target="../embeddings/oleObject6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1.bin"/><Relationship Id="rId20" Type="http://schemas.openxmlformats.org/officeDocument/2006/relationships/oleObject" Target="../embeddings/oleObject54.bin"/><Relationship Id="rId29" Type="http://schemas.openxmlformats.org/officeDocument/2006/relationships/oleObject" Target="../embeddings/oleObject62.bin"/><Relationship Id="rId1" Type="http://schemas.openxmlformats.org/officeDocument/2006/relationships/vmlDrawing" Target="../drawings/vmlDrawing8.vml"/><Relationship Id="rId6" Type="http://schemas.openxmlformats.org/officeDocument/2006/relationships/image" Target="../media/image43.wmf"/><Relationship Id="rId11" Type="http://schemas.openxmlformats.org/officeDocument/2006/relationships/image" Target="../media/image44.emf"/><Relationship Id="rId24" Type="http://schemas.openxmlformats.org/officeDocument/2006/relationships/image" Target="../media/image47.emf"/><Relationship Id="rId32" Type="http://schemas.openxmlformats.org/officeDocument/2006/relationships/image" Target="../media/image49.emf"/><Relationship Id="rId5" Type="http://schemas.openxmlformats.org/officeDocument/2006/relationships/oleObject" Target="../embeddings/oleObject43.bin"/><Relationship Id="rId15" Type="http://schemas.openxmlformats.org/officeDocument/2006/relationships/image" Target="../media/image45.wmf"/><Relationship Id="rId23" Type="http://schemas.openxmlformats.org/officeDocument/2006/relationships/oleObject" Target="../embeddings/oleObject57.bin"/><Relationship Id="rId28" Type="http://schemas.openxmlformats.org/officeDocument/2006/relationships/oleObject" Target="../embeddings/oleObject61.bin"/><Relationship Id="rId36" Type="http://schemas.openxmlformats.org/officeDocument/2006/relationships/image" Target="../media/image51.emf"/><Relationship Id="rId10" Type="http://schemas.openxmlformats.org/officeDocument/2006/relationships/oleObject" Target="../embeddings/oleObject47.bin"/><Relationship Id="rId19" Type="http://schemas.openxmlformats.org/officeDocument/2006/relationships/oleObject" Target="../embeddings/oleObject53.bin"/><Relationship Id="rId31" Type="http://schemas.openxmlformats.org/officeDocument/2006/relationships/oleObject" Target="../embeddings/oleObject63.bin"/><Relationship Id="rId4" Type="http://schemas.openxmlformats.org/officeDocument/2006/relationships/image" Target="../media/image42.emf"/><Relationship Id="rId9" Type="http://schemas.openxmlformats.org/officeDocument/2006/relationships/oleObject" Target="../embeddings/oleObject46.bin"/><Relationship Id="rId14" Type="http://schemas.openxmlformats.org/officeDocument/2006/relationships/oleObject" Target="../embeddings/oleObject50.bin"/><Relationship Id="rId22" Type="http://schemas.openxmlformats.org/officeDocument/2006/relationships/oleObject" Target="../embeddings/oleObject56.bin"/><Relationship Id="rId27" Type="http://schemas.openxmlformats.org/officeDocument/2006/relationships/oleObject" Target="../embeddings/oleObject60.bin"/><Relationship Id="rId30" Type="http://schemas.openxmlformats.org/officeDocument/2006/relationships/image" Target="../media/image48.emf"/><Relationship Id="rId35" Type="http://schemas.openxmlformats.org/officeDocument/2006/relationships/oleObject" Target="../embeddings/oleObject65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13" Type="http://schemas.openxmlformats.org/officeDocument/2006/relationships/oleObject" Target="../embeddings/oleObject71.bin"/><Relationship Id="rId18" Type="http://schemas.openxmlformats.org/officeDocument/2006/relationships/image" Target="../media/image59.emf"/><Relationship Id="rId26" Type="http://schemas.openxmlformats.org/officeDocument/2006/relationships/image" Target="../media/image63.emf"/><Relationship Id="rId3" Type="http://schemas.openxmlformats.org/officeDocument/2006/relationships/oleObject" Target="../embeddings/oleObject66.bin"/><Relationship Id="rId21" Type="http://schemas.openxmlformats.org/officeDocument/2006/relationships/oleObject" Target="../embeddings/oleObject75.bin"/><Relationship Id="rId34" Type="http://schemas.openxmlformats.org/officeDocument/2006/relationships/image" Target="../media/image67.emf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56.emf"/><Relationship Id="rId17" Type="http://schemas.openxmlformats.org/officeDocument/2006/relationships/oleObject" Target="../embeddings/oleObject73.bin"/><Relationship Id="rId25" Type="http://schemas.openxmlformats.org/officeDocument/2006/relationships/oleObject" Target="../embeddings/oleObject77.bin"/><Relationship Id="rId33" Type="http://schemas.openxmlformats.org/officeDocument/2006/relationships/oleObject" Target="../embeddings/oleObject81.bin"/><Relationship Id="rId38" Type="http://schemas.openxmlformats.org/officeDocument/2006/relationships/image" Target="../media/image69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8.emf"/><Relationship Id="rId20" Type="http://schemas.openxmlformats.org/officeDocument/2006/relationships/image" Target="../media/image60.emf"/><Relationship Id="rId29" Type="http://schemas.openxmlformats.org/officeDocument/2006/relationships/oleObject" Target="../embeddings/oleObject79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53.emf"/><Relationship Id="rId11" Type="http://schemas.openxmlformats.org/officeDocument/2006/relationships/oleObject" Target="../embeddings/oleObject70.bin"/><Relationship Id="rId24" Type="http://schemas.openxmlformats.org/officeDocument/2006/relationships/image" Target="../media/image62.emf"/><Relationship Id="rId32" Type="http://schemas.openxmlformats.org/officeDocument/2006/relationships/image" Target="../media/image66.emf"/><Relationship Id="rId37" Type="http://schemas.openxmlformats.org/officeDocument/2006/relationships/oleObject" Target="../embeddings/oleObject83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2.bin"/><Relationship Id="rId23" Type="http://schemas.openxmlformats.org/officeDocument/2006/relationships/oleObject" Target="../embeddings/oleObject76.bin"/><Relationship Id="rId28" Type="http://schemas.openxmlformats.org/officeDocument/2006/relationships/image" Target="../media/image64.emf"/><Relationship Id="rId36" Type="http://schemas.openxmlformats.org/officeDocument/2006/relationships/image" Target="../media/image68.emf"/><Relationship Id="rId10" Type="http://schemas.openxmlformats.org/officeDocument/2006/relationships/image" Target="../media/image55.emf"/><Relationship Id="rId19" Type="http://schemas.openxmlformats.org/officeDocument/2006/relationships/oleObject" Target="../embeddings/oleObject74.bin"/><Relationship Id="rId31" Type="http://schemas.openxmlformats.org/officeDocument/2006/relationships/oleObject" Target="../embeddings/oleObject80.bin"/><Relationship Id="rId4" Type="http://schemas.openxmlformats.org/officeDocument/2006/relationships/image" Target="../media/image52.emf"/><Relationship Id="rId9" Type="http://schemas.openxmlformats.org/officeDocument/2006/relationships/oleObject" Target="../embeddings/oleObject69.bin"/><Relationship Id="rId14" Type="http://schemas.openxmlformats.org/officeDocument/2006/relationships/image" Target="../media/image57.emf"/><Relationship Id="rId22" Type="http://schemas.openxmlformats.org/officeDocument/2006/relationships/image" Target="../media/image61.emf"/><Relationship Id="rId27" Type="http://schemas.openxmlformats.org/officeDocument/2006/relationships/oleObject" Target="../embeddings/oleObject78.bin"/><Relationship Id="rId30" Type="http://schemas.openxmlformats.org/officeDocument/2006/relationships/image" Target="../media/image65.emf"/><Relationship Id="rId35" Type="http://schemas.openxmlformats.org/officeDocument/2006/relationships/oleObject" Target="../embeddings/oleObject8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emf"/><Relationship Id="rId13" Type="http://schemas.openxmlformats.org/officeDocument/2006/relationships/oleObject" Target="../embeddings/oleObject89.bin"/><Relationship Id="rId18" Type="http://schemas.openxmlformats.org/officeDocument/2006/relationships/image" Target="../media/image77.emf"/><Relationship Id="rId26" Type="http://schemas.openxmlformats.org/officeDocument/2006/relationships/image" Target="../media/image81.emf"/><Relationship Id="rId3" Type="http://schemas.openxmlformats.org/officeDocument/2006/relationships/oleObject" Target="../embeddings/oleObject84.bin"/><Relationship Id="rId21" Type="http://schemas.openxmlformats.org/officeDocument/2006/relationships/oleObject" Target="../embeddings/oleObject93.bin"/><Relationship Id="rId7" Type="http://schemas.openxmlformats.org/officeDocument/2006/relationships/oleObject" Target="../embeddings/oleObject86.bin"/><Relationship Id="rId12" Type="http://schemas.openxmlformats.org/officeDocument/2006/relationships/image" Target="../media/image74.emf"/><Relationship Id="rId17" Type="http://schemas.openxmlformats.org/officeDocument/2006/relationships/oleObject" Target="../embeddings/oleObject91.bin"/><Relationship Id="rId25" Type="http://schemas.openxmlformats.org/officeDocument/2006/relationships/oleObject" Target="../embeddings/oleObject9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6.emf"/><Relationship Id="rId20" Type="http://schemas.openxmlformats.org/officeDocument/2006/relationships/image" Target="../media/image78.e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1.emf"/><Relationship Id="rId11" Type="http://schemas.openxmlformats.org/officeDocument/2006/relationships/oleObject" Target="../embeddings/oleObject88.bin"/><Relationship Id="rId24" Type="http://schemas.openxmlformats.org/officeDocument/2006/relationships/image" Target="../media/image80.emf"/><Relationship Id="rId5" Type="http://schemas.openxmlformats.org/officeDocument/2006/relationships/oleObject" Target="../embeddings/oleObject85.bin"/><Relationship Id="rId15" Type="http://schemas.openxmlformats.org/officeDocument/2006/relationships/oleObject" Target="../embeddings/oleObject90.bin"/><Relationship Id="rId23" Type="http://schemas.openxmlformats.org/officeDocument/2006/relationships/oleObject" Target="../embeddings/oleObject94.bin"/><Relationship Id="rId28" Type="http://schemas.openxmlformats.org/officeDocument/2006/relationships/image" Target="../media/image82.emf"/><Relationship Id="rId10" Type="http://schemas.openxmlformats.org/officeDocument/2006/relationships/image" Target="../media/image73.emf"/><Relationship Id="rId19" Type="http://schemas.openxmlformats.org/officeDocument/2006/relationships/oleObject" Target="../embeddings/oleObject92.bin"/><Relationship Id="rId4" Type="http://schemas.openxmlformats.org/officeDocument/2006/relationships/image" Target="../media/image70.emf"/><Relationship Id="rId9" Type="http://schemas.openxmlformats.org/officeDocument/2006/relationships/oleObject" Target="../embeddings/oleObject87.bin"/><Relationship Id="rId14" Type="http://schemas.openxmlformats.org/officeDocument/2006/relationships/image" Target="../media/image75.emf"/><Relationship Id="rId22" Type="http://schemas.openxmlformats.org/officeDocument/2006/relationships/image" Target="../media/image79.emf"/><Relationship Id="rId27" Type="http://schemas.openxmlformats.org/officeDocument/2006/relationships/oleObject" Target="../embeddings/oleObject9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emf"/><Relationship Id="rId13" Type="http://schemas.openxmlformats.org/officeDocument/2006/relationships/oleObject" Target="../embeddings/oleObject102.bin"/><Relationship Id="rId18" Type="http://schemas.openxmlformats.org/officeDocument/2006/relationships/image" Target="../media/image90.emf"/><Relationship Id="rId26" Type="http://schemas.openxmlformats.org/officeDocument/2006/relationships/image" Target="../media/image94.emf"/><Relationship Id="rId3" Type="http://schemas.openxmlformats.org/officeDocument/2006/relationships/oleObject" Target="../embeddings/oleObject97.bin"/><Relationship Id="rId21" Type="http://schemas.openxmlformats.org/officeDocument/2006/relationships/oleObject" Target="../embeddings/oleObject106.bin"/><Relationship Id="rId34" Type="http://schemas.openxmlformats.org/officeDocument/2006/relationships/image" Target="../media/image98.emf"/><Relationship Id="rId7" Type="http://schemas.openxmlformats.org/officeDocument/2006/relationships/oleObject" Target="../embeddings/oleObject99.bin"/><Relationship Id="rId12" Type="http://schemas.openxmlformats.org/officeDocument/2006/relationships/image" Target="../media/image87.emf"/><Relationship Id="rId17" Type="http://schemas.openxmlformats.org/officeDocument/2006/relationships/oleObject" Target="../embeddings/oleObject104.bin"/><Relationship Id="rId25" Type="http://schemas.openxmlformats.org/officeDocument/2006/relationships/oleObject" Target="../embeddings/oleObject108.bin"/><Relationship Id="rId33" Type="http://schemas.openxmlformats.org/officeDocument/2006/relationships/oleObject" Target="../embeddings/oleObject112.bin"/><Relationship Id="rId38" Type="http://schemas.openxmlformats.org/officeDocument/2006/relationships/image" Target="../media/image100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9.emf"/><Relationship Id="rId20" Type="http://schemas.openxmlformats.org/officeDocument/2006/relationships/image" Target="../media/image91.emf"/><Relationship Id="rId29" Type="http://schemas.openxmlformats.org/officeDocument/2006/relationships/oleObject" Target="../embeddings/oleObject110.bin"/><Relationship Id="rId1" Type="http://schemas.openxmlformats.org/officeDocument/2006/relationships/vmlDrawing" Target="../drawings/vmlDrawing11.vml"/><Relationship Id="rId6" Type="http://schemas.openxmlformats.org/officeDocument/2006/relationships/image" Target="../media/image84.emf"/><Relationship Id="rId11" Type="http://schemas.openxmlformats.org/officeDocument/2006/relationships/oleObject" Target="../embeddings/oleObject101.bin"/><Relationship Id="rId24" Type="http://schemas.openxmlformats.org/officeDocument/2006/relationships/image" Target="../media/image93.emf"/><Relationship Id="rId32" Type="http://schemas.openxmlformats.org/officeDocument/2006/relationships/image" Target="../media/image97.emf"/><Relationship Id="rId37" Type="http://schemas.openxmlformats.org/officeDocument/2006/relationships/oleObject" Target="../embeddings/oleObject114.bin"/><Relationship Id="rId5" Type="http://schemas.openxmlformats.org/officeDocument/2006/relationships/oleObject" Target="../embeddings/oleObject98.bin"/><Relationship Id="rId15" Type="http://schemas.openxmlformats.org/officeDocument/2006/relationships/oleObject" Target="../embeddings/oleObject103.bin"/><Relationship Id="rId23" Type="http://schemas.openxmlformats.org/officeDocument/2006/relationships/oleObject" Target="../embeddings/oleObject107.bin"/><Relationship Id="rId28" Type="http://schemas.openxmlformats.org/officeDocument/2006/relationships/image" Target="../media/image95.emf"/><Relationship Id="rId36" Type="http://schemas.openxmlformats.org/officeDocument/2006/relationships/image" Target="../media/image99.emf"/><Relationship Id="rId10" Type="http://schemas.openxmlformats.org/officeDocument/2006/relationships/image" Target="../media/image86.emf"/><Relationship Id="rId19" Type="http://schemas.openxmlformats.org/officeDocument/2006/relationships/oleObject" Target="../embeddings/oleObject105.bin"/><Relationship Id="rId31" Type="http://schemas.openxmlformats.org/officeDocument/2006/relationships/oleObject" Target="../embeddings/oleObject111.bin"/><Relationship Id="rId4" Type="http://schemas.openxmlformats.org/officeDocument/2006/relationships/image" Target="../media/image83.emf"/><Relationship Id="rId9" Type="http://schemas.openxmlformats.org/officeDocument/2006/relationships/oleObject" Target="../embeddings/oleObject100.bin"/><Relationship Id="rId14" Type="http://schemas.openxmlformats.org/officeDocument/2006/relationships/image" Target="../media/image88.emf"/><Relationship Id="rId22" Type="http://schemas.openxmlformats.org/officeDocument/2006/relationships/image" Target="../media/image92.emf"/><Relationship Id="rId27" Type="http://schemas.openxmlformats.org/officeDocument/2006/relationships/oleObject" Target="../embeddings/oleObject109.bin"/><Relationship Id="rId30" Type="http://schemas.openxmlformats.org/officeDocument/2006/relationships/image" Target="../media/image96.emf"/><Relationship Id="rId35" Type="http://schemas.openxmlformats.org/officeDocument/2006/relationships/oleObject" Target="../embeddings/oleObject11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13" Type="http://schemas.openxmlformats.org/officeDocument/2006/relationships/oleObject" Target="../embeddings/oleObject120.bin"/><Relationship Id="rId18" Type="http://schemas.openxmlformats.org/officeDocument/2006/relationships/image" Target="../media/image108.emf"/><Relationship Id="rId26" Type="http://schemas.openxmlformats.org/officeDocument/2006/relationships/image" Target="../media/image112.emf"/><Relationship Id="rId3" Type="http://schemas.openxmlformats.org/officeDocument/2006/relationships/oleObject" Target="../embeddings/oleObject115.bin"/><Relationship Id="rId21" Type="http://schemas.openxmlformats.org/officeDocument/2006/relationships/oleObject" Target="../embeddings/oleObject124.bin"/><Relationship Id="rId7" Type="http://schemas.openxmlformats.org/officeDocument/2006/relationships/oleObject" Target="../embeddings/oleObject117.bin"/><Relationship Id="rId12" Type="http://schemas.openxmlformats.org/officeDocument/2006/relationships/image" Target="../media/image105.emf"/><Relationship Id="rId17" Type="http://schemas.openxmlformats.org/officeDocument/2006/relationships/oleObject" Target="../embeddings/oleObject122.bin"/><Relationship Id="rId25" Type="http://schemas.openxmlformats.org/officeDocument/2006/relationships/oleObject" Target="../embeddings/oleObject12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7.emf"/><Relationship Id="rId20" Type="http://schemas.openxmlformats.org/officeDocument/2006/relationships/image" Target="../media/image109.e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02.emf"/><Relationship Id="rId11" Type="http://schemas.openxmlformats.org/officeDocument/2006/relationships/oleObject" Target="../embeddings/oleObject119.bin"/><Relationship Id="rId24" Type="http://schemas.openxmlformats.org/officeDocument/2006/relationships/image" Target="../media/image111.emf"/><Relationship Id="rId5" Type="http://schemas.openxmlformats.org/officeDocument/2006/relationships/oleObject" Target="../embeddings/oleObject116.bin"/><Relationship Id="rId15" Type="http://schemas.openxmlformats.org/officeDocument/2006/relationships/oleObject" Target="../embeddings/oleObject121.bin"/><Relationship Id="rId23" Type="http://schemas.openxmlformats.org/officeDocument/2006/relationships/oleObject" Target="../embeddings/oleObject125.bin"/><Relationship Id="rId10" Type="http://schemas.openxmlformats.org/officeDocument/2006/relationships/image" Target="../media/image104.emf"/><Relationship Id="rId19" Type="http://schemas.openxmlformats.org/officeDocument/2006/relationships/oleObject" Target="../embeddings/oleObject123.bin"/><Relationship Id="rId4" Type="http://schemas.openxmlformats.org/officeDocument/2006/relationships/image" Target="../media/image101.emf"/><Relationship Id="rId9" Type="http://schemas.openxmlformats.org/officeDocument/2006/relationships/oleObject" Target="../embeddings/oleObject118.bin"/><Relationship Id="rId14" Type="http://schemas.openxmlformats.org/officeDocument/2006/relationships/image" Target="../media/image106.emf"/><Relationship Id="rId22" Type="http://schemas.openxmlformats.org/officeDocument/2006/relationships/image" Target="../media/image110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wmf"/><Relationship Id="rId13" Type="http://schemas.openxmlformats.org/officeDocument/2006/relationships/oleObject" Target="../embeddings/oleObject132.bin"/><Relationship Id="rId18" Type="http://schemas.openxmlformats.org/officeDocument/2006/relationships/image" Target="../media/image120.wmf"/><Relationship Id="rId3" Type="http://schemas.openxmlformats.org/officeDocument/2006/relationships/oleObject" Target="../embeddings/oleObject127.bin"/><Relationship Id="rId7" Type="http://schemas.openxmlformats.org/officeDocument/2006/relationships/oleObject" Target="../embeddings/oleObject129.bin"/><Relationship Id="rId12" Type="http://schemas.openxmlformats.org/officeDocument/2006/relationships/image" Target="../media/image117.wmf"/><Relationship Id="rId17" Type="http://schemas.openxmlformats.org/officeDocument/2006/relationships/oleObject" Target="../embeddings/oleObject13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19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4.wmf"/><Relationship Id="rId11" Type="http://schemas.openxmlformats.org/officeDocument/2006/relationships/oleObject" Target="../embeddings/oleObject131.bin"/><Relationship Id="rId5" Type="http://schemas.openxmlformats.org/officeDocument/2006/relationships/oleObject" Target="../embeddings/oleObject128.bin"/><Relationship Id="rId15" Type="http://schemas.openxmlformats.org/officeDocument/2006/relationships/oleObject" Target="../embeddings/oleObject133.bin"/><Relationship Id="rId10" Type="http://schemas.openxmlformats.org/officeDocument/2006/relationships/image" Target="../media/image116.wmf"/><Relationship Id="rId4" Type="http://schemas.openxmlformats.org/officeDocument/2006/relationships/image" Target="../media/image113.wmf"/><Relationship Id="rId9" Type="http://schemas.openxmlformats.org/officeDocument/2006/relationships/oleObject" Target="../embeddings/oleObject130.bin"/><Relationship Id="rId14" Type="http://schemas.openxmlformats.org/officeDocument/2006/relationships/image" Target="../media/image118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emf"/><Relationship Id="rId13" Type="http://schemas.openxmlformats.org/officeDocument/2006/relationships/oleObject" Target="../embeddings/oleObject140.bin"/><Relationship Id="rId18" Type="http://schemas.openxmlformats.org/officeDocument/2006/relationships/image" Target="../media/image128.emf"/><Relationship Id="rId3" Type="http://schemas.openxmlformats.org/officeDocument/2006/relationships/oleObject" Target="../embeddings/oleObject135.bin"/><Relationship Id="rId7" Type="http://schemas.openxmlformats.org/officeDocument/2006/relationships/oleObject" Target="../embeddings/oleObject137.bin"/><Relationship Id="rId12" Type="http://schemas.openxmlformats.org/officeDocument/2006/relationships/image" Target="../media/image125.emf"/><Relationship Id="rId17" Type="http://schemas.openxmlformats.org/officeDocument/2006/relationships/oleObject" Target="../embeddings/oleObject14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7.emf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22.emf"/><Relationship Id="rId11" Type="http://schemas.openxmlformats.org/officeDocument/2006/relationships/oleObject" Target="../embeddings/oleObject139.bin"/><Relationship Id="rId5" Type="http://schemas.openxmlformats.org/officeDocument/2006/relationships/oleObject" Target="../embeddings/oleObject136.bin"/><Relationship Id="rId15" Type="http://schemas.openxmlformats.org/officeDocument/2006/relationships/oleObject" Target="../embeddings/oleObject141.bin"/><Relationship Id="rId10" Type="http://schemas.openxmlformats.org/officeDocument/2006/relationships/image" Target="../media/image124.emf"/><Relationship Id="rId4" Type="http://schemas.openxmlformats.org/officeDocument/2006/relationships/image" Target="../media/image121.emf"/><Relationship Id="rId9" Type="http://schemas.openxmlformats.org/officeDocument/2006/relationships/oleObject" Target="../embeddings/oleObject138.bin"/><Relationship Id="rId14" Type="http://schemas.openxmlformats.org/officeDocument/2006/relationships/image" Target="../media/image12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30.emf"/><Relationship Id="rId5" Type="http://schemas.openxmlformats.org/officeDocument/2006/relationships/oleObject" Target="../embeddings/oleObject144.bin"/><Relationship Id="rId4" Type="http://schemas.openxmlformats.org/officeDocument/2006/relationships/image" Target="../media/image12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32.emf"/><Relationship Id="rId5" Type="http://schemas.openxmlformats.org/officeDocument/2006/relationships/oleObject" Target="../embeddings/oleObject146.bin"/><Relationship Id="rId4" Type="http://schemas.openxmlformats.org/officeDocument/2006/relationships/image" Target="../media/image131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emf"/><Relationship Id="rId13" Type="http://schemas.openxmlformats.org/officeDocument/2006/relationships/oleObject" Target="../embeddings/oleObject152.bin"/><Relationship Id="rId18" Type="http://schemas.openxmlformats.org/officeDocument/2006/relationships/image" Target="../media/image140.emf"/><Relationship Id="rId3" Type="http://schemas.openxmlformats.org/officeDocument/2006/relationships/oleObject" Target="../embeddings/oleObject147.bin"/><Relationship Id="rId7" Type="http://schemas.openxmlformats.org/officeDocument/2006/relationships/oleObject" Target="../embeddings/oleObject149.bin"/><Relationship Id="rId12" Type="http://schemas.openxmlformats.org/officeDocument/2006/relationships/image" Target="../media/image137.emf"/><Relationship Id="rId17" Type="http://schemas.openxmlformats.org/officeDocument/2006/relationships/oleObject" Target="../embeddings/oleObject15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39.e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34.emf"/><Relationship Id="rId11" Type="http://schemas.openxmlformats.org/officeDocument/2006/relationships/oleObject" Target="../embeddings/oleObject151.bin"/><Relationship Id="rId5" Type="http://schemas.openxmlformats.org/officeDocument/2006/relationships/oleObject" Target="../embeddings/oleObject148.bin"/><Relationship Id="rId15" Type="http://schemas.openxmlformats.org/officeDocument/2006/relationships/oleObject" Target="../embeddings/oleObject153.bin"/><Relationship Id="rId10" Type="http://schemas.openxmlformats.org/officeDocument/2006/relationships/image" Target="../media/image136.emf"/><Relationship Id="rId4" Type="http://schemas.openxmlformats.org/officeDocument/2006/relationships/image" Target="../media/image133.emf"/><Relationship Id="rId9" Type="http://schemas.openxmlformats.org/officeDocument/2006/relationships/oleObject" Target="../embeddings/oleObject150.bin"/><Relationship Id="rId14" Type="http://schemas.openxmlformats.org/officeDocument/2006/relationships/image" Target="../media/image138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14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43.emf"/><Relationship Id="rId5" Type="http://schemas.openxmlformats.org/officeDocument/2006/relationships/oleObject" Target="../embeddings/oleObject157.bin"/><Relationship Id="rId4" Type="http://schemas.openxmlformats.org/officeDocument/2006/relationships/image" Target="../media/image142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emf"/><Relationship Id="rId13" Type="http://schemas.openxmlformats.org/officeDocument/2006/relationships/oleObject" Target="../embeddings/oleObject163.bin"/><Relationship Id="rId18" Type="http://schemas.openxmlformats.org/officeDocument/2006/relationships/image" Target="../media/image151.emf"/><Relationship Id="rId26" Type="http://schemas.openxmlformats.org/officeDocument/2006/relationships/image" Target="../media/image155.emf"/><Relationship Id="rId3" Type="http://schemas.openxmlformats.org/officeDocument/2006/relationships/oleObject" Target="../embeddings/oleObject158.bin"/><Relationship Id="rId21" Type="http://schemas.openxmlformats.org/officeDocument/2006/relationships/oleObject" Target="../embeddings/oleObject167.bin"/><Relationship Id="rId7" Type="http://schemas.openxmlformats.org/officeDocument/2006/relationships/oleObject" Target="../embeddings/oleObject160.bin"/><Relationship Id="rId12" Type="http://schemas.openxmlformats.org/officeDocument/2006/relationships/image" Target="../media/image148.emf"/><Relationship Id="rId17" Type="http://schemas.openxmlformats.org/officeDocument/2006/relationships/oleObject" Target="../embeddings/oleObject165.bin"/><Relationship Id="rId25" Type="http://schemas.openxmlformats.org/officeDocument/2006/relationships/oleObject" Target="../embeddings/oleObject16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0.emf"/><Relationship Id="rId20" Type="http://schemas.openxmlformats.org/officeDocument/2006/relationships/image" Target="../media/image152.emf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45.emf"/><Relationship Id="rId11" Type="http://schemas.openxmlformats.org/officeDocument/2006/relationships/oleObject" Target="../embeddings/oleObject162.bin"/><Relationship Id="rId24" Type="http://schemas.openxmlformats.org/officeDocument/2006/relationships/image" Target="../media/image154.emf"/><Relationship Id="rId5" Type="http://schemas.openxmlformats.org/officeDocument/2006/relationships/oleObject" Target="../embeddings/oleObject159.bin"/><Relationship Id="rId15" Type="http://schemas.openxmlformats.org/officeDocument/2006/relationships/oleObject" Target="../embeddings/oleObject164.bin"/><Relationship Id="rId23" Type="http://schemas.openxmlformats.org/officeDocument/2006/relationships/oleObject" Target="../embeddings/oleObject168.bin"/><Relationship Id="rId10" Type="http://schemas.openxmlformats.org/officeDocument/2006/relationships/image" Target="../media/image147.emf"/><Relationship Id="rId19" Type="http://schemas.openxmlformats.org/officeDocument/2006/relationships/oleObject" Target="../embeddings/oleObject166.bin"/><Relationship Id="rId4" Type="http://schemas.openxmlformats.org/officeDocument/2006/relationships/image" Target="../media/image144.emf"/><Relationship Id="rId9" Type="http://schemas.openxmlformats.org/officeDocument/2006/relationships/oleObject" Target="../embeddings/oleObject161.bin"/><Relationship Id="rId14" Type="http://schemas.openxmlformats.org/officeDocument/2006/relationships/image" Target="../media/image149.emf"/><Relationship Id="rId22" Type="http://schemas.openxmlformats.org/officeDocument/2006/relationships/image" Target="../media/image153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156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15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wmf"/><Relationship Id="rId3" Type="http://schemas.openxmlformats.org/officeDocument/2006/relationships/oleObject" Target="../embeddings/oleObject172.bin"/><Relationship Id="rId7" Type="http://schemas.openxmlformats.org/officeDocument/2006/relationships/oleObject" Target="../embeddings/oleObject17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174.bin"/><Relationship Id="rId5" Type="http://schemas.openxmlformats.org/officeDocument/2006/relationships/oleObject" Target="../embeddings/oleObject173.bin"/><Relationship Id="rId4" Type="http://schemas.openxmlformats.org/officeDocument/2006/relationships/image" Target="../media/image43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wmf"/><Relationship Id="rId3" Type="http://schemas.openxmlformats.org/officeDocument/2006/relationships/oleObject" Target="../embeddings/oleObject176.bin"/><Relationship Id="rId7" Type="http://schemas.openxmlformats.org/officeDocument/2006/relationships/oleObject" Target="../embeddings/oleObject17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178.bin"/><Relationship Id="rId5" Type="http://schemas.openxmlformats.org/officeDocument/2006/relationships/oleObject" Target="../embeddings/oleObject177.bin"/><Relationship Id="rId4" Type="http://schemas.openxmlformats.org/officeDocument/2006/relationships/image" Target="../media/image43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wmf"/><Relationship Id="rId13" Type="http://schemas.openxmlformats.org/officeDocument/2006/relationships/oleObject" Target="../embeddings/oleObject186.bin"/><Relationship Id="rId18" Type="http://schemas.openxmlformats.org/officeDocument/2006/relationships/image" Target="../media/image163.emf"/><Relationship Id="rId3" Type="http://schemas.openxmlformats.org/officeDocument/2006/relationships/oleObject" Target="../embeddings/oleObject180.bin"/><Relationship Id="rId7" Type="http://schemas.openxmlformats.org/officeDocument/2006/relationships/oleObject" Target="../embeddings/oleObject183.bin"/><Relationship Id="rId12" Type="http://schemas.openxmlformats.org/officeDocument/2006/relationships/image" Target="../media/image160.emf"/><Relationship Id="rId17" Type="http://schemas.openxmlformats.org/officeDocument/2006/relationships/oleObject" Target="../embeddings/oleObject18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62.emf"/><Relationship Id="rId20" Type="http://schemas.openxmlformats.org/officeDocument/2006/relationships/image" Target="../media/image164.emf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182.bin"/><Relationship Id="rId11" Type="http://schemas.openxmlformats.org/officeDocument/2006/relationships/oleObject" Target="../embeddings/oleObject185.bin"/><Relationship Id="rId5" Type="http://schemas.openxmlformats.org/officeDocument/2006/relationships/oleObject" Target="../embeddings/oleObject181.bin"/><Relationship Id="rId15" Type="http://schemas.openxmlformats.org/officeDocument/2006/relationships/oleObject" Target="../embeddings/oleObject187.bin"/><Relationship Id="rId10" Type="http://schemas.openxmlformats.org/officeDocument/2006/relationships/image" Target="../media/image159.emf"/><Relationship Id="rId19" Type="http://schemas.openxmlformats.org/officeDocument/2006/relationships/oleObject" Target="../embeddings/oleObject189.bin"/><Relationship Id="rId4" Type="http://schemas.openxmlformats.org/officeDocument/2006/relationships/image" Target="../media/image43.wmf"/><Relationship Id="rId9" Type="http://schemas.openxmlformats.org/officeDocument/2006/relationships/oleObject" Target="../embeddings/oleObject184.bin"/><Relationship Id="rId14" Type="http://schemas.openxmlformats.org/officeDocument/2006/relationships/image" Target="../media/image161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165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emf"/><Relationship Id="rId13" Type="http://schemas.openxmlformats.org/officeDocument/2006/relationships/oleObject" Target="../embeddings/oleObject196.bin"/><Relationship Id="rId18" Type="http://schemas.openxmlformats.org/officeDocument/2006/relationships/image" Target="../media/image158.wmf"/><Relationship Id="rId3" Type="http://schemas.openxmlformats.org/officeDocument/2006/relationships/oleObject" Target="../embeddings/oleObject191.bin"/><Relationship Id="rId7" Type="http://schemas.openxmlformats.org/officeDocument/2006/relationships/oleObject" Target="../embeddings/oleObject193.bin"/><Relationship Id="rId12" Type="http://schemas.openxmlformats.org/officeDocument/2006/relationships/image" Target="../media/image170.emf"/><Relationship Id="rId17" Type="http://schemas.openxmlformats.org/officeDocument/2006/relationships/oleObject" Target="../embeddings/oleObject199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98.bin"/><Relationship Id="rId20" Type="http://schemas.openxmlformats.org/officeDocument/2006/relationships/image" Target="../media/image171.e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67.emf"/><Relationship Id="rId11" Type="http://schemas.openxmlformats.org/officeDocument/2006/relationships/oleObject" Target="../embeddings/oleObject195.bin"/><Relationship Id="rId5" Type="http://schemas.openxmlformats.org/officeDocument/2006/relationships/oleObject" Target="../embeddings/oleObject192.bin"/><Relationship Id="rId15" Type="http://schemas.openxmlformats.org/officeDocument/2006/relationships/oleObject" Target="../embeddings/oleObject197.bin"/><Relationship Id="rId10" Type="http://schemas.openxmlformats.org/officeDocument/2006/relationships/image" Target="../media/image169.emf"/><Relationship Id="rId19" Type="http://schemas.openxmlformats.org/officeDocument/2006/relationships/oleObject" Target="../embeddings/oleObject200.bin"/><Relationship Id="rId4" Type="http://schemas.openxmlformats.org/officeDocument/2006/relationships/image" Target="../media/image166.emf"/><Relationship Id="rId9" Type="http://schemas.openxmlformats.org/officeDocument/2006/relationships/oleObject" Target="../embeddings/oleObject194.bin"/><Relationship Id="rId14" Type="http://schemas.openxmlformats.org/officeDocument/2006/relationships/image" Target="../media/image43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emf"/><Relationship Id="rId13" Type="http://schemas.openxmlformats.org/officeDocument/2006/relationships/oleObject" Target="../embeddings/oleObject206.bin"/><Relationship Id="rId3" Type="http://schemas.openxmlformats.org/officeDocument/2006/relationships/oleObject" Target="../embeddings/oleObject201.bin"/><Relationship Id="rId7" Type="http://schemas.openxmlformats.org/officeDocument/2006/relationships/oleObject" Target="../embeddings/oleObject203.bin"/><Relationship Id="rId12" Type="http://schemas.openxmlformats.org/officeDocument/2006/relationships/image" Target="../media/image4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73.emf"/><Relationship Id="rId11" Type="http://schemas.openxmlformats.org/officeDocument/2006/relationships/oleObject" Target="../embeddings/oleObject205.bin"/><Relationship Id="rId5" Type="http://schemas.openxmlformats.org/officeDocument/2006/relationships/oleObject" Target="../embeddings/oleObject202.bin"/><Relationship Id="rId15" Type="http://schemas.openxmlformats.org/officeDocument/2006/relationships/image" Target="../media/image158.wmf"/><Relationship Id="rId10" Type="http://schemas.openxmlformats.org/officeDocument/2006/relationships/image" Target="../media/image175.emf"/><Relationship Id="rId4" Type="http://schemas.openxmlformats.org/officeDocument/2006/relationships/image" Target="../media/image172.emf"/><Relationship Id="rId9" Type="http://schemas.openxmlformats.org/officeDocument/2006/relationships/oleObject" Target="../embeddings/oleObject204.bin"/><Relationship Id="rId14" Type="http://schemas.openxmlformats.org/officeDocument/2006/relationships/oleObject" Target="../embeddings/oleObject207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emf"/><Relationship Id="rId13" Type="http://schemas.openxmlformats.org/officeDocument/2006/relationships/oleObject" Target="../embeddings/oleObject213.bin"/><Relationship Id="rId18" Type="http://schemas.openxmlformats.org/officeDocument/2006/relationships/image" Target="../media/image158.wmf"/><Relationship Id="rId3" Type="http://schemas.openxmlformats.org/officeDocument/2006/relationships/oleObject" Target="../embeddings/oleObject208.bin"/><Relationship Id="rId7" Type="http://schemas.openxmlformats.org/officeDocument/2006/relationships/oleObject" Target="../embeddings/oleObject210.bin"/><Relationship Id="rId12" Type="http://schemas.openxmlformats.org/officeDocument/2006/relationships/image" Target="../media/image180.emf"/><Relationship Id="rId17" Type="http://schemas.openxmlformats.org/officeDocument/2006/relationships/oleObject" Target="../embeddings/oleObject216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15.bin"/><Relationship Id="rId20" Type="http://schemas.openxmlformats.org/officeDocument/2006/relationships/image" Target="../media/image181.e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77.emf"/><Relationship Id="rId11" Type="http://schemas.openxmlformats.org/officeDocument/2006/relationships/oleObject" Target="../embeddings/oleObject212.bin"/><Relationship Id="rId5" Type="http://schemas.openxmlformats.org/officeDocument/2006/relationships/oleObject" Target="../embeddings/oleObject209.bin"/><Relationship Id="rId15" Type="http://schemas.openxmlformats.org/officeDocument/2006/relationships/oleObject" Target="../embeddings/oleObject214.bin"/><Relationship Id="rId10" Type="http://schemas.openxmlformats.org/officeDocument/2006/relationships/image" Target="../media/image179.emf"/><Relationship Id="rId19" Type="http://schemas.openxmlformats.org/officeDocument/2006/relationships/oleObject" Target="../embeddings/oleObject217.bin"/><Relationship Id="rId4" Type="http://schemas.openxmlformats.org/officeDocument/2006/relationships/image" Target="../media/image176.emf"/><Relationship Id="rId9" Type="http://schemas.openxmlformats.org/officeDocument/2006/relationships/oleObject" Target="../embeddings/oleObject211.bin"/><Relationship Id="rId14" Type="http://schemas.openxmlformats.org/officeDocument/2006/relationships/image" Target="../media/image43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emf"/><Relationship Id="rId13" Type="http://schemas.openxmlformats.org/officeDocument/2006/relationships/oleObject" Target="../embeddings/oleObject223.bin"/><Relationship Id="rId18" Type="http://schemas.openxmlformats.org/officeDocument/2006/relationships/image" Target="../media/image158.wmf"/><Relationship Id="rId3" Type="http://schemas.openxmlformats.org/officeDocument/2006/relationships/oleObject" Target="../embeddings/oleObject218.bin"/><Relationship Id="rId7" Type="http://schemas.openxmlformats.org/officeDocument/2006/relationships/oleObject" Target="../embeddings/oleObject220.bin"/><Relationship Id="rId12" Type="http://schemas.openxmlformats.org/officeDocument/2006/relationships/image" Target="../media/image186.emf"/><Relationship Id="rId17" Type="http://schemas.openxmlformats.org/officeDocument/2006/relationships/oleObject" Target="../embeddings/oleObject226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25.bin"/><Relationship Id="rId20" Type="http://schemas.openxmlformats.org/officeDocument/2006/relationships/image" Target="../media/image187.emf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83.emf"/><Relationship Id="rId11" Type="http://schemas.openxmlformats.org/officeDocument/2006/relationships/oleObject" Target="../embeddings/oleObject222.bin"/><Relationship Id="rId5" Type="http://schemas.openxmlformats.org/officeDocument/2006/relationships/oleObject" Target="../embeddings/oleObject219.bin"/><Relationship Id="rId15" Type="http://schemas.openxmlformats.org/officeDocument/2006/relationships/oleObject" Target="../embeddings/oleObject224.bin"/><Relationship Id="rId10" Type="http://schemas.openxmlformats.org/officeDocument/2006/relationships/image" Target="../media/image185.emf"/><Relationship Id="rId19" Type="http://schemas.openxmlformats.org/officeDocument/2006/relationships/oleObject" Target="../embeddings/oleObject227.bin"/><Relationship Id="rId4" Type="http://schemas.openxmlformats.org/officeDocument/2006/relationships/image" Target="../media/image182.emf"/><Relationship Id="rId9" Type="http://schemas.openxmlformats.org/officeDocument/2006/relationships/oleObject" Target="../embeddings/oleObject221.bin"/><Relationship Id="rId14" Type="http://schemas.openxmlformats.org/officeDocument/2006/relationships/image" Target="../media/image43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emf"/><Relationship Id="rId3" Type="http://schemas.openxmlformats.org/officeDocument/2006/relationships/oleObject" Target="../embeddings/oleObject228.bin"/><Relationship Id="rId7" Type="http://schemas.openxmlformats.org/officeDocument/2006/relationships/oleObject" Target="../embeddings/oleObject23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88.emf"/><Relationship Id="rId5" Type="http://schemas.openxmlformats.org/officeDocument/2006/relationships/oleObject" Target="../embeddings/oleObject229.bin"/><Relationship Id="rId10" Type="http://schemas.openxmlformats.org/officeDocument/2006/relationships/image" Target="../media/image190.emf"/><Relationship Id="rId4" Type="http://schemas.openxmlformats.org/officeDocument/2006/relationships/image" Target="../media/image156.wmf"/><Relationship Id="rId9" Type="http://schemas.openxmlformats.org/officeDocument/2006/relationships/oleObject" Target="../embeddings/oleObject231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emf"/><Relationship Id="rId13" Type="http://schemas.openxmlformats.org/officeDocument/2006/relationships/oleObject" Target="../embeddings/oleObject237.bin"/><Relationship Id="rId18" Type="http://schemas.openxmlformats.org/officeDocument/2006/relationships/image" Target="../media/image198.emf"/><Relationship Id="rId26" Type="http://schemas.openxmlformats.org/officeDocument/2006/relationships/oleObject" Target="../embeddings/oleObject244.bin"/><Relationship Id="rId3" Type="http://schemas.openxmlformats.org/officeDocument/2006/relationships/oleObject" Target="../embeddings/oleObject232.bin"/><Relationship Id="rId21" Type="http://schemas.openxmlformats.org/officeDocument/2006/relationships/oleObject" Target="../embeddings/oleObject241.bin"/><Relationship Id="rId7" Type="http://schemas.openxmlformats.org/officeDocument/2006/relationships/oleObject" Target="../embeddings/oleObject234.bin"/><Relationship Id="rId12" Type="http://schemas.openxmlformats.org/officeDocument/2006/relationships/image" Target="../media/image195.emf"/><Relationship Id="rId17" Type="http://schemas.openxmlformats.org/officeDocument/2006/relationships/oleObject" Target="../embeddings/oleObject239.bin"/><Relationship Id="rId25" Type="http://schemas.openxmlformats.org/officeDocument/2006/relationships/oleObject" Target="../embeddings/oleObject24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97.emf"/><Relationship Id="rId20" Type="http://schemas.openxmlformats.org/officeDocument/2006/relationships/image" Target="../media/image199.wmf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92.emf"/><Relationship Id="rId11" Type="http://schemas.openxmlformats.org/officeDocument/2006/relationships/oleObject" Target="../embeddings/oleObject236.bin"/><Relationship Id="rId24" Type="http://schemas.openxmlformats.org/officeDocument/2006/relationships/image" Target="../media/image201.wmf"/><Relationship Id="rId5" Type="http://schemas.openxmlformats.org/officeDocument/2006/relationships/oleObject" Target="../embeddings/oleObject233.bin"/><Relationship Id="rId15" Type="http://schemas.openxmlformats.org/officeDocument/2006/relationships/oleObject" Target="../embeddings/oleObject238.bin"/><Relationship Id="rId23" Type="http://schemas.openxmlformats.org/officeDocument/2006/relationships/oleObject" Target="../embeddings/oleObject242.bin"/><Relationship Id="rId10" Type="http://schemas.openxmlformats.org/officeDocument/2006/relationships/image" Target="../media/image194.emf"/><Relationship Id="rId19" Type="http://schemas.openxmlformats.org/officeDocument/2006/relationships/oleObject" Target="../embeddings/oleObject240.bin"/><Relationship Id="rId4" Type="http://schemas.openxmlformats.org/officeDocument/2006/relationships/image" Target="../media/image191.emf"/><Relationship Id="rId9" Type="http://schemas.openxmlformats.org/officeDocument/2006/relationships/oleObject" Target="../embeddings/oleObject235.bin"/><Relationship Id="rId14" Type="http://schemas.openxmlformats.org/officeDocument/2006/relationships/image" Target="../media/image196.emf"/><Relationship Id="rId22" Type="http://schemas.openxmlformats.org/officeDocument/2006/relationships/image" Target="../media/image200.wmf"/><Relationship Id="rId27" Type="http://schemas.openxmlformats.org/officeDocument/2006/relationships/oleObject" Target="../embeddings/oleObject245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4.emf"/><Relationship Id="rId13" Type="http://schemas.openxmlformats.org/officeDocument/2006/relationships/oleObject" Target="../embeddings/oleObject251.bin"/><Relationship Id="rId18" Type="http://schemas.openxmlformats.org/officeDocument/2006/relationships/image" Target="../media/image209.emf"/><Relationship Id="rId3" Type="http://schemas.openxmlformats.org/officeDocument/2006/relationships/oleObject" Target="../embeddings/oleObject246.bin"/><Relationship Id="rId21" Type="http://schemas.openxmlformats.org/officeDocument/2006/relationships/oleObject" Target="../embeddings/oleObject255.bin"/><Relationship Id="rId7" Type="http://schemas.openxmlformats.org/officeDocument/2006/relationships/oleObject" Target="../embeddings/oleObject248.bin"/><Relationship Id="rId12" Type="http://schemas.openxmlformats.org/officeDocument/2006/relationships/image" Target="../media/image206.emf"/><Relationship Id="rId17" Type="http://schemas.openxmlformats.org/officeDocument/2006/relationships/oleObject" Target="../embeddings/oleObject25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08.emf"/><Relationship Id="rId20" Type="http://schemas.openxmlformats.org/officeDocument/2006/relationships/image" Target="../media/image210.emf"/><Relationship Id="rId1" Type="http://schemas.openxmlformats.org/officeDocument/2006/relationships/vmlDrawing" Target="../drawings/vmlDrawing33.vml"/><Relationship Id="rId6" Type="http://schemas.openxmlformats.org/officeDocument/2006/relationships/image" Target="../media/image203.emf"/><Relationship Id="rId11" Type="http://schemas.openxmlformats.org/officeDocument/2006/relationships/oleObject" Target="../embeddings/oleObject250.bin"/><Relationship Id="rId24" Type="http://schemas.openxmlformats.org/officeDocument/2006/relationships/image" Target="../media/image212.emf"/><Relationship Id="rId5" Type="http://schemas.openxmlformats.org/officeDocument/2006/relationships/oleObject" Target="../embeddings/oleObject247.bin"/><Relationship Id="rId15" Type="http://schemas.openxmlformats.org/officeDocument/2006/relationships/oleObject" Target="../embeddings/oleObject252.bin"/><Relationship Id="rId23" Type="http://schemas.openxmlformats.org/officeDocument/2006/relationships/oleObject" Target="../embeddings/oleObject256.bin"/><Relationship Id="rId10" Type="http://schemas.openxmlformats.org/officeDocument/2006/relationships/image" Target="../media/image205.emf"/><Relationship Id="rId19" Type="http://schemas.openxmlformats.org/officeDocument/2006/relationships/oleObject" Target="../embeddings/oleObject254.bin"/><Relationship Id="rId4" Type="http://schemas.openxmlformats.org/officeDocument/2006/relationships/image" Target="../media/image202.emf"/><Relationship Id="rId9" Type="http://schemas.openxmlformats.org/officeDocument/2006/relationships/oleObject" Target="../embeddings/oleObject249.bin"/><Relationship Id="rId14" Type="http://schemas.openxmlformats.org/officeDocument/2006/relationships/image" Target="../media/image207.emf"/><Relationship Id="rId22" Type="http://schemas.openxmlformats.org/officeDocument/2006/relationships/image" Target="../media/image211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5.emf"/><Relationship Id="rId13" Type="http://schemas.openxmlformats.org/officeDocument/2006/relationships/oleObject" Target="../embeddings/oleObject262.bin"/><Relationship Id="rId18" Type="http://schemas.openxmlformats.org/officeDocument/2006/relationships/image" Target="../media/image220.emf"/><Relationship Id="rId26" Type="http://schemas.openxmlformats.org/officeDocument/2006/relationships/image" Target="../media/image224.emf"/><Relationship Id="rId3" Type="http://schemas.openxmlformats.org/officeDocument/2006/relationships/oleObject" Target="../embeddings/oleObject257.bin"/><Relationship Id="rId21" Type="http://schemas.openxmlformats.org/officeDocument/2006/relationships/oleObject" Target="../embeddings/oleObject266.bin"/><Relationship Id="rId7" Type="http://schemas.openxmlformats.org/officeDocument/2006/relationships/oleObject" Target="../embeddings/oleObject259.bin"/><Relationship Id="rId12" Type="http://schemas.openxmlformats.org/officeDocument/2006/relationships/image" Target="../media/image217.emf"/><Relationship Id="rId17" Type="http://schemas.openxmlformats.org/officeDocument/2006/relationships/oleObject" Target="../embeddings/oleObject264.bin"/><Relationship Id="rId25" Type="http://schemas.openxmlformats.org/officeDocument/2006/relationships/oleObject" Target="../embeddings/oleObject26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19.emf"/><Relationship Id="rId20" Type="http://schemas.openxmlformats.org/officeDocument/2006/relationships/image" Target="../media/image221.emf"/><Relationship Id="rId29" Type="http://schemas.openxmlformats.org/officeDocument/2006/relationships/oleObject" Target="../embeddings/oleObject270.bin"/><Relationship Id="rId1" Type="http://schemas.openxmlformats.org/officeDocument/2006/relationships/vmlDrawing" Target="../drawings/vmlDrawing34.vml"/><Relationship Id="rId6" Type="http://schemas.openxmlformats.org/officeDocument/2006/relationships/image" Target="../media/image214.emf"/><Relationship Id="rId11" Type="http://schemas.openxmlformats.org/officeDocument/2006/relationships/oleObject" Target="../embeddings/oleObject261.bin"/><Relationship Id="rId24" Type="http://schemas.openxmlformats.org/officeDocument/2006/relationships/image" Target="../media/image223.emf"/><Relationship Id="rId5" Type="http://schemas.openxmlformats.org/officeDocument/2006/relationships/oleObject" Target="../embeddings/oleObject258.bin"/><Relationship Id="rId15" Type="http://schemas.openxmlformats.org/officeDocument/2006/relationships/oleObject" Target="../embeddings/oleObject263.bin"/><Relationship Id="rId23" Type="http://schemas.openxmlformats.org/officeDocument/2006/relationships/oleObject" Target="../embeddings/oleObject267.bin"/><Relationship Id="rId28" Type="http://schemas.openxmlformats.org/officeDocument/2006/relationships/image" Target="../media/image225.emf"/><Relationship Id="rId10" Type="http://schemas.openxmlformats.org/officeDocument/2006/relationships/image" Target="../media/image216.emf"/><Relationship Id="rId19" Type="http://schemas.openxmlformats.org/officeDocument/2006/relationships/oleObject" Target="../embeddings/oleObject265.bin"/><Relationship Id="rId4" Type="http://schemas.openxmlformats.org/officeDocument/2006/relationships/image" Target="../media/image213.emf"/><Relationship Id="rId9" Type="http://schemas.openxmlformats.org/officeDocument/2006/relationships/oleObject" Target="../embeddings/oleObject260.bin"/><Relationship Id="rId14" Type="http://schemas.openxmlformats.org/officeDocument/2006/relationships/image" Target="../media/image218.emf"/><Relationship Id="rId22" Type="http://schemas.openxmlformats.org/officeDocument/2006/relationships/image" Target="../media/image222.emf"/><Relationship Id="rId27" Type="http://schemas.openxmlformats.org/officeDocument/2006/relationships/oleObject" Target="../embeddings/oleObject269.bin"/><Relationship Id="rId30" Type="http://schemas.openxmlformats.org/officeDocument/2006/relationships/image" Target="../media/image226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9.emf"/><Relationship Id="rId13" Type="http://schemas.openxmlformats.org/officeDocument/2006/relationships/oleObject" Target="../embeddings/oleObject276.bin"/><Relationship Id="rId18" Type="http://schemas.openxmlformats.org/officeDocument/2006/relationships/image" Target="../media/image234.emf"/><Relationship Id="rId26" Type="http://schemas.openxmlformats.org/officeDocument/2006/relationships/image" Target="../media/image238.emf"/><Relationship Id="rId39" Type="http://schemas.openxmlformats.org/officeDocument/2006/relationships/oleObject" Target="../embeddings/oleObject289.bin"/><Relationship Id="rId3" Type="http://schemas.openxmlformats.org/officeDocument/2006/relationships/oleObject" Target="../embeddings/oleObject271.bin"/><Relationship Id="rId21" Type="http://schemas.openxmlformats.org/officeDocument/2006/relationships/oleObject" Target="../embeddings/oleObject280.bin"/><Relationship Id="rId34" Type="http://schemas.openxmlformats.org/officeDocument/2006/relationships/image" Target="../media/image242.emf"/><Relationship Id="rId7" Type="http://schemas.openxmlformats.org/officeDocument/2006/relationships/oleObject" Target="../embeddings/oleObject273.bin"/><Relationship Id="rId12" Type="http://schemas.openxmlformats.org/officeDocument/2006/relationships/image" Target="../media/image231.emf"/><Relationship Id="rId17" Type="http://schemas.openxmlformats.org/officeDocument/2006/relationships/oleObject" Target="../embeddings/oleObject278.bin"/><Relationship Id="rId25" Type="http://schemas.openxmlformats.org/officeDocument/2006/relationships/oleObject" Target="../embeddings/oleObject282.bin"/><Relationship Id="rId33" Type="http://schemas.openxmlformats.org/officeDocument/2006/relationships/oleObject" Target="../embeddings/oleObject286.bin"/><Relationship Id="rId38" Type="http://schemas.openxmlformats.org/officeDocument/2006/relationships/image" Target="../media/image244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33.emf"/><Relationship Id="rId20" Type="http://schemas.openxmlformats.org/officeDocument/2006/relationships/image" Target="../media/image235.emf"/><Relationship Id="rId29" Type="http://schemas.openxmlformats.org/officeDocument/2006/relationships/oleObject" Target="../embeddings/oleObject284.bin"/><Relationship Id="rId1" Type="http://schemas.openxmlformats.org/officeDocument/2006/relationships/vmlDrawing" Target="../drawings/vmlDrawing35.vml"/><Relationship Id="rId6" Type="http://schemas.openxmlformats.org/officeDocument/2006/relationships/image" Target="../media/image228.emf"/><Relationship Id="rId11" Type="http://schemas.openxmlformats.org/officeDocument/2006/relationships/oleObject" Target="../embeddings/oleObject275.bin"/><Relationship Id="rId24" Type="http://schemas.openxmlformats.org/officeDocument/2006/relationships/image" Target="../media/image237.emf"/><Relationship Id="rId32" Type="http://schemas.openxmlformats.org/officeDocument/2006/relationships/image" Target="../media/image241.emf"/><Relationship Id="rId37" Type="http://schemas.openxmlformats.org/officeDocument/2006/relationships/oleObject" Target="../embeddings/oleObject288.bin"/><Relationship Id="rId40" Type="http://schemas.openxmlformats.org/officeDocument/2006/relationships/image" Target="../media/image245.emf"/><Relationship Id="rId5" Type="http://schemas.openxmlformats.org/officeDocument/2006/relationships/oleObject" Target="../embeddings/oleObject272.bin"/><Relationship Id="rId15" Type="http://schemas.openxmlformats.org/officeDocument/2006/relationships/oleObject" Target="../embeddings/oleObject277.bin"/><Relationship Id="rId23" Type="http://schemas.openxmlformats.org/officeDocument/2006/relationships/oleObject" Target="../embeddings/oleObject281.bin"/><Relationship Id="rId28" Type="http://schemas.openxmlformats.org/officeDocument/2006/relationships/image" Target="../media/image239.emf"/><Relationship Id="rId36" Type="http://schemas.openxmlformats.org/officeDocument/2006/relationships/image" Target="../media/image243.emf"/><Relationship Id="rId10" Type="http://schemas.openxmlformats.org/officeDocument/2006/relationships/image" Target="../media/image230.emf"/><Relationship Id="rId19" Type="http://schemas.openxmlformats.org/officeDocument/2006/relationships/oleObject" Target="../embeddings/oleObject279.bin"/><Relationship Id="rId31" Type="http://schemas.openxmlformats.org/officeDocument/2006/relationships/oleObject" Target="../embeddings/oleObject285.bin"/><Relationship Id="rId4" Type="http://schemas.openxmlformats.org/officeDocument/2006/relationships/image" Target="../media/image227.emf"/><Relationship Id="rId9" Type="http://schemas.openxmlformats.org/officeDocument/2006/relationships/oleObject" Target="../embeddings/oleObject274.bin"/><Relationship Id="rId14" Type="http://schemas.openxmlformats.org/officeDocument/2006/relationships/image" Target="../media/image232.emf"/><Relationship Id="rId22" Type="http://schemas.openxmlformats.org/officeDocument/2006/relationships/image" Target="../media/image236.emf"/><Relationship Id="rId27" Type="http://schemas.openxmlformats.org/officeDocument/2006/relationships/oleObject" Target="../embeddings/oleObject283.bin"/><Relationship Id="rId30" Type="http://schemas.openxmlformats.org/officeDocument/2006/relationships/image" Target="../media/image240.emf"/><Relationship Id="rId35" Type="http://schemas.openxmlformats.org/officeDocument/2006/relationships/oleObject" Target="../embeddings/oleObject287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emf"/><Relationship Id="rId13" Type="http://schemas.openxmlformats.org/officeDocument/2006/relationships/oleObject" Target="../embeddings/oleObject295.bin"/><Relationship Id="rId18" Type="http://schemas.openxmlformats.org/officeDocument/2006/relationships/image" Target="../media/image253.emf"/><Relationship Id="rId26" Type="http://schemas.openxmlformats.org/officeDocument/2006/relationships/image" Target="../media/image257.emf"/><Relationship Id="rId3" Type="http://schemas.openxmlformats.org/officeDocument/2006/relationships/oleObject" Target="../embeddings/oleObject290.bin"/><Relationship Id="rId21" Type="http://schemas.openxmlformats.org/officeDocument/2006/relationships/oleObject" Target="../embeddings/oleObject299.bin"/><Relationship Id="rId7" Type="http://schemas.openxmlformats.org/officeDocument/2006/relationships/oleObject" Target="../embeddings/oleObject292.bin"/><Relationship Id="rId12" Type="http://schemas.openxmlformats.org/officeDocument/2006/relationships/image" Target="../media/image250.emf"/><Relationship Id="rId17" Type="http://schemas.openxmlformats.org/officeDocument/2006/relationships/oleObject" Target="../embeddings/oleObject297.bin"/><Relationship Id="rId25" Type="http://schemas.openxmlformats.org/officeDocument/2006/relationships/oleObject" Target="../embeddings/oleObject30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52.emf"/><Relationship Id="rId20" Type="http://schemas.openxmlformats.org/officeDocument/2006/relationships/image" Target="../media/image254.emf"/><Relationship Id="rId1" Type="http://schemas.openxmlformats.org/officeDocument/2006/relationships/vmlDrawing" Target="../drawings/vmlDrawing36.vml"/><Relationship Id="rId6" Type="http://schemas.openxmlformats.org/officeDocument/2006/relationships/image" Target="../media/image247.emf"/><Relationship Id="rId11" Type="http://schemas.openxmlformats.org/officeDocument/2006/relationships/oleObject" Target="../embeddings/oleObject294.bin"/><Relationship Id="rId24" Type="http://schemas.openxmlformats.org/officeDocument/2006/relationships/image" Target="../media/image256.emf"/><Relationship Id="rId5" Type="http://schemas.openxmlformats.org/officeDocument/2006/relationships/oleObject" Target="../embeddings/oleObject291.bin"/><Relationship Id="rId15" Type="http://schemas.openxmlformats.org/officeDocument/2006/relationships/oleObject" Target="../embeddings/oleObject296.bin"/><Relationship Id="rId23" Type="http://schemas.openxmlformats.org/officeDocument/2006/relationships/oleObject" Target="../embeddings/oleObject300.bin"/><Relationship Id="rId28" Type="http://schemas.openxmlformats.org/officeDocument/2006/relationships/image" Target="../media/image258.emf"/><Relationship Id="rId10" Type="http://schemas.openxmlformats.org/officeDocument/2006/relationships/image" Target="../media/image249.emf"/><Relationship Id="rId19" Type="http://schemas.openxmlformats.org/officeDocument/2006/relationships/oleObject" Target="../embeddings/oleObject298.bin"/><Relationship Id="rId4" Type="http://schemas.openxmlformats.org/officeDocument/2006/relationships/image" Target="../media/image246.emf"/><Relationship Id="rId9" Type="http://schemas.openxmlformats.org/officeDocument/2006/relationships/oleObject" Target="../embeddings/oleObject293.bin"/><Relationship Id="rId14" Type="http://schemas.openxmlformats.org/officeDocument/2006/relationships/image" Target="../media/image251.emf"/><Relationship Id="rId22" Type="http://schemas.openxmlformats.org/officeDocument/2006/relationships/image" Target="../media/image255.emf"/><Relationship Id="rId27" Type="http://schemas.openxmlformats.org/officeDocument/2006/relationships/oleObject" Target="../embeddings/oleObject302.bin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1.emf"/><Relationship Id="rId3" Type="http://schemas.openxmlformats.org/officeDocument/2006/relationships/oleObject" Target="../embeddings/oleObject303.bin"/><Relationship Id="rId7" Type="http://schemas.openxmlformats.org/officeDocument/2006/relationships/oleObject" Target="../embeddings/oleObject30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260.emf"/><Relationship Id="rId5" Type="http://schemas.openxmlformats.org/officeDocument/2006/relationships/oleObject" Target="../embeddings/oleObject304.bin"/><Relationship Id="rId4" Type="http://schemas.openxmlformats.org/officeDocument/2006/relationships/image" Target="../media/image259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3.emf"/><Relationship Id="rId3" Type="http://schemas.openxmlformats.org/officeDocument/2006/relationships/oleObject" Target="../embeddings/oleObject306.bin"/><Relationship Id="rId7" Type="http://schemas.openxmlformats.org/officeDocument/2006/relationships/oleObject" Target="../embeddings/oleObject30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262.emf"/><Relationship Id="rId5" Type="http://schemas.openxmlformats.org/officeDocument/2006/relationships/oleObject" Target="../embeddings/oleObject307.bin"/><Relationship Id="rId4" Type="http://schemas.openxmlformats.org/officeDocument/2006/relationships/image" Target="../media/image259.w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6.emf"/><Relationship Id="rId13" Type="http://schemas.openxmlformats.org/officeDocument/2006/relationships/oleObject" Target="../embeddings/oleObject314.bin"/><Relationship Id="rId18" Type="http://schemas.openxmlformats.org/officeDocument/2006/relationships/image" Target="../media/image270.emf"/><Relationship Id="rId3" Type="http://schemas.openxmlformats.org/officeDocument/2006/relationships/oleObject" Target="../embeddings/oleObject309.bin"/><Relationship Id="rId21" Type="http://schemas.openxmlformats.org/officeDocument/2006/relationships/oleObject" Target="../embeddings/oleObject318.bin"/><Relationship Id="rId7" Type="http://schemas.openxmlformats.org/officeDocument/2006/relationships/oleObject" Target="../embeddings/oleObject311.bin"/><Relationship Id="rId12" Type="http://schemas.openxmlformats.org/officeDocument/2006/relationships/image" Target="../media/image267.emf"/><Relationship Id="rId17" Type="http://schemas.openxmlformats.org/officeDocument/2006/relationships/oleObject" Target="../embeddings/oleObject31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9.emf"/><Relationship Id="rId20" Type="http://schemas.openxmlformats.org/officeDocument/2006/relationships/image" Target="../media/image271.emf"/><Relationship Id="rId1" Type="http://schemas.openxmlformats.org/officeDocument/2006/relationships/vmlDrawing" Target="../drawings/vmlDrawing39.vml"/><Relationship Id="rId6" Type="http://schemas.openxmlformats.org/officeDocument/2006/relationships/image" Target="../media/image265.emf"/><Relationship Id="rId11" Type="http://schemas.openxmlformats.org/officeDocument/2006/relationships/oleObject" Target="../embeddings/oleObject313.bin"/><Relationship Id="rId24" Type="http://schemas.openxmlformats.org/officeDocument/2006/relationships/image" Target="../media/image273.emf"/><Relationship Id="rId5" Type="http://schemas.openxmlformats.org/officeDocument/2006/relationships/oleObject" Target="../embeddings/oleObject310.bin"/><Relationship Id="rId15" Type="http://schemas.openxmlformats.org/officeDocument/2006/relationships/oleObject" Target="../embeddings/oleObject315.bin"/><Relationship Id="rId23" Type="http://schemas.openxmlformats.org/officeDocument/2006/relationships/oleObject" Target="../embeddings/oleObject319.bin"/><Relationship Id="rId10" Type="http://schemas.openxmlformats.org/officeDocument/2006/relationships/image" Target="../media/image259.wmf"/><Relationship Id="rId19" Type="http://schemas.openxmlformats.org/officeDocument/2006/relationships/oleObject" Target="../embeddings/oleObject317.bin"/><Relationship Id="rId4" Type="http://schemas.openxmlformats.org/officeDocument/2006/relationships/image" Target="../media/image264.emf"/><Relationship Id="rId9" Type="http://schemas.openxmlformats.org/officeDocument/2006/relationships/oleObject" Target="../embeddings/oleObject312.bin"/><Relationship Id="rId14" Type="http://schemas.openxmlformats.org/officeDocument/2006/relationships/image" Target="../media/image268.emf"/><Relationship Id="rId22" Type="http://schemas.openxmlformats.org/officeDocument/2006/relationships/image" Target="../media/image272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9.wmf"/><Relationship Id="rId13" Type="http://schemas.openxmlformats.org/officeDocument/2006/relationships/oleObject" Target="../embeddings/oleObject325.bin"/><Relationship Id="rId18" Type="http://schemas.openxmlformats.org/officeDocument/2006/relationships/image" Target="../media/image280.emf"/><Relationship Id="rId3" Type="http://schemas.openxmlformats.org/officeDocument/2006/relationships/oleObject" Target="../embeddings/oleObject320.bin"/><Relationship Id="rId7" Type="http://schemas.openxmlformats.org/officeDocument/2006/relationships/oleObject" Target="../embeddings/oleObject322.bin"/><Relationship Id="rId12" Type="http://schemas.openxmlformats.org/officeDocument/2006/relationships/image" Target="../media/image277.emf"/><Relationship Id="rId17" Type="http://schemas.openxmlformats.org/officeDocument/2006/relationships/oleObject" Target="../embeddings/oleObject32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79.emf"/><Relationship Id="rId1" Type="http://schemas.openxmlformats.org/officeDocument/2006/relationships/vmlDrawing" Target="../drawings/vmlDrawing40.vml"/><Relationship Id="rId6" Type="http://schemas.openxmlformats.org/officeDocument/2006/relationships/image" Target="../media/image275.emf"/><Relationship Id="rId11" Type="http://schemas.openxmlformats.org/officeDocument/2006/relationships/oleObject" Target="../embeddings/oleObject324.bin"/><Relationship Id="rId5" Type="http://schemas.openxmlformats.org/officeDocument/2006/relationships/oleObject" Target="../embeddings/oleObject321.bin"/><Relationship Id="rId15" Type="http://schemas.openxmlformats.org/officeDocument/2006/relationships/oleObject" Target="../embeddings/oleObject326.bin"/><Relationship Id="rId10" Type="http://schemas.openxmlformats.org/officeDocument/2006/relationships/image" Target="../media/image276.emf"/><Relationship Id="rId4" Type="http://schemas.openxmlformats.org/officeDocument/2006/relationships/image" Target="../media/image274.emf"/><Relationship Id="rId9" Type="http://schemas.openxmlformats.org/officeDocument/2006/relationships/oleObject" Target="../embeddings/oleObject323.bin"/><Relationship Id="rId14" Type="http://schemas.openxmlformats.org/officeDocument/2006/relationships/image" Target="../media/image278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3.emf"/><Relationship Id="rId13" Type="http://schemas.openxmlformats.org/officeDocument/2006/relationships/oleObject" Target="../embeddings/oleObject333.bin"/><Relationship Id="rId18" Type="http://schemas.openxmlformats.org/officeDocument/2006/relationships/image" Target="../media/image288.emf"/><Relationship Id="rId26" Type="http://schemas.openxmlformats.org/officeDocument/2006/relationships/image" Target="../media/image292.emf"/><Relationship Id="rId3" Type="http://schemas.openxmlformats.org/officeDocument/2006/relationships/oleObject" Target="../embeddings/oleObject328.bin"/><Relationship Id="rId21" Type="http://schemas.openxmlformats.org/officeDocument/2006/relationships/oleObject" Target="../embeddings/oleObject337.bin"/><Relationship Id="rId7" Type="http://schemas.openxmlformats.org/officeDocument/2006/relationships/oleObject" Target="../embeddings/oleObject330.bin"/><Relationship Id="rId12" Type="http://schemas.openxmlformats.org/officeDocument/2006/relationships/image" Target="../media/image285.emf"/><Relationship Id="rId17" Type="http://schemas.openxmlformats.org/officeDocument/2006/relationships/oleObject" Target="../embeddings/oleObject335.bin"/><Relationship Id="rId25" Type="http://schemas.openxmlformats.org/officeDocument/2006/relationships/oleObject" Target="../embeddings/oleObject33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87.emf"/><Relationship Id="rId20" Type="http://schemas.openxmlformats.org/officeDocument/2006/relationships/image" Target="../media/image289.emf"/><Relationship Id="rId1" Type="http://schemas.openxmlformats.org/officeDocument/2006/relationships/vmlDrawing" Target="../drawings/vmlDrawing41.vml"/><Relationship Id="rId6" Type="http://schemas.openxmlformats.org/officeDocument/2006/relationships/image" Target="../media/image282.emf"/><Relationship Id="rId11" Type="http://schemas.openxmlformats.org/officeDocument/2006/relationships/oleObject" Target="../embeddings/oleObject332.bin"/><Relationship Id="rId24" Type="http://schemas.openxmlformats.org/officeDocument/2006/relationships/image" Target="../media/image291.emf"/><Relationship Id="rId5" Type="http://schemas.openxmlformats.org/officeDocument/2006/relationships/oleObject" Target="../embeddings/oleObject329.bin"/><Relationship Id="rId15" Type="http://schemas.openxmlformats.org/officeDocument/2006/relationships/oleObject" Target="../embeddings/oleObject334.bin"/><Relationship Id="rId23" Type="http://schemas.openxmlformats.org/officeDocument/2006/relationships/oleObject" Target="../embeddings/oleObject338.bin"/><Relationship Id="rId28" Type="http://schemas.openxmlformats.org/officeDocument/2006/relationships/image" Target="../media/image293.emf"/><Relationship Id="rId10" Type="http://schemas.openxmlformats.org/officeDocument/2006/relationships/image" Target="../media/image284.emf"/><Relationship Id="rId19" Type="http://schemas.openxmlformats.org/officeDocument/2006/relationships/oleObject" Target="../embeddings/oleObject336.bin"/><Relationship Id="rId4" Type="http://schemas.openxmlformats.org/officeDocument/2006/relationships/image" Target="../media/image281.emf"/><Relationship Id="rId9" Type="http://schemas.openxmlformats.org/officeDocument/2006/relationships/oleObject" Target="../embeddings/oleObject331.bin"/><Relationship Id="rId14" Type="http://schemas.openxmlformats.org/officeDocument/2006/relationships/image" Target="../media/image286.emf"/><Relationship Id="rId22" Type="http://schemas.openxmlformats.org/officeDocument/2006/relationships/image" Target="../media/image290.emf"/><Relationship Id="rId27" Type="http://schemas.openxmlformats.org/officeDocument/2006/relationships/oleObject" Target="../embeddings/oleObject340.bin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6.emf"/><Relationship Id="rId13" Type="http://schemas.openxmlformats.org/officeDocument/2006/relationships/oleObject" Target="../embeddings/oleObject346.bin"/><Relationship Id="rId18" Type="http://schemas.openxmlformats.org/officeDocument/2006/relationships/image" Target="../media/image301.emf"/><Relationship Id="rId26" Type="http://schemas.openxmlformats.org/officeDocument/2006/relationships/image" Target="../media/image304.emf"/><Relationship Id="rId3" Type="http://schemas.openxmlformats.org/officeDocument/2006/relationships/oleObject" Target="../embeddings/oleObject341.bin"/><Relationship Id="rId21" Type="http://schemas.openxmlformats.org/officeDocument/2006/relationships/oleObject" Target="../embeddings/oleObject350.bin"/><Relationship Id="rId7" Type="http://schemas.openxmlformats.org/officeDocument/2006/relationships/oleObject" Target="../embeddings/oleObject343.bin"/><Relationship Id="rId12" Type="http://schemas.openxmlformats.org/officeDocument/2006/relationships/image" Target="../media/image298.emf"/><Relationship Id="rId17" Type="http://schemas.openxmlformats.org/officeDocument/2006/relationships/oleObject" Target="../embeddings/oleObject348.bin"/><Relationship Id="rId25" Type="http://schemas.openxmlformats.org/officeDocument/2006/relationships/oleObject" Target="../embeddings/oleObject35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00.emf"/><Relationship Id="rId20" Type="http://schemas.openxmlformats.org/officeDocument/2006/relationships/image" Target="../media/image259.wmf"/><Relationship Id="rId1" Type="http://schemas.openxmlformats.org/officeDocument/2006/relationships/vmlDrawing" Target="../drawings/vmlDrawing42.vml"/><Relationship Id="rId6" Type="http://schemas.openxmlformats.org/officeDocument/2006/relationships/image" Target="../media/image295.emf"/><Relationship Id="rId11" Type="http://schemas.openxmlformats.org/officeDocument/2006/relationships/oleObject" Target="../embeddings/oleObject345.bin"/><Relationship Id="rId24" Type="http://schemas.openxmlformats.org/officeDocument/2006/relationships/image" Target="../media/image303.emf"/><Relationship Id="rId5" Type="http://schemas.openxmlformats.org/officeDocument/2006/relationships/oleObject" Target="../embeddings/oleObject342.bin"/><Relationship Id="rId15" Type="http://schemas.openxmlformats.org/officeDocument/2006/relationships/oleObject" Target="../embeddings/oleObject347.bin"/><Relationship Id="rId23" Type="http://schemas.openxmlformats.org/officeDocument/2006/relationships/oleObject" Target="../embeddings/oleObject351.bin"/><Relationship Id="rId10" Type="http://schemas.openxmlformats.org/officeDocument/2006/relationships/image" Target="../media/image297.emf"/><Relationship Id="rId19" Type="http://schemas.openxmlformats.org/officeDocument/2006/relationships/oleObject" Target="../embeddings/oleObject349.bin"/><Relationship Id="rId4" Type="http://schemas.openxmlformats.org/officeDocument/2006/relationships/image" Target="../media/image294.emf"/><Relationship Id="rId9" Type="http://schemas.openxmlformats.org/officeDocument/2006/relationships/oleObject" Target="../embeddings/oleObject344.bin"/><Relationship Id="rId14" Type="http://schemas.openxmlformats.org/officeDocument/2006/relationships/image" Target="../media/image299.emf"/><Relationship Id="rId22" Type="http://schemas.openxmlformats.org/officeDocument/2006/relationships/image" Target="../media/image302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6.emf"/><Relationship Id="rId3" Type="http://schemas.openxmlformats.org/officeDocument/2006/relationships/oleObject" Target="../embeddings/oleObject353.bin"/><Relationship Id="rId7" Type="http://schemas.openxmlformats.org/officeDocument/2006/relationships/oleObject" Target="../embeddings/oleObject3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259.wmf"/><Relationship Id="rId5" Type="http://schemas.openxmlformats.org/officeDocument/2006/relationships/oleObject" Target="../embeddings/oleObject354.bin"/><Relationship Id="rId10" Type="http://schemas.openxmlformats.org/officeDocument/2006/relationships/image" Target="../media/image307.emf"/><Relationship Id="rId4" Type="http://schemas.openxmlformats.org/officeDocument/2006/relationships/image" Target="../media/image305.emf"/><Relationship Id="rId9" Type="http://schemas.openxmlformats.org/officeDocument/2006/relationships/oleObject" Target="../embeddings/oleObject356.bin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9.emf"/><Relationship Id="rId13" Type="http://schemas.openxmlformats.org/officeDocument/2006/relationships/oleObject" Target="../embeddings/oleObject362.bin"/><Relationship Id="rId18" Type="http://schemas.openxmlformats.org/officeDocument/2006/relationships/image" Target="../media/image314.emf"/><Relationship Id="rId3" Type="http://schemas.openxmlformats.org/officeDocument/2006/relationships/oleObject" Target="../embeddings/oleObject357.bin"/><Relationship Id="rId21" Type="http://schemas.openxmlformats.org/officeDocument/2006/relationships/oleObject" Target="../embeddings/oleObject366.bin"/><Relationship Id="rId7" Type="http://schemas.openxmlformats.org/officeDocument/2006/relationships/oleObject" Target="../embeddings/oleObject359.bin"/><Relationship Id="rId12" Type="http://schemas.openxmlformats.org/officeDocument/2006/relationships/image" Target="../media/image311.emf"/><Relationship Id="rId17" Type="http://schemas.openxmlformats.org/officeDocument/2006/relationships/oleObject" Target="../embeddings/oleObject36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13.emf"/><Relationship Id="rId20" Type="http://schemas.openxmlformats.org/officeDocument/2006/relationships/image" Target="../media/image315.emf"/><Relationship Id="rId1" Type="http://schemas.openxmlformats.org/officeDocument/2006/relationships/vmlDrawing" Target="../drawings/vmlDrawing44.vml"/><Relationship Id="rId6" Type="http://schemas.openxmlformats.org/officeDocument/2006/relationships/image" Target="../media/image308.emf"/><Relationship Id="rId11" Type="http://schemas.openxmlformats.org/officeDocument/2006/relationships/oleObject" Target="../embeddings/oleObject361.bin"/><Relationship Id="rId24" Type="http://schemas.openxmlformats.org/officeDocument/2006/relationships/image" Target="../media/image317.emf"/><Relationship Id="rId5" Type="http://schemas.openxmlformats.org/officeDocument/2006/relationships/oleObject" Target="../embeddings/oleObject358.bin"/><Relationship Id="rId15" Type="http://schemas.openxmlformats.org/officeDocument/2006/relationships/oleObject" Target="../embeddings/oleObject363.bin"/><Relationship Id="rId23" Type="http://schemas.openxmlformats.org/officeDocument/2006/relationships/oleObject" Target="../embeddings/oleObject367.bin"/><Relationship Id="rId10" Type="http://schemas.openxmlformats.org/officeDocument/2006/relationships/image" Target="../media/image310.emf"/><Relationship Id="rId19" Type="http://schemas.openxmlformats.org/officeDocument/2006/relationships/oleObject" Target="../embeddings/oleObject365.bin"/><Relationship Id="rId4" Type="http://schemas.openxmlformats.org/officeDocument/2006/relationships/image" Target="../media/image259.wmf"/><Relationship Id="rId9" Type="http://schemas.openxmlformats.org/officeDocument/2006/relationships/oleObject" Target="../embeddings/oleObject360.bin"/><Relationship Id="rId14" Type="http://schemas.openxmlformats.org/officeDocument/2006/relationships/image" Target="../media/image312.emf"/><Relationship Id="rId22" Type="http://schemas.openxmlformats.org/officeDocument/2006/relationships/image" Target="../media/image316.e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9.emf"/><Relationship Id="rId13" Type="http://schemas.openxmlformats.org/officeDocument/2006/relationships/oleObject" Target="../embeddings/oleObject373.bin"/><Relationship Id="rId18" Type="http://schemas.openxmlformats.org/officeDocument/2006/relationships/image" Target="../media/image324.emf"/><Relationship Id="rId3" Type="http://schemas.openxmlformats.org/officeDocument/2006/relationships/oleObject" Target="../embeddings/oleObject368.bin"/><Relationship Id="rId21" Type="http://schemas.openxmlformats.org/officeDocument/2006/relationships/oleObject" Target="../embeddings/oleObject377.bin"/><Relationship Id="rId7" Type="http://schemas.openxmlformats.org/officeDocument/2006/relationships/oleObject" Target="../embeddings/oleObject370.bin"/><Relationship Id="rId12" Type="http://schemas.openxmlformats.org/officeDocument/2006/relationships/image" Target="../media/image321.emf"/><Relationship Id="rId17" Type="http://schemas.openxmlformats.org/officeDocument/2006/relationships/oleObject" Target="../embeddings/oleObject37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23.emf"/><Relationship Id="rId20" Type="http://schemas.openxmlformats.org/officeDocument/2006/relationships/image" Target="../media/image325.emf"/><Relationship Id="rId1" Type="http://schemas.openxmlformats.org/officeDocument/2006/relationships/vmlDrawing" Target="../drawings/vmlDrawing45.vml"/><Relationship Id="rId6" Type="http://schemas.openxmlformats.org/officeDocument/2006/relationships/image" Target="../media/image318.emf"/><Relationship Id="rId11" Type="http://schemas.openxmlformats.org/officeDocument/2006/relationships/oleObject" Target="../embeddings/oleObject372.bin"/><Relationship Id="rId5" Type="http://schemas.openxmlformats.org/officeDocument/2006/relationships/oleObject" Target="../embeddings/oleObject369.bin"/><Relationship Id="rId15" Type="http://schemas.openxmlformats.org/officeDocument/2006/relationships/oleObject" Target="../embeddings/oleObject374.bin"/><Relationship Id="rId10" Type="http://schemas.openxmlformats.org/officeDocument/2006/relationships/image" Target="../media/image320.emf"/><Relationship Id="rId19" Type="http://schemas.openxmlformats.org/officeDocument/2006/relationships/oleObject" Target="../embeddings/oleObject376.bin"/><Relationship Id="rId4" Type="http://schemas.openxmlformats.org/officeDocument/2006/relationships/image" Target="../media/image259.wmf"/><Relationship Id="rId9" Type="http://schemas.openxmlformats.org/officeDocument/2006/relationships/oleObject" Target="../embeddings/oleObject371.bin"/><Relationship Id="rId14" Type="http://schemas.openxmlformats.org/officeDocument/2006/relationships/image" Target="../media/image322.emf"/><Relationship Id="rId22" Type="http://schemas.openxmlformats.org/officeDocument/2006/relationships/image" Target="../media/image326.e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8.emf"/><Relationship Id="rId13" Type="http://schemas.openxmlformats.org/officeDocument/2006/relationships/oleObject" Target="../embeddings/oleObject383.bin"/><Relationship Id="rId18" Type="http://schemas.openxmlformats.org/officeDocument/2006/relationships/image" Target="../media/image333.emf"/><Relationship Id="rId3" Type="http://schemas.openxmlformats.org/officeDocument/2006/relationships/oleObject" Target="../embeddings/oleObject378.bin"/><Relationship Id="rId7" Type="http://schemas.openxmlformats.org/officeDocument/2006/relationships/oleObject" Target="../embeddings/oleObject380.bin"/><Relationship Id="rId12" Type="http://schemas.openxmlformats.org/officeDocument/2006/relationships/image" Target="../media/image330.emf"/><Relationship Id="rId17" Type="http://schemas.openxmlformats.org/officeDocument/2006/relationships/oleObject" Target="../embeddings/oleObject38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2.emf"/><Relationship Id="rId20" Type="http://schemas.openxmlformats.org/officeDocument/2006/relationships/image" Target="../media/image334.emf"/><Relationship Id="rId1" Type="http://schemas.openxmlformats.org/officeDocument/2006/relationships/vmlDrawing" Target="../drawings/vmlDrawing46.vml"/><Relationship Id="rId6" Type="http://schemas.openxmlformats.org/officeDocument/2006/relationships/image" Target="../media/image327.emf"/><Relationship Id="rId11" Type="http://schemas.openxmlformats.org/officeDocument/2006/relationships/oleObject" Target="../embeddings/oleObject382.bin"/><Relationship Id="rId5" Type="http://schemas.openxmlformats.org/officeDocument/2006/relationships/oleObject" Target="../embeddings/oleObject379.bin"/><Relationship Id="rId15" Type="http://schemas.openxmlformats.org/officeDocument/2006/relationships/oleObject" Target="../embeddings/oleObject384.bin"/><Relationship Id="rId10" Type="http://schemas.openxmlformats.org/officeDocument/2006/relationships/image" Target="../media/image329.emf"/><Relationship Id="rId19" Type="http://schemas.openxmlformats.org/officeDocument/2006/relationships/oleObject" Target="../embeddings/oleObject386.bin"/><Relationship Id="rId4" Type="http://schemas.openxmlformats.org/officeDocument/2006/relationships/image" Target="../media/image259.wmf"/><Relationship Id="rId9" Type="http://schemas.openxmlformats.org/officeDocument/2006/relationships/oleObject" Target="../embeddings/oleObject381.bin"/><Relationship Id="rId14" Type="http://schemas.openxmlformats.org/officeDocument/2006/relationships/image" Target="../media/image331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7.emf"/><Relationship Id="rId13" Type="http://schemas.openxmlformats.org/officeDocument/2006/relationships/oleObject" Target="../embeddings/oleObject392.bin"/><Relationship Id="rId18" Type="http://schemas.openxmlformats.org/officeDocument/2006/relationships/image" Target="../media/image342.emf"/><Relationship Id="rId26" Type="http://schemas.openxmlformats.org/officeDocument/2006/relationships/image" Target="../media/image346.emf"/><Relationship Id="rId3" Type="http://schemas.openxmlformats.org/officeDocument/2006/relationships/oleObject" Target="../embeddings/oleObject387.bin"/><Relationship Id="rId21" Type="http://schemas.openxmlformats.org/officeDocument/2006/relationships/oleObject" Target="../embeddings/oleObject396.bin"/><Relationship Id="rId7" Type="http://schemas.openxmlformats.org/officeDocument/2006/relationships/oleObject" Target="../embeddings/oleObject389.bin"/><Relationship Id="rId12" Type="http://schemas.openxmlformats.org/officeDocument/2006/relationships/image" Target="../media/image339.emf"/><Relationship Id="rId17" Type="http://schemas.openxmlformats.org/officeDocument/2006/relationships/oleObject" Target="../embeddings/oleObject394.bin"/><Relationship Id="rId25" Type="http://schemas.openxmlformats.org/officeDocument/2006/relationships/oleObject" Target="../embeddings/oleObject39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41.emf"/><Relationship Id="rId20" Type="http://schemas.openxmlformats.org/officeDocument/2006/relationships/image" Target="../media/image343.emf"/><Relationship Id="rId1" Type="http://schemas.openxmlformats.org/officeDocument/2006/relationships/vmlDrawing" Target="../drawings/vmlDrawing47.vml"/><Relationship Id="rId6" Type="http://schemas.openxmlformats.org/officeDocument/2006/relationships/image" Target="../media/image336.emf"/><Relationship Id="rId11" Type="http://schemas.openxmlformats.org/officeDocument/2006/relationships/oleObject" Target="../embeddings/oleObject391.bin"/><Relationship Id="rId24" Type="http://schemas.openxmlformats.org/officeDocument/2006/relationships/image" Target="../media/image345.emf"/><Relationship Id="rId5" Type="http://schemas.openxmlformats.org/officeDocument/2006/relationships/oleObject" Target="../embeddings/oleObject388.bin"/><Relationship Id="rId15" Type="http://schemas.openxmlformats.org/officeDocument/2006/relationships/oleObject" Target="../embeddings/oleObject393.bin"/><Relationship Id="rId23" Type="http://schemas.openxmlformats.org/officeDocument/2006/relationships/oleObject" Target="../embeddings/oleObject397.bin"/><Relationship Id="rId28" Type="http://schemas.openxmlformats.org/officeDocument/2006/relationships/image" Target="../media/image347.emf"/><Relationship Id="rId10" Type="http://schemas.openxmlformats.org/officeDocument/2006/relationships/image" Target="../media/image338.emf"/><Relationship Id="rId19" Type="http://schemas.openxmlformats.org/officeDocument/2006/relationships/oleObject" Target="../embeddings/oleObject395.bin"/><Relationship Id="rId4" Type="http://schemas.openxmlformats.org/officeDocument/2006/relationships/image" Target="../media/image335.emf"/><Relationship Id="rId9" Type="http://schemas.openxmlformats.org/officeDocument/2006/relationships/oleObject" Target="../embeddings/oleObject390.bin"/><Relationship Id="rId14" Type="http://schemas.openxmlformats.org/officeDocument/2006/relationships/image" Target="../media/image340.emf"/><Relationship Id="rId22" Type="http://schemas.openxmlformats.org/officeDocument/2006/relationships/image" Target="../media/image344.emf"/><Relationship Id="rId27" Type="http://schemas.openxmlformats.org/officeDocument/2006/relationships/oleObject" Target="../embeddings/oleObject399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0.emf"/><Relationship Id="rId3" Type="http://schemas.openxmlformats.org/officeDocument/2006/relationships/oleObject" Target="../embeddings/oleObject400.bin"/><Relationship Id="rId7" Type="http://schemas.openxmlformats.org/officeDocument/2006/relationships/oleObject" Target="../embeddings/oleObject40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349.emf"/><Relationship Id="rId5" Type="http://schemas.openxmlformats.org/officeDocument/2006/relationships/oleObject" Target="../embeddings/oleObject401.bin"/><Relationship Id="rId10" Type="http://schemas.openxmlformats.org/officeDocument/2006/relationships/image" Target="../media/image351.emf"/><Relationship Id="rId4" Type="http://schemas.openxmlformats.org/officeDocument/2006/relationships/image" Target="../media/image348.emf"/><Relationship Id="rId9" Type="http://schemas.openxmlformats.org/officeDocument/2006/relationships/oleObject" Target="../embeddings/oleObject403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3.emf"/><Relationship Id="rId13" Type="http://schemas.openxmlformats.org/officeDocument/2006/relationships/oleObject" Target="../embeddings/oleObject409.bin"/><Relationship Id="rId18" Type="http://schemas.openxmlformats.org/officeDocument/2006/relationships/image" Target="../media/image358.emf"/><Relationship Id="rId3" Type="http://schemas.openxmlformats.org/officeDocument/2006/relationships/oleObject" Target="../embeddings/oleObject404.bin"/><Relationship Id="rId21" Type="http://schemas.openxmlformats.org/officeDocument/2006/relationships/oleObject" Target="../embeddings/oleObject413.bin"/><Relationship Id="rId7" Type="http://schemas.openxmlformats.org/officeDocument/2006/relationships/oleObject" Target="../embeddings/oleObject406.bin"/><Relationship Id="rId12" Type="http://schemas.openxmlformats.org/officeDocument/2006/relationships/image" Target="../media/image355.emf"/><Relationship Id="rId17" Type="http://schemas.openxmlformats.org/officeDocument/2006/relationships/oleObject" Target="../embeddings/oleObject41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57.emf"/><Relationship Id="rId20" Type="http://schemas.openxmlformats.org/officeDocument/2006/relationships/image" Target="../media/image359.emf"/><Relationship Id="rId1" Type="http://schemas.openxmlformats.org/officeDocument/2006/relationships/vmlDrawing" Target="../drawings/vmlDrawing49.vml"/><Relationship Id="rId6" Type="http://schemas.openxmlformats.org/officeDocument/2006/relationships/image" Target="../media/image352.emf"/><Relationship Id="rId11" Type="http://schemas.openxmlformats.org/officeDocument/2006/relationships/oleObject" Target="../embeddings/oleObject408.bin"/><Relationship Id="rId24" Type="http://schemas.openxmlformats.org/officeDocument/2006/relationships/image" Target="../media/image361.emf"/><Relationship Id="rId5" Type="http://schemas.openxmlformats.org/officeDocument/2006/relationships/oleObject" Target="../embeddings/oleObject405.bin"/><Relationship Id="rId15" Type="http://schemas.openxmlformats.org/officeDocument/2006/relationships/oleObject" Target="../embeddings/oleObject410.bin"/><Relationship Id="rId23" Type="http://schemas.openxmlformats.org/officeDocument/2006/relationships/oleObject" Target="../embeddings/oleObject414.bin"/><Relationship Id="rId10" Type="http://schemas.openxmlformats.org/officeDocument/2006/relationships/image" Target="../media/image354.emf"/><Relationship Id="rId19" Type="http://schemas.openxmlformats.org/officeDocument/2006/relationships/oleObject" Target="../embeddings/oleObject412.bin"/><Relationship Id="rId4" Type="http://schemas.openxmlformats.org/officeDocument/2006/relationships/image" Target="../media/image259.wmf"/><Relationship Id="rId9" Type="http://schemas.openxmlformats.org/officeDocument/2006/relationships/oleObject" Target="../embeddings/oleObject407.bin"/><Relationship Id="rId14" Type="http://schemas.openxmlformats.org/officeDocument/2006/relationships/image" Target="../media/image356.emf"/><Relationship Id="rId22" Type="http://schemas.openxmlformats.org/officeDocument/2006/relationships/image" Target="../media/image360.em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4.emf"/><Relationship Id="rId13" Type="http://schemas.openxmlformats.org/officeDocument/2006/relationships/oleObject" Target="../embeddings/oleObject420.bin"/><Relationship Id="rId18" Type="http://schemas.openxmlformats.org/officeDocument/2006/relationships/image" Target="../media/image369.emf"/><Relationship Id="rId3" Type="http://schemas.openxmlformats.org/officeDocument/2006/relationships/oleObject" Target="../embeddings/oleObject415.bin"/><Relationship Id="rId7" Type="http://schemas.openxmlformats.org/officeDocument/2006/relationships/oleObject" Target="../embeddings/oleObject417.bin"/><Relationship Id="rId12" Type="http://schemas.openxmlformats.org/officeDocument/2006/relationships/image" Target="../media/image366.emf"/><Relationship Id="rId17" Type="http://schemas.openxmlformats.org/officeDocument/2006/relationships/oleObject" Target="../embeddings/oleObject42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68.emf"/><Relationship Id="rId20" Type="http://schemas.openxmlformats.org/officeDocument/2006/relationships/image" Target="../media/image370.emf"/><Relationship Id="rId1" Type="http://schemas.openxmlformats.org/officeDocument/2006/relationships/vmlDrawing" Target="../drawings/vmlDrawing50.vml"/><Relationship Id="rId6" Type="http://schemas.openxmlformats.org/officeDocument/2006/relationships/image" Target="../media/image363.emf"/><Relationship Id="rId11" Type="http://schemas.openxmlformats.org/officeDocument/2006/relationships/oleObject" Target="../embeddings/oleObject419.bin"/><Relationship Id="rId5" Type="http://schemas.openxmlformats.org/officeDocument/2006/relationships/oleObject" Target="../embeddings/oleObject416.bin"/><Relationship Id="rId15" Type="http://schemas.openxmlformats.org/officeDocument/2006/relationships/oleObject" Target="../embeddings/oleObject421.bin"/><Relationship Id="rId10" Type="http://schemas.openxmlformats.org/officeDocument/2006/relationships/image" Target="../media/image365.emf"/><Relationship Id="rId19" Type="http://schemas.openxmlformats.org/officeDocument/2006/relationships/oleObject" Target="../embeddings/oleObject423.bin"/><Relationship Id="rId4" Type="http://schemas.openxmlformats.org/officeDocument/2006/relationships/image" Target="../media/image362.wmf"/><Relationship Id="rId9" Type="http://schemas.openxmlformats.org/officeDocument/2006/relationships/oleObject" Target="../embeddings/oleObject418.bin"/><Relationship Id="rId14" Type="http://schemas.openxmlformats.org/officeDocument/2006/relationships/image" Target="../media/image367.e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2.emf"/><Relationship Id="rId13" Type="http://schemas.openxmlformats.org/officeDocument/2006/relationships/oleObject" Target="../embeddings/oleObject429.bin"/><Relationship Id="rId18" Type="http://schemas.openxmlformats.org/officeDocument/2006/relationships/image" Target="../media/image377.emf"/><Relationship Id="rId3" Type="http://schemas.openxmlformats.org/officeDocument/2006/relationships/oleObject" Target="../embeddings/oleObject424.bin"/><Relationship Id="rId21" Type="http://schemas.openxmlformats.org/officeDocument/2006/relationships/oleObject" Target="../embeddings/oleObject433.bin"/><Relationship Id="rId7" Type="http://schemas.openxmlformats.org/officeDocument/2006/relationships/oleObject" Target="../embeddings/oleObject426.bin"/><Relationship Id="rId12" Type="http://schemas.openxmlformats.org/officeDocument/2006/relationships/image" Target="../media/image374.emf"/><Relationship Id="rId17" Type="http://schemas.openxmlformats.org/officeDocument/2006/relationships/oleObject" Target="../embeddings/oleObject43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76.emf"/><Relationship Id="rId20" Type="http://schemas.openxmlformats.org/officeDocument/2006/relationships/image" Target="../media/image378.emf"/><Relationship Id="rId1" Type="http://schemas.openxmlformats.org/officeDocument/2006/relationships/vmlDrawing" Target="../drawings/vmlDrawing51.vml"/><Relationship Id="rId6" Type="http://schemas.openxmlformats.org/officeDocument/2006/relationships/image" Target="../media/image371.emf"/><Relationship Id="rId11" Type="http://schemas.openxmlformats.org/officeDocument/2006/relationships/oleObject" Target="../embeddings/oleObject428.bin"/><Relationship Id="rId24" Type="http://schemas.openxmlformats.org/officeDocument/2006/relationships/image" Target="../media/image380.emf"/><Relationship Id="rId5" Type="http://schemas.openxmlformats.org/officeDocument/2006/relationships/oleObject" Target="../embeddings/oleObject425.bin"/><Relationship Id="rId15" Type="http://schemas.openxmlformats.org/officeDocument/2006/relationships/oleObject" Target="../embeddings/oleObject430.bin"/><Relationship Id="rId23" Type="http://schemas.openxmlformats.org/officeDocument/2006/relationships/oleObject" Target="../embeddings/oleObject434.bin"/><Relationship Id="rId10" Type="http://schemas.openxmlformats.org/officeDocument/2006/relationships/image" Target="../media/image373.emf"/><Relationship Id="rId19" Type="http://schemas.openxmlformats.org/officeDocument/2006/relationships/oleObject" Target="../embeddings/oleObject432.bin"/><Relationship Id="rId4" Type="http://schemas.openxmlformats.org/officeDocument/2006/relationships/image" Target="../media/image259.wmf"/><Relationship Id="rId9" Type="http://schemas.openxmlformats.org/officeDocument/2006/relationships/oleObject" Target="../embeddings/oleObject427.bin"/><Relationship Id="rId14" Type="http://schemas.openxmlformats.org/officeDocument/2006/relationships/image" Target="../media/image375.emf"/><Relationship Id="rId22" Type="http://schemas.openxmlformats.org/officeDocument/2006/relationships/image" Target="../media/image37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EB5A13F-000D-4126-A27F-4E44DF746E00}" type="slidenum">
              <a:rPr lang="en-US" sz="1400" smtClean="0">
                <a:solidFill>
                  <a:srgbClr val="002060"/>
                </a:solidFill>
              </a:rPr>
              <a:pPr/>
              <a:t>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1541101" y="998547"/>
            <a:ext cx="5952270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400" b="1">
                <a:solidFill>
                  <a:srgbClr val="FF00FF"/>
                </a:solidFill>
              </a:rPr>
              <a:t>Chapter </a:t>
            </a:r>
            <a:r>
              <a:rPr lang="en-US" sz="3400" b="1" smtClean="0">
                <a:solidFill>
                  <a:srgbClr val="FF00FF"/>
                </a:solidFill>
              </a:rPr>
              <a:t>10</a:t>
            </a:r>
            <a:endParaRPr lang="en-US" sz="3400" b="1">
              <a:solidFill>
                <a:srgbClr val="FF00FF"/>
              </a:solidFill>
            </a:endParaRPr>
          </a:p>
          <a:p>
            <a:pPr algn="ctr"/>
            <a:endParaRPr lang="en-US" sz="3400" b="1">
              <a:solidFill>
                <a:srgbClr val="FF00FF"/>
              </a:solidFill>
            </a:endParaRPr>
          </a:p>
          <a:p>
            <a:pPr algn="ctr"/>
            <a:r>
              <a:rPr lang="en-US" sz="3400" b="1" smtClean="0">
                <a:solidFill>
                  <a:srgbClr val="FF00FF"/>
                </a:solidFill>
              </a:rPr>
              <a:t>Semiempirical Methods and</a:t>
            </a:r>
          </a:p>
          <a:p>
            <a:pPr algn="ctr"/>
            <a:r>
              <a:rPr lang="en-US" sz="3400" b="1" smtClean="0">
                <a:solidFill>
                  <a:srgbClr val="FF00FF"/>
                </a:solidFill>
              </a:rPr>
              <a:t>Applications of Symmetry</a:t>
            </a:r>
            <a:endParaRPr lang="en-US" sz="3400" b="1">
              <a:solidFill>
                <a:srgbClr val="FF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838200" y="3733800"/>
            <a:ext cx="556799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ctr">
            <a:spAutoFit/>
          </a:bodyPr>
          <a:lstStyle/>
          <a:p>
            <a:r>
              <a:rPr lang="en-US" sz="2600" b="1">
                <a:solidFill>
                  <a:schemeClr val="bg1"/>
                </a:solidFill>
              </a:rPr>
              <a:t>Part </a:t>
            </a:r>
            <a:r>
              <a:rPr lang="en-US" sz="2600" b="1" smtClean="0">
                <a:solidFill>
                  <a:schemeClr val="bg1"/>
                </a:solidFill>
              </a:rPr>
              <a:t>B:  Applications of Symmetry</a:t>
            </a:r>
            <a:endParaRPr lang="en-US" sz="26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80976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3383DA90-539D-47F5-BB03-4DDF1E1135C3}" type="slidenum">
              <a:rPr lang="en-US" sz="1400" smtClean="0">
                <a:solidFill>
                  <a:srgbClr val="002060"/>
                </a:solidFill>
              </a:rPr>
              <a:pPr/>
              <a:t>2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685800"/>
          </a:xfrm>
        </p:spPr>
        <p:txBody>
          <a:bodyPr/>
          <a:lstStyle/>
          <a:p>
            <a:pPr algn="l"/>
            <a:r>
              <a:rPr lang="en-US" sz="2400" smtClean="0">
                <a:solidFill>
                  <a:schemeClr val="bg1"/>
                </a:solidFill>
              </a:rPr>
              <a:t>Part </a:t>
            </a:r>
            <a:r>
              <a:rPr lang="en-US" sz="2400">
                <a:solidFill>
                  <a:schemeClr val="bg1"/>
                </a:solidFill>
              </a:rPr>
              <a:t>B</a:t>
            </a:r>
            <a:r>
              <a:rPr lang="en-US" sz="2400" smtClean="0">
                <a:solidFill>
                  <a:schemeClr val="bg1"/>
                </a:solidFill>
              </a:rPr>
              <a:t>:  Applications of Symmetry</a:t>
            </a: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08025" y="1217454"/>
            <a:ext cx="551516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</a:t>
            </a:r>
            <a:r>
              <a:rPr lang="en-US" sz="2200" b="1">
                <a:solidFill>
                  <a:srgbClr val="FF33CC"/>
                </a:solidFill>
              </a:rPr>
              <a:t> </a:t>
            </a:r>
            <a:r>
              <a:rPr lang="en-US" sz="2200" b="1" smtClean="0">
                <a:solidFill>
                  <a:srgbClr val="FF33CC"/>
                </a:solidFill>
              </a:rPr>
              <a:t>UV/Visible Absorption Selection Rules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08025" y="1827054"/>
            <a:ext cx="34387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</a:rPr>
              <a:t>Application </a:t>
            </a:r>
            <a:r>
              <a:rPr lang="en-US" sz="2200" smtClean="0">
                <a:solidFill>
                  <a:srgbClr val="000000"/>
                </a:solidFill>
              </a:rPr>
              <a:t>to Butadiene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711200" y="2436654"/>
            <a:ext cx="325121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  <a:sym typeface="Symbol" pitchFamily="18" charset="2"/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Carbene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735013" y="3624104"/>
            <a:ext cx="71714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Construction of SALCs:  Application to the Allyl Radical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758825" y="4265454"/>
            <a:ext cx="55070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Solution to the Allyl Radical using SALCs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739775" y="3014504"/>
            <a:ext cx="64508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Use of Symmetry in Simplifying MO Calculations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749300" y="4875054"/>
            <a:ext cx="47243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/>
              </a:rPr>
              <a:t>-Bonding in Pyrrole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082966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DF2EF10-FBE4-4AC0-A1A8-E5C3B73CA1AC}" type="slidenum">
              <a:rPr lang="en-US" sz="1400" smtClean="0">
                <a:solidFill>
                  <a:srgbClr val="002060"/>
                </a:solidFill>
              </a:rPr>
              <a:pPr/>
              <a:t>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Spectroscopic Selection Rules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669925" y="838200"/>
            <a:ext cx="7551738" cy="4892675"/>
            <a:chOff x="422" y="528"/>
            <a:chExt cx="4757" cy="3082"/>
          </a:xfrm>
        </p:grpSpPr>
        <p:sp>
          <p:nvSpPr>
            <p:cNvPr id="58374" name="Text Box 3"/>
            <p:cNvSpPr txBox="1">
              <a:spLocks noChangeArrowheads="1"/>
            </p:cNvSpPr>
            <p:nvPr/>
          </p:nvSpPr>
          <p:spPr bwMode="auto">
            <a:xfrm>
              <a:off x="422" y="528"/>
              <a:ext cx="4737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When light (of frequency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) is shined on a sample, the light’s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electric vector interacts with the molecule’s dipole moment, which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adds a perturbation to the molecular Hamiltonian.</a:t>
              </a:r>
              <a:endParaRPr lang="en-US">
                <a:solidFill>
                  <a:srgbClr val="002060"/>
                </a:solidFill>
              </a:endParaRPr>
            </a:p>
          </p:txBody>
        </p:sp>
        <p:graphicFrame>
          <p:nvGraphicFramePr>
            <p:cNvPr id="58375" name="Object 0"/>
            <p:cNvGraphicFramePr>
              <a:graphicFrameLocks noChangeAspect="1"/>
            </p:cNvGraphicFramePr>
            <p:nvPr/>
          </p:nvGraphicFramePr>
          <p:xfrm>
            <a:off x="1057" y="1271"/>
            <a:ext cx="3181" cy="2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126" name="Equation" r:id="rId3" imgW="3028849" imgH="152383" progId="Equation.DSMT4">
                    <p:embed/>
                  </p:oleObj>
                </mc:Choice>
                <mc:Fallback>
                  <p:oleObj name="Equation" r:id="rId3" imgW="3028849" imgH="15238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57" y="1271"/>
                          <a:ext cx="3181" cy="2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8376" name="Text Box 5"/>
            <p:cNvSpPr txBox="1">
              <a:spLocks noChangeArrowheads="1"/>
            </p:cNvSpPr>
            <p:nvPr/>
          </p:nvSpPr>
          <p:spPr bwMode="auto">
            <a:xfrm>
              <a:off x="470" y="1584"/>
              <a:ext cx="4709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perturbation “mixes” the ground state wavefunction (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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0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) with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various excited states (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i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).  A simpler way to say this is that the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light causes transitions between the ground state and the excited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states.</a:t>
              </a:r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58377" name="Text Box 6"/>
            <p:cNvSpPr txBox="1">
              <a:spLocks noChangeArrowheads="1"/>
            </p:cNvSpPr>
            <p:nvPr/>
          </p:nvSpPr>
          <p:spPr bwMode="auto">
            <a:xfrm>
              <a:off x="470" y="2976"/>
              <a:ext cx="4477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Time dependent perturbation theory can be used to show that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the intensity of the absorption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is proportional to the square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of the “</a:t>
              </a:r>
              <a:r>
                <a:rPr lang="en-US">
                  <a:solidFill>
                    <a:srgbClr val="FF33CC"/>
                  </a:solidFill>
                  <a:sym typeface="Symbol" pitchFamily="18" charset="2"/>
                </a:rPr>
                <a:t>transition moment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”,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M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0i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.</a:t>
              </a:r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58378" name="Text Box 7"/>
            <p:cNvSpPr txBox="1">
              <a:spLocks noChangeArrowheads="1"/>
            </p:cNvSpPr>
            <p:nvPr/>
          </p:nvSpPr>
          <p:spPr bwMode="auto">
            <a:xfrm>
              <a:off x="480" y="2453"/>
              <a:ext cx="4385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Consider a transition between the ground state (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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0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) and the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i’th. excited state (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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i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).</a:t>
              </a:r>
              <a:endParaRPr lang="en-US">
                <a:solidFill>
                  <a:srgbClr val="002060"/>
                </a:solidFill>
              </a:endParaRPr>
            </a:p>
          </p:txBody>
        </p:sp>
      </p:grpSp>
      <p:sp>
        <p:nvSpPr>
          <p:cNvPr id="870409" name="Rectangle 9"/>
          <p:cNvSpPr>
            <a:spLocks noChangeArrowheads="1"/>
          </p:cNvSpPr>
          <p:nvPr/>
        </p:nvSpPr>
        <p:spPr bwMode="auto">
          <a:xfrm>
            <a:off x="609600" y="4648200"/>
            <a:ext cx="7543800" cy="1143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0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70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0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4CABF3B-0482-4290-ACD0-0D02CE480133}" type="slidenum">
              <a:rPr lang="en-US" sz="1400" smtClean="0">
                <a:solidFill>
                  <a:srgbClr val="002060"/>
                </a:solidFill>
              </a:rPr>
              <a:pPr/>
              <a:t>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71439" name="Rectangle 15"/>
          <p:cNvSpPr>
            <a:spLocks noChangeArrowheads="1"/>
          </p:cNvSpPr>
          <p:nvPr/>
        </p:nvSpPr>
        <p:spPr bwMode="auto">
          <a:xfrm>
            <a:off x="1838325" y="4087813"/>
            <a:ext cx="2819400" cy="533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441" name="Rectangle 17"/>
          <p:cNvSpPr>
            <a:spLocks noChangeArrowheads="1"/>
          </p:cNvSpPr>
          <p:nvPr/>
        </p:nvSpPr>
        <p:spPr bwMode="auto">
          <a:xfrm>
            <a:off x="4962525" y="4087813"/>
            <a:ext cx="2057400" cy="1447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669925" y="249238"/>
            <a:ext cx="6372225" cy="5199062"/>
            <a:chOff x="669925" y="249238"/>
            <a:chExt cx="6372225" cy="5199062"/>
          </a:xfrm>
        </p:grpSpPr>
        <p:graphicFrame>
          <p:nvGraphicFramePr>
            <p:cNvPr id="59395" name="Object 204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01341309"/>
                </p:ext>
              </p:extLst>
            </p:nvPr>
          </p:nvGraphicFramePr>
          <p:xfrm>
            <a:off x="2982913" y="249238"/>
            <a:ext cx="2155825" cy="517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70" name="Equation" r:id="rId3" imgW="1219200" imgH="190479" progId="Equation.DSMT4">
                    <p:embed/>
                  </p:oleObj>
                </mc:Choice>
                <mc:Fallback>
                  <p:oleObj name="Equation" r:id="rId3" imgW="1219200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2913" y="249238"/>
                          <a:ext cx="2155825" cy="5175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9396" name="Group 3"/>
            <p:cNvGrpSpPr>
              <a:grpSpLocks/>
            </p:cNvGrpSpPr>
            <p:nvPr/>
          </p:nvGrpSpPr>
          <p:grpSpPr bwMode="auto">
            <a:xfrm>
              <a:off x="669925" y="1190625"/>
              <a:ext cx="6232525" cy="525463"/>
              <a:chOff x="422" y="1745"/>
              <a:chExt cx="3926" cy="331"/>
            </a:xfrm>
          </p:grpSpPr>
          <p:sp>
            <p:nvSpPr>
              <p:cNvPr id="59409" name="Text Box 4"/>
              <p:cNvSpPr txBox="1">
                <a:spLocks noChangeArrowheads="1"/>
              </p:cNvSpPr>
              <p:nvPr/>
            </p:nvSpPr>
            <p:spPr bwMode="auto">
              <a:xfrm>
                <a:off x="422" y="1770"/>
                <a:ext cx="191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The transition moment is:</a:t>
                </a:r>
              </a:p>
            </p:txBody>
          </p:sp>
          <p:graphicFrame>
            <p:nvGraphicFramePr>
              <p:cNvPr id="59410" name="Object 2054"/>
              <p:cNvGraphicFramePr>
                <a:graphicFrameLocks noChangeAspect="1"/>
              </p:cNvGraphicFramePr>
              <p:nvPr/>
            </p:nvGraphicFramePr>
            <p:xfrm>
              <a:off x="2324" y="1745"/>
              <a:ext cx="2024" cy="3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8271" name="Equation" r:id="rId5" imgW="1885984" imgH="190479" progId="Equation.DSMT4">
                      <p:embed/>
                    </p:oleObj>
                  </mc:Choice>
                  <mc:Fallback>
                    <p:oleObj name="Equation" r:id="rId5" imgW="1885984" imgH="190479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24" y="1745"/>
                            <a:ext cx="2024" cy="33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9397" name="Group 6"/>
            <p:cNvGrpSpPr>
              <a:grpSpLocks/>
            </p:cNvGrpSpPr>
            <p:nvPr/>
          </p:nvGrpSpPr>
          <p:grpSpPr bwMode="auto">
            <a:xfrm>
              <a:off x="746125" y="1749425"/>
              <a:ext cx="6296025" cy="565150"/>
              <a:chOff x="470" y="1102"/>
              <a:chExt cx="3966" cy="356"/>
            </a:xfrm>
          </p:grpSpPr>
          <p:graphicFrame>
            <p:nvGraphicFramePr>
              <p:cNvPr id="59405" name="Object 2053"/>
              <p:cNvGraphicFramePr>
                <a:graphicFrameLocks noChangeAspect="1"/>
              </p:cNvGraphicFramePr>
              <p:nvPr/>
            </p:nvGraphicFramePr>
            <p:xfrm>
              <a:off x="2828" y="1102"/>
              <a:ext cx="1608" cy="35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8272" name="Equation" r:id="rId7" imgW="1466816" imgH="219118" progId="Equation.DSMT4">
                      <p:embed/>
                    </p:oleObj>
                  </mc:Choice>
                  <mc:Fallback>
                    <p:oleObj name="Equation" r:id="rId7" imgW="1466816" imgH="219118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28" y="1102"/>
                            <a:ext cx="1608" cy="35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59406" name="Group 8"/>
              <p:cNvGrpSpPr>
                <a:grpSpLocks/>
              </p:cNvGrpSpPr>
              <p:nvPr/>
            </p:nvGrpSpPr>
            <p:grpSpPr bwMode="auto">
              <a:xfrm>
                <a:off x="470" y="1104"/>
                <a:ext cx="2410" cy="303"/>
                <a:chOff x="470" y="1200"/>
                <a:chExt cx="2410" cy="303"/>
              </a:xfrm>
            </p:grpSpPr>
            <p:sp>
              <p:nvSpPr>
                <p:cNvPr id="59407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470" y="1253"/>
                  <a:ext cx="2410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>
                      <a:solidFill>
                        <a:srgbClr val="002060"/>
                      </a:solidFill>
                      <a:sym typeface="Symbol" pitchFamily="18" charset="2"/>
                    </a:rPr>
                    <a:t></a:t>
                  </a:r>
                  <a:r>
                    <a:rPr lang="en-US">
                      <a:solidFill>
                        <a:srgbClr val="002060"/>
                      </a:solidFill>
                      <a:cs typeface="Arial" charset="0"/>
                      <a:sym typeface="Symbol" pitchFamily="18" charset="2"/>
                    </a:rPr>
                    <a:t> is the dipole moment operator:</a:t>
                  </a:r>
                  <a:endParaRPr lang="en-US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59408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481" y="1200"/>
                  <a:ext cx="191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>
                      <a:solidFill>
                        <a:srgbClr val="002060"/>
                      </a:solidFill>
                    </a:rPr>
                    <a:t>^</a:t>
                  </a:r>
                </a:p>
              </p:txBody>
            </p:sp>
          </p:grpSp>
        </p:grpSp>
        <p:graphicFrame>
          <p:nvGraphicFramePr>
            <p:cNvPr id="59398" name="Object 204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18898767"/>
                </p:ext>
              </p:extLst>
            </p:nvPr>
          </p:nvGraphicFramePr>
          <p:xfrm>
            <a:off x="1974850" y="2433638"/>
            <a:ext cx="4335463" cy="4984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73" name="Equation" r:id="rId9" imgW="2581359" imgH="181022" progId="Equation.DSMT4">
                    <p:embed/>
                  </p:oleObj>
                </mc:Choice>
                <mc:Fallback>
                  <p:oleObj name="Equation" r:id="rId9" imgW="2581359" imgH="181022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74850" y="2433638"/>
                          <a:ext cx="4335463" cy="4984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399" name="Object 205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78153626"/>
                </p:ext>
              </p:extLst>
            </p:nvPr>
          </p:nvGraphicFramePr>
          <p:xfrm>
            <a:off x="1716088" y="3321050"/>
            <a:ext cx="5249862" cy="4984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74" name="Equation" r:id="rId11" imgW="3152657" imgH="181022" progId="Equation.DSMT4">
                    <p:embed/>
                  </p:oleObj>
                </mc:Choice>
                <mc:Fallback>
                  <p:oleObj name="Equation" r:id="rId11" imgW="3152657" imgH="181022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16088" y="3321050"/>
                          <a:ext cx="5249862" cy="4984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400" name="Object 205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7300913"/>
                </p:ext>
              </p:extLst>
            </p:nvPr>
          </p:nvGraphicFramePr>
          <p:xfrm>
            <a:off x="1903413" y="4132263"/>
            <a:ext cx="2713037" cy="4730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75" name="Equation" r:id="rId13" imgW="1562033" imgH="171566" progId="Equation.DSMT4">
                    <p:embed/>
                  </p:oleObj>
                </mc:Choice>
                <mc:Fallback>
                  <p:oleObj name="Equation" r:id="rId13" imgW="1562033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03413" y="4132263"/>
                          <a:ext cx="2713037" cy="4730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403" name="Object 205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73997655"/>
                </p:ext>
              </p:extLst>
            </p:nvPr>
          </p:nvGraphicFramePr>
          <p:xfrm>
            <a:off x="5022850" y="4144963"/>
            <a:ext cx="1965325" cy="13033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76" name="Equation" r:id="rId15" imgW="1095392" imgH="685724" progId="Equation.DSMT4">
                    <p:embed/>
                  </p:oleObj>
                </mc:Choice>
                <mc:Fallback>
                  <p:oleObj name="Equation" r:id="rId15" imgW="1095392" imgH="68572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22850" y="4144963"/>
                          <a:ext cx="1965325" cy="13033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9404" name="Text Box 20"/>
          <p:cNvSpPr txBox="1">
            <a:spLocks noChangeArrowheads="1"/>
          </p:cNvSpPr>
          <p:nvPr/>
        </p:nvSpPr>
        <p:spPr bwMode="auto">
          <a:xfrm>
            <a:off x="908050" y="5927725"/>
            <a:ext cx="6483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Thus, the transition moment has x, y and z components.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2910168" y="38007"/>
            <a:ext cx="2347632" cy="87639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71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71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71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71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1439" grpId="0" animBg="1"/>
      <p:bldP spid="871441" grpId="0" animBg="1" autoUpdateAnimBg="0"/>
      <p:bldP spid="59404" grpId="0"/>
      <p:bldP spid="21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95B7401-0CA4-4181-A35C-B30E9F4815EB}" type="slidenum">
              <a:rPr lang="en-US" sz="1400" smtClean="0">
                <a:solidFill>
                  <a:srgbClr val="002060"/>
                </a:solidFill>
              </a:rPr>
              <a:pPr/>
              <a:t>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Selection Rules for UV/Vis Absorption Spectra</a:t>
            </a:r>
          </a:p>
        </p:txBody>
      </p:sp>
      <p:sp>
        <p:nvSpPr>
          <p:cNvPr id="874499" name="Text Box 3"/>
          <p:cNvSpPr txBox="1">
            <a:spLocks noChangeArrowheads="1"/>
          </p:cNvSpPr>
          <p:nvPr/>
        </p:nvSpPr>
        <p:spPr bwMode="auto">
          <a:xfrm>
            <a:off x="593725" y="974725"/>
            <a:ext cx="8223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use Group Theory to predict whether specific electronic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transitions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in some molecules can be excited by the absorption of UV radiation.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874500" name="Text Box 4"/>
          <p:cNvSpPr txBox="1">
            <a:spLocks noChangeArrowheads="1"/>
          </p:cNvSpPr>
          <p:nvPr/>
        </p:nvSpPr>
        <p:spPr bwMode="auto">
          <a:xfrm>
            <a:off x="609600" y="1920875"/>
            <a:ext cx="73025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want to determine whether the components of the transition</a:t>
            </a:r>
          </a:p>
          <a:p>
            <a:r>
              <a:rPr lang="en-US">
                <a:solidFill>
                  <a:srgbClr val="002060"/>
                </a:solidFill>
              </a:rPr>
              <a:t>moment are nonzero.</a:t>
            </a:r>
          </a:p>
        </p:txBody>
      </p:sp>
      <p:graphicFrame>
        <p:nvGraphicFramePr>
          <p:cNvPr id="980992" name="Object 0"/>
          <p:cNvGraphicFramePr>
            <a:graphicFrameLocks noChangeAspect="1"/>
          </p:cNvGraphicFramePr>
          <p:nvPr/>
        </p:nvGraphicFramePr>
        <p:xfrm>
          <a:off x="3613150" y="2479675"/>
          <a:ext cx="1965325" cy="130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4" name="Equation" r:id="rId3" imgW="1095392" imgH="685724" progId="Equation.DSMT4">
                  <p:embed/>
                </p:oleObj>
              </mc:Choice>
              <mc:Fallback>
                <p:oleObj name="Equation" r:id="rId3" imgW="1095392" imgH="6857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3150" y="2479675"/>
                        <a:ext cx="1965325" cy="130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4502" name="Text Box 6"/>
          <p:cNvSpPr txBox="1">
            <a:spLocks noChangeArrowheads="1"/>
          </p:cNvSpPr>
          <p:nvPr/>
        </p:nvSpPr>
        <p:spPr bwMode="auto">
          <a:xfrm>
            <a:off x="609600" y="3946525"/>
            <a:ext cx="81343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question which must be resolved is how to determine the</a:t>
            </a:r>
          </a:p>
          <a:p>
            <a:r>
              <a:rPr lang="en-US">
                <a:solidFill>
                  <a:srgbClr val="002060"/>
                </a:solidFill>
              </a:rPr>
              <a:t>representation of the overall electronic wavefunction ( both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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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from the representations of the individual MOs.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874503" name="Text Box 7"/>
          <p:cNvSpPr txBox="1">
            <a:spLocks noChangeArrowheads="1"/>
          </p:cNvSpPr>
          <p:nvPr/>
        </p:nvSpPr>
        <p:spPr bwMode="auto">
          <a:xfrm>
            <a:off x="609600" y="5029200"/>
            <a:ext cx="63865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6600"/>
                </a:solidFill>
              </a:rPr>
              <a:t>However, first let’s take a short detour to briefly discuss</a:t>
            </a:r>
          </a:p>
          <a:p>
            <a:r>
              <a:rPr lang="en-US">
                <a:solidFill>
                  <a:srgbClr val="FF6600"/>
                </a:solidFill>
              </a:rPr>
              <a:t>“spin-forbidden” transitions.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87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7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98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874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74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4499" grpId="0" autoUpdateAnimBg="0"/>
      <p:bldP spid="874500" grpId="0" autoUpdateAnimBg="0"/>
      <p:bldP spid="874502" grpId="0" autoUpdateAnimBg="0"/>
      <p:bldP spid="87450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791EF4A-910F-41D0-95B4-1652A724DDA6}" type="slidenum">
              <a:rPr lang="en-US" sz="1400" smtClean="0">
                <a:solidFill>
                  <a:srgbClr val="002060"/>
                </a:solidFill>
              </a:rPr>
              <a:pPr/>
              <a:t>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2574925" y="152400"/>
            <a:ext cx="38258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Spin Forbidden Transitions</a:t>
            </a:r>
          </a:p>
        </p:txBody>
      </p:sp>
      <p:sp>
        <p:nvSpPr>
          <p:cNvPr id="875523" name="Text Box 3"/>
          <p:cNvSpPr txBox="1">
            <a:spLocks noChangeArrowheads="1"/>
          </p:cNvSpPr>
          <p:nvPr/>
        </p:nvSpPr>
        <p:spPr bwMode="auto">
          <a:xfrm>
            <a:off x="495300" y="609600"/>
            <a:ext cx="82677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considering electronic transitions (i.e. UV and Vis. Spectroscopy),</a:t>
            </a:r>
          </a:p>
          <a:p>
            <a:r>
              <a:rPr lang="en-US">
                <a:solidFill>
                  <a:srgbClr val="002060"/>
                </a:solidFill>
              </a:rPr>
              <a:t>the total wavefunction is actually the product of a spatial function and</a:t>
            </a:r>
          </a:p>
          <a:p>
            <a:r>
              <a:rPr lang="en-US">
                <a:solidFill>
                  <a:srgbClr val="002060"/>
                </a:solidFill>
              </a:rPr>
              <a:t>a spin wavefunction.</a:t>
            </a:r>
          </a:p>
        </p:txBody>
      </p:sp>
      <p:graphicFrame>
        <p:nvGraphicFramePr>
          <p:cNvPr id="982016" name="Object 2048"/>
          <p:cNvGraphicFramePr>
            <a:graphicFrameLocks noChangeAspect="1"/>
          </p:cNvGraphicFramePr>
          <p:nvPr/>
        </p:nvGraphicFramePr>
        <p:xfrm>
          <a:off x="1130300" y="2606675"/>
          <a:ext cx="54451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78" name="Equation" r:id="rId3" imgW="3267024" imgH="190479" progId="Equation.DSMT4">
                  <p:embed/>
                </p:oleObj>
              </mc:Choice>
              <mc:Fallback>
                <p:oleObj name="Equation" r:id="rId3" imgW="3267024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0300" y="2606675"/>
                        <a:ext cx="5445125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262063" y="1760538"/>
            <a:ext cx="6599237" cy="490537"/>
            <a:chOff x="795" y="1109"/>
            <a:chExt cx="4157" cy="309"/>
          </a:xfrm>
        </p:grpSpPr>
        <p:graphicFrame>
          <p:nvGraphicFramePr>
            <p:cNvPr id="61452" name="Object 2051"/>
            <p:cNvGraphicFramePr>
              <a:graphicFrameLocks noChangeAspect="1"/>
            </p:cNvGraphicFramePr>
            <p:nvPr/>
          </p:nvGraphicFramePr>
          <p:xfrm>
            <a:off x="795" y="1109"/>
            <a:ext cx="1911" cy="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79" name="Equation" r:id="rId5" imgW="1752735" imgH="152383" progId="Equation.DSMT4">
                    <p:embed/>
                  </p:oleObj>
                </mc:Choice>
                <mc:Fallback>
                  <p:oleObj name="Equation" r:id="rId5" imgW="1752735" imgH="15238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5" y="1109"/>
                          <a:ext cx="1911" cy="3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453" name="Object 2052"/>
            <p:cNvGraphicFramePr>
              <a:graphicFrameLocks noChangeAspect="1"/>
            </p:cNvGraphicFramePr>
            <p:nvPr/>
          </p:nvGraphicFramePr>
          <p:xfrm>
            <a:off x="3098" y="1109"/>
            <a:ext cx="1854" cy="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80" name="Equation" r:id="rId7" imgW="1704992" imgH="152383" progId="Equation.DSMT4">
                    <p:embed/>
                  </p:oleObj>
                </mc:Choice>
                <mc:Fallback>
                  <p:oleObj name="Equation" r:id="rId7" imgW="1704992" imgH="15238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8" y="1109"/>
                          <a:ext cx="1854" cy="3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82017" name="Object 2049"/>
          <p:cNvGraphicFramePr>
            <a:graphicFrameLocks noChangeAspect="1"/>
          </p:cNvGraphicFramePr>
          <p:nvPr/>
        </p:nvGraphicFramePr>
        <p:xfrm>
          <a:off x="1268413" y="3302000"/>
          <a:ext cx="3948112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81" name="Equation" r:id="rId9" imgW="2324033" imgH="190479" progId="Equation.DSMT4">
                  <p:embed/>
                </p:oleObj>
              </mc:Choice>
              <mc:Fallback>
                <p:oleObj name="Equation" r:id="rId9" imgW="2324033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8413" y="3302000"/>
                        <a:ext cx="3948112" cy="547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593725" y="4038600"/>
            <a:ext cx="7615238" cy="942975"/>
            <a:chOff x="374" y="2544"/>
            <a:chExt cx="4797" cy="594"/>
          </a:xfrm>
        </p:grpSpPr>
        <p:sp>
          <p:nvSpPr>
            <p:cNvPr id="61450" name="Text Box 10"/>
            <p:cNvSpPr txBox="1">
              <a:spLocks noChangeArrowheads="1"/>
            </p:cNvSpPr>
            <p:nvPr/>
          </p:nvSpPr>
          <p:spPr bwMode="auto">
            <a:xfrm>
              <a:off x="374" y="2544"/>
              <a:ext cx="4797" cy="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It can be shown that spin wavefunctions corresponding to different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2060"/>
                  </a:solidFill>
                </a:rPr>
                <a:t>values of S are orthogonal:</a:t>
              </a:r>
            </a:p>
          </p:txBody>
        </p:sp>
        <p:graphicFrame>
          <p:nvGraphicFramePr>
            <p:cNvPr id="61451" name="Object 2050"/>
            <p:cNvGraphicFramePr>
              <a:graphicFrameLocks noChangeAspect="1"/>
            </p:cNvGraphicFramePr>
            <p:nvPr/>
          </p:nvGraphicFramePr>
          <p:xfrm>
            <a:off x="2549" y="2794"/>
            <a:ext cx="1806" cy="3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82" name="Equation" r:id="rId11" imgW="1657249" imgH="190479" progId="Equation.DSMT4">
                    <p:embed/>
                  </p:oleObj>
                </mc:Choice>
                <mc:Fallback>
                  <p:oleObj name="Equation" r:id="rId11" imgW="1657249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49" y="2794"/>
                          <a:ext cx="1806" cy="3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75532" name="Text Box 12"/>
          <p:cNvSpPr txBox="1">
            <a:spLocks noChangeArrowheads="1"/>
          </p:cNvSpPr>
          <p:nvPr/>
        </p:nvSpPr>
        <p:spPr bwMode="auto">
          <a:xfrm>
            <a:off x="669925" y="5105400"/>
            <a:ext cx="73310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the transition moment is zero unless the total spin</a:t>
            </a:r>
          </a:p>
          <a:p>
            <a:r>
              <a:rPr lang="en-US">
                <a:solidFill>
                  <a:srgbClr val="002060"/>
                </a:solidFill>
              </a:rPr>
              <a:t>quantum number is conserved; e.g. Singlet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 Triplet transitions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are forbidden.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7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8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8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75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5523" grpId="0" autoUpdateAnimBg="0"/>
      <p:bldP spid="87553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41548A1-921F-4E54-B3F6-3BE5F4BAC230}" type="slidenum">
              <a:rPr lang="en-US" sz="1400" smtClean="0">
                <a:solidFill>
                  <a:srgbClr val="002060"/>
                </a:solidFill>
              </a:rPr>
              <a:pPr/>
              <a:t>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76546" name="Text Box 2"/>
          <p:cNvSpPr txBox="1">
            <a:spLocks noChangeArrowheads="1"/>
          </p:cNvSpPr>
          <p:nvPr/>
        </p:nvSpPr>
        <p:spPr bwMode="auto">
          <a:xfrm>
            <a:off x="574675" y="4708525"/>
            <a:ext cx="8274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It’s easy!!  The representation of the total wavefunction is the direct</a:t>
            </a:r>
          </a:p>
          <a:p>
            <a:r>
              <a:rPr lang="en-US">
                <a:solidFill>
                  <a:srgbClr val="002060"/>
                </a:solidFill>
              </a:rPr>
              <a:t>product of the representations of all MOs with 1 or 2 electrons (we count</a:t>
            </a:r>
          </a:p>
          <a:p>
            <a:r>
              <a:rPr lang="en-US">
                <a:solidFill>
                  <a:srgbClr val="002060"/>
                </a:solidFill>
              </a:rPr>
              <a:t>the representation twice when the orbital has 2 electrons)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828800" y="336550"/>
            <a:ext cx="1703388" cy="1720850"/>
            <a:chOff x="1152" y="194"/>
            <a:chExt cx="1117" cy="1710"/>
          </a:xfrm>
        </p:grpSpPr>
        <p:graphicFrame>
          <p:nvGraphicFramePr>
            <p:cNvPr id="62497" name="Object 1031"/>
            <p:cNvGraphicFramePr>
              <a:graphicFrameLocks noChangeAspect="1"/>
            </p:cNvGraphicFramePr>
            <p:nvPr/>
          </p:nvGraphicFramePr>
          <p:xfrm>
            <a:off x="1341" y="1612"/>
            <a:ext cx="307" cy="2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42" name="Equation" r:id="rId3" imgW="142959" imgH="142927" progId="Equation.DSMT4">
                    <p:embed/>
                  </p:oleObj>
                </mc:Choice>
                <mc:Fallback>
                  <p:oleObj name="Equation" r:id="rId3" imgW="142959" imgH="1429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1" y="1612"/>
                          <a:ext cx="307" cy="2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2498" name="Group 5"/>
            <p:cNvGrpSpPr>
              <a:grpSpLocks/>
            </p:cNvGrpSpPr>
            <p:nvPr/>
          </p:nvGrpSpPr>
          <p:grpSpPr bwMode="auto">
            <a:xfrm>
              <a:off x="1152" y="194"/>
              <a:ext cx="1117" cy="1539"/>
              <a:chOff x="1342" y="194"/>
              <a:chExt cx="1117" cy="1539"/>
            </a:xfrm>
          </p:grpSpPr>
          <p:grpSp>
            <p:nvGrpSpPr>
              <p:cNvPr id="62499" name="Group 6"/>
              <p:cNvGrpSpPr>
                <a:grpSpLocks/>
              </p:cNvGrpSpPr>
              <p:nvPr/>
            </p:nvGrpSpPr>
            <p:grpSpPr bwMode="auto">
              <a:xfrm>
                <a:off x="1342" y="336"/>
                <a:ext cx="578" cy="1248"/>
                <a:chOff x="1342" y="336"/>
                <a:chExt cx="578" cy="1248"/>
              </a:xfrm>
            </p:grpSpPr>
            <p:grpSp>
              <p:nvGrpSpPr>
                <p:cNvPr id="62505" name="Group 7"/>
                <p:cNvGrpSpPr>
                  <a:grpSpLocks/>
                </p:cNvGrpSpPr>
                <p:nvPr/>
              </p:nvGrpSpPr>
              <p:grpSpPr bwMode="auto">
                <a:xfrm>
                  <a:off x="1632" y="864"/>
                  <a:ext cx="48" cy="720"/>
                  <a:chOff x="1008" y="2880"/>
                  <a:chExt cx="48" cy="720"/>
                </a:xfrm>
              </p:grpSpPr>
              <p:grpSp>
                <p:nvGrpSpPr>
                  <p:cNvPr id="62511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1008" y="3312"/>
                    <a:ext cx="48" cy="288"/>
                    <a:chOff x="1440" y="3082"/>
                    <a:chExt cx="48" cy="288"/>
                  </a:xfrm>
                </p:grpSpPr>
                <p:sp>
                  <p:nvSpPr>
                    <p:cNvPr id="62515" name="Line 9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40" y="3082"/>
                      <a:ext cx="0" cy="24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6600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2516" name="Line 10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88" y="3130"/>
                      <a:ext cx="0" cy="24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6600"/>
                      </a:solidFill>
                      <a:round/>
                      <a:headEnd type="triangle" w="med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62512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1008" y="2880"/>
                    <a:ext cx="48" cy="288"/>
                    <a:chOff x="1440" y="3082"/>
                    <a:chExt cx="48" cy="288"/>
                  </a:xfrm>
                </p:grpSpPr>
                <p:sp>
                  <p:nvSpPr>
                    <p:cNvPr id="62513" name="Line 1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40" y="3082"/>
                      <a:ext cx="0" cy="24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6600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2514" name="Line 13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88" y="3130"/>
                      <a:ext cx="0" cy="24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6600"/>
                      </a:solidFill>
                      <a:round/>
                      <a:headEnd type="triangle" w="med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62506" name="Group 14"/>
                <p:cNvGrpSpPr>
                  <a:grpSpLocks/>
                </p:cNvGrpSpPr>
                <p:nvPr/>
              </p:nvGrpSpPr>
              <p:grpSpPr bwMode="auto">
                <a:xfrm>
                  <a:off x="1342" y="336"/>
                  <a:ext cx="578" cy="1248"/>
                  <a:chOff x="718" y="2352"/>
                  <a:chExt cx="578" cy="1248"/>
                </a:xfrm>
              </p:grpSpPr>
              <p:sp>
                <p:nvSpPr>
                  <p:cNvPr id="62507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720" y="2352"/>
                    <a:ext cx="576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508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718" y="2744"/>
                    <a:ext cx="576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509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720" y="3168"/>
                    <a:ext cx="576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510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720" y="3600"/>
                    <a:ext cx="576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62500" name="Group 19"/>
              <p:cNvGrpSpPr>
                <a:grpSpLocks/>
              </p:cNvGrpSpPr>
              <p:nvPr/>
            </p:nvGrpSpPr>
            <p:grpSpPr bwMode="auto">
              <a:xfrm>
                <a:off x="1901" y="194"/>
                <a:ext cx="558" cy="1539"/>
                <a:chOff x="1901" y="194"/>
                <a:chExt cx="558" cy="1539"/>
              </a:xfrm>
            </p:grpSpPr>
            <p:graphicFrame>
              <p:nvGraphicFramePr>
                <p:cNvPr id="62501" name="Object 1032"/>
                <p:cNvGraphicFramePr>
                  <a:graphicFrameLocks noChangeAspect="1"/>
                </p:cNvGraphicFramePr>
                <p:nvPr/>
              </p:nvGraphicFramePr>
              <p:xfrm>
                <a:off x="1910" y="1410"/>
                <a:ext cx="527" cy="32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1443" name="Equation" r:id="rId5" imgW="371424" imgH="171566" progId="Equation.DSMT4">
                        <p:embed/>
                      </p:oleObj>
                    </mc:Choice>
                    <mc:Fallback>
                      <p:oleObj name="Equation" r:id="rId5" imgW="371424" imgH="171566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910" y="1410"/>
                              <a:ext cx="527" cy="32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62502" name="Object 1033"/>
                <p:cNvGraphicFramePr>
                  <a:graphicFrameLocks noChangeAspect="1"/>
                </p:cNvGraphicFramePr>
                <p:nvPr/>
              </p:nvGraphicFramePr>
              <p:xfrm>
                <a:off x="1901" y="978"/>
                <a:ext cx="546" cy="32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1444" name="Equation" r:id="rId7" imgW="400016" imgH="171566" progId="Equation.DSMT4">
                        <p:embed/>
                      </p:oleObj>
                    </mc:Choice>
                    <mc:Fallback>
                      <p:oleObj name="Equation" r:id="rId7" imgW="400016" imgH="171566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901" y="978"/>
                              <a:ext cx="546" cy="322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62503" name="Object 1034"/>
                <p:cNvGraphicFramePr>
                  <a:graphicFrameLocks noChangeAspect="1"/>
                </p:cNvGraphicFramePr>
                <p:nvPr/>
              </p:nvGraphicFramePr>
              <p:xfrm>
                <a:off x="1921" y="546"/>
                <a:ext cx="532" cy="32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1445" name="Equation" r:id="rId9" imgW="381135" imgH="171566" progId="Equation.DSMT4">
                        <p:embed/>
                      </p:oleObj>
                    </mc:Choice>
                    <mc:Fallback>
                      <p:oleObj name="Equation" r:id="rId9" imgW="381135" imgH="171566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0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921" y="546"/>
                              <a:ext cx="532" cy="32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62504" name="Object 1035"/>
                <p:cNvGraphicFramePr>
                  <a:graphicFrameLocks noChangeAspect="1"/>
                </p:cNvGraphicFramePr>
                <p:nvPr/>
              </p:nvGraphicFramePr>
              <p:xfrm>
                <a:off x="1913" y="194"/>
                <a:ext cx="546" cy="32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1446" name="Equation" r:id="rId11" imgW="400016" imgH="171566" progId="Equation.DSMT4">
                        <p:embed/>
                      </p:oleObj>
                    </mc:Choice>
                    <mc:Fallback>
                      <p:oleObj name="Equation" r:id="rId11" imgW="400016" imgH="171566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913" y="194"/>
                              <a:ext cx="546" cy="32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3657600" y="250825"/>
            <a:ext cx="2846388" cy="1804988"/>
            <a:chOff x="2304" y="48"/>
            <a:chExt cx="1793" cy="1137"/>
          </a:xfrm>
        </p:grpSpPr>
        <p:grpSp>
          <p:nvGrpSpPr>
            <p:cNvPr id="62476" name="Group 25"/>
            <p:cNvGrpSpPr>
              <a:grpSpLocks/>
            </p:cNvGrpSpPr>
            <p:nvPr/>
          </p:nvGrpSpPr>
          <p:grpSpPr bwMode="auto">
            <a:xfrm>
              <a:off x="3024" y="48"/>
              <a:ext cx="1073" cy="1137"/>
              <a:chOff x="2976" y="96"/>
              <a:chExt cx="1124" cy="1808"/>
            </a:xfrm>
          </p:grpSpPr>
          <p:graphicFrame>
            <p:nvGraphicFramePr>
              <p:cNvPr id="62478" name="Object 1026"/>
              <p:cNvGraphicFramePr>
                <a:graphicFrameLocks noChangeAspect="1"/>
              </p:cNvGraphicFramePr>
              <p:nvPr/>
            </p:nvGraphicFramePr>
            <p:xfrm>
              <a:off x="3175" y="1611"/>
              <a:ext cx="273" cy="29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447" name="Equation" r:id="rId13" imgW="114367" imgH="142927" progId="Equation.DSMT4">
                      <p:embed/>
                    </p:oleObj>
                  </mc:Choice>
                  <mc:Fallback>
                    <p:oleObj name="Equation" r:id="rId13" imgW="114367" imgH="142927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175" y="1611"/>
                            <a:ext cx="273" cy="29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62479" name="Group 27"/>
              <p:cNvGrpSpPr>
                <a:grpSpLocks/>
              </p:cNvGrpSpPr>
              <p:nvPr/>
            </p:nvGrpSpPr>
            <p:grpSpPr bwMode="auto">
              <a:xfrm>
                <a:off x="2976" y="96"/>
                <a:ext cx="1124" cy="1636"/>
                <a:chOff x="2784" y="96"/>
                <a:chExt cx="1124" cy="1636"/>
              </a:xfrm>
            </p:grpSpPr>
            <p:grpSp>
              <p:nvGrpSpPr>
                <p:cNvPr id="62480" name="Group 28"/>
                <p:cNvGrpSpPr>
                  <a:grpSpLocks/>
                </p:cNvGrpSpPr>
                <p:nvPr/>
              </p:nvGrpSpPr>
              <p:grpSpPr bwMode="auto">
                <a:xfrm>
                  <a:off x="2784" y="96"/>
                  <a:ext cx="578" cy="1488"/>
                  <a:chOff x="2784" y="96"/>
                  <a:chExt cx="578" cy="1488"/>
                </a:xfrm>
              </p:grpSpPr>
              <p:grpSp>
                <p:nvGrpSpPr>
                  <p:cNvPr id="62486" name="Group 29"/>
                  <p:cNvGrpSpPr>
                    <a:grpSpLocks/>
                  </p:cNvGrpSpPr>
                  <p:nvPr/>
                </p:nvGrpSpPr>
                <p:grpSpPr bwMode="auto">
                  <a:xfrm>
                    <a:off x="3074" y="96"/>
                    <a:ext cx="48" cy="1488"/>
                    <a:chOff x="3074" y="96"/>
                    <a:chExt cx="48" cy="1488"/>
                  </a:xfrm>
                </p:grpSpPr>
                <p:grpSp>
                  <p:nvGrpSpPr>
                    <p:cNvPr id="62492" name="Group 3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74" y="1296"/>
                      <a:ext cx="48" cy="288"/>
                      <a:chOff x="1440" y="3082"/>
                      <a:chExt cx="48" cy="288"/>
                    </a:xfrm>
                  </p:grpSpPr>
                  <p:sp>
                    <p:nvSpPr>
                      <p:cNvPr id="62495" name="Line 31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440" y="3082"/>
                        <a:ext cx="0" cy="24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FF6600"/>
                        </a:solidFill>
                        <a:round/>
                        <a:headEnd/>
                        <a:tailEnd type="triangle" w="med" len="med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2496" name="Line 32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488" y="3130"/>
                        <a:ext cx="0" cy="24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FF6600"/>
                        </a:solidFill>
                        <a:round/>
                        <a:headEnd type="triangle" w="med" len="med"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62493" name="Line 33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074" y="864"/>
                      <a:ext cx="0" cy="24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6600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2494" name="Line 3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122" y="96"/>
                      <a:ext cx="0" cy="24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6600"/>
                      </a:solidFill>
                      <a:round/>
                      <a:headEnd type="triangle" w="med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62487" name="Group 35"/>
                  <p:cNvGrpSpPr>
                    <a:grpSpLocks/>
                  </p:cNvGrpSpPr>
                  <p:nvPr/>
                </p:nvGrpSpPr>
                <p:grpSpPr bwMode="auto">
                  <a:xfrm>
                    <a:off x="2784" y="336"/>
                    <a:ext cx="578" cy="1248"/>
                    <a:chOff x="718" y="2352"/>
                    <a:chExt cx="578" cy="1248"/>
                  </a:xfrm>
                </p:grpSpPr>
                <p:sp>
                  <p:nvSpPr>
                    <p:cNvPr id="62488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20" y="2352"/>
                      <a:ext cx="576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2489" name="Line 3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18" y="2744"/>
                      <a:ext cx="576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2490" name="Line 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20" y="3168"/>
                      <a:ext cx="576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2491" name="Line 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20" y="3600"/>
                      <a:ext cx="576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62481" name="Group 40"/>
                <p:cNvGrpSpPr>
                  <a:grpSpLocks/>
                </p:cNvGrpSpPr>
                <p:nvPr/>
              </p:nvGrpSpPr>
              <p:grpSpPr bwMode="auto">
                <a:xfrm>
                  <a:off x="3349" y="193"/>
                  <a:ext cx="559" cy="1539"/>
                  <a:chOff x="3349" y="193"/>
                  <a:chExt cx="559" cy="1539"/>
                </a:xfrm>
              </p:grpSpPr>
              <p:graphicFrame>
                <p:nvGraphicFramePr>
                  <p:cNvPr id="62482" name="Object 1027"/>
                  <p:cNvGraphicFramePr>
                    <a:graphicFrameLocks noChangeAspect="1"/>
                  </p:cNvGraphicFramePr>
                  <p:nvPr/>
                </p:nvGraphicFramePr>
                <p:xfrm>
                  <a:off x="3359" y="1409"/>
                  <a:ext cx="526" cy="323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1448" name="Equation" r:id="rId15" imgW="371424" imgH="171566" progId="Equation.DSMT4">
                          <p:embed/>
                        </p:oleObj>
                      </mc:Choice>
                      <mc:Fallback>
                        <p:oleObj name="Equation" r:id="rId15" imgW="371424" imgH="171566" progId="Equation.DSMT4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359" y="1409"/>
                                <a:ext cx="526" cy="323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2483" name="Object 1028"/>
                  <p:cNvGraphicFramePr>
                    <a:graphicFrameLocks noChangeAspect="1"/>
                  </p:cNvGraphicFramePr>
                  <p:nvPr/>
                </p:nvGraphicFramePr>
                <p:xfrm>
                  <a:off x="3349" y="977"/>
                  <a:ext cx="548" cy="324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1449" name="Equation" r:id="rId17" imgW="400016" imgH="171566" progId="Equation.DSMT4">
                          <p:embed/>
                        </p:oleObj>
                      </mc:Choice>
                      <mc:Fallback>
                        <p:oleObj name="Equation" r:id="rId17" imgW="400016" imgH="171566" progId="Equation.DSMT4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8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349" y="977"/>
                                <a:ext cx="548" cy="324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2484" name="Object 1029"/>
                  <p:cNvGraphicFramePr>
                    <a:graphicFrameLocks noChangeAspect="1"/>
                  </p:cNvGraphicFramePr>
                  <p:nvPr/>
                </p:nvGraphicFramePr>
                <p:xfrm>
                  <a:off x="3370" y="546"/>
                  <a:ext cx="532" cy="324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1450" name="Equation" r:id="rId19" imgW="381135" imgH="171566" progId="Equation.DSMT4">
                          <p:embed/>
                        </p:oleObj>
                      </mc:Choice>
                      <mc:Fallback>
                        <p:oleObj name="Equation" r:id="rId19" imgW="381135" imgH="171566" progId="Equation.DSMT4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20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370" y="546"/>
                                <a:ext cx="532" cy="324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2485" name="Object 1030"/>
                  <p:cNvGraphicFramePr>
                    <a:graphicFrameLocks noChangeAspect="1"/>
                  </p:cNvGraphicFramePr>
                  <p:nvPr/>
                </p:nvGraphicFramePr>
                <p:xfrm>
                  <a:off x="3362" y="193"/>
                  <a:ext cx="546" cy="323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1451" name="Equation" r:id="rId21" imgW="400016" imgH="171566" progId="Equation.DSMT4">
                          <p:embed/>
                        </p:oleObj>
                      </mc:Choice>
                      <mc:Fallback>
                        <p:oleObj name="Equation" r:id="rId21" imgW="400016" imgH="171566" progId="Equation.DSMT4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22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362" y="193"/>
                                <a:ext cx="546" cy="323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</p:grpSp>
        </p:grpSp>
        <p:sp>
          <p:nvSpPr>
            <p:cNvPr id="62477" name="Line 45"/>
            <p:cNvSpPr>
              <a:spLocks noChangeShapeType="1"/>
            </p:cNvSpPr>
            <p:nvPr/>
          </p:nvSpPr>
          <p:spPr bwMode="auto">
            <a:xfrm>
              <a:off x="2304" y="576"/>
              <a:ext cx="52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76590" name="Text Box 46"/>
          <p:cNvSpPr txBox="1">
            <a:spLocks noChangeArrowheads="1"/>
          </p:cNvSpPr>
          <p:nvPr/>
        </p:nvSpPr>
        <p:spPr bwMode="auto">
          <a:xfrm>
            <a:off x="593725" y="3938588"/>
            <a:ext cx="7121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 do we get the representations,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(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 and (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), from the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individual 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’s of the MOs? </a:t>
            </a:r>
          </a:p>
        </p:txBody>
      </p:sp>
      <p:grpSp>
        <p:nvGrpSpPr>
          <p:cNvPr id="18" name="Group 47"/>
          <p:cNvGrpSpPr>
            <a:grpSpLocks/>
          </p:cNvGrpSpPr>
          <p:nvPr/>
        </p:nvGrpSpPr>
        <p:grpSpPr bwMode="auto">
          <a:xfrm>
            <a:off x="1371600" y="5807075"/>
            <a:ext cx="6075363" cy="441325"/>
            <a:chOff x="864" y="3658"/>
            <a:chExt cx="3827" cy="278"/>
          </a:xfrm>
        </p:grpSpPr>
        <p:graphicFrame>
          <p:nvGraphicFramePr>
            <p:cNvPr id="62474" name="Object 1024"/>
            <p:cNvGraphicFramePr>
              <a:graphicFrameLocks noChangeAspect="1"/>
            </p:cNvGraphicFramePr>
            <p:nvPr/>
          </p:nvGraphicFramePr>
          <p:xfrm>
            <a:off x="864" y="3658"/>
            <a:ext cx="1491" cy="2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52" name="Equation" r:id="rId23" imgW="1333567" imgH="171566" progId="Equation.DSMT4">
                    <p:embed/>
                  </p:oleObj>
                </mc:Choice>
                <mc:Fallback>
                  <p:oleObj name="Equation" r:id="rId23" imgW="1333567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4" y="3658"/>
                          <a:ext cx="1491" cy="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2475" name="Object 1025"/>
            <p:cNvGraphicFramePr>
              <a:graphicFrameLocks noChangeAspect="1"/>
            </p:cNvGraphicFramePr>
            <p:nvPr/>
          </p:nvGraphicFramePr>
          <p:xfrm>
            <a:off x="3230" y="3658"/>
            <a:ext cx="1461" cy="2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53" name="Equation" r:id="rId25" imgW="1314416" imgH="171566" progId="Equation.DSMT4">
                    <p:embed/>
                  </p:oleObj>
                </mc:Choice>
                <mc:Fallback>
                  <p:oleObj name="Equation" r:id="rId25" imgW="13144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30" y="3658"/>
                          <a:ext cx="1461" cy="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76594" name="Text Box 50"/>
          <p:cNvSpPr txBox="1">
            <a:spLocks noChangeArrowheads="1"/>
          </p:cNvSpPr>
          <p:nvPr/>
        </p:nvSpPr>
        <p:spPr bwMode="auto">
          <a:xfrm>
            <a:off x="669925" y="2286000"/>
            <a:ext cx="74406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I left the spins paired in the excited state (i.e. this is the</a:t>
            </a:r>
          </a:p>
          <a:p>
            <a:r>
              <a:rPr lang="en-US">
                <a:solidFill>
                  <a:srgbClr val="002060"/>
                </a:solidFill>
              </a:rPr>
              <a:t>singlet form of the excited state).</a:t>
            </a:r>
          </a:p>
        </p:txBody>
      </p:sp>
      <p:sp>
        <p:nvSpPr>
          <p:cNvPr id="876595" name="Text Box 51"/>
          <p:cNvSpPr txBox="1">
            <a:spLocks noChangeArrowheads="1"/>
          </p:cNvSpPr>
          <p:nvPr/>
        </p:nvSpPr>
        <p:spPr bwMode="auto">
          <a:xfrm>
            <a:off x="641350" y="3116263"/>
            <a:ext cx="7394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That’s because, as we just saw, absorptions involving a change </a:t>
            </a:r>
          </a:p>
          <a:p>
            <a:r>
              <a:rPr lang="en-US">
                <a:solidFill>
                  <a:srgbClr val="002060"/>
                </a:solidFill>
              </a:rPr>
              <a:t>in spin multiplicity are “spin forbidden”.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876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876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76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876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6546" grpId="0" autoUpdateAnimBg="0"/>
      <p:bldP spid="876590" grpId="0" autoUpdateAnimBg="0"/>
      <p:bldP spid="876594" grpId="0" autoUpdateAnimBg="0"/>
      <p:bldP spid="87659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EC1F824-76C6-460C-941F-2BE9B3916B0D}" type="slidenum">
              <a:rPr lang="en-US" sz="1400" smtClean="0">
                <a:solidFill>
                  <a:srgbClr val="002060"/>
                </a:solidFill>
              </a:rPr>
              <a:pPr/>
              <a:t>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379538" y="171450"/>
            <a:ext cx="2370137" cy="3352800"/>
            <a:chOff x="1379538" y="171450"/>
            <a:chExt cx="2370137" cy="3352800"/>
          </a:xfrm>
        </p:grpSpPr>
        <p:graphicFrame>
          <p:nvGraphicFramePr>
            <p:cNvPr id="63491" name="Object 205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94519411"/>
                </p:ext>
              </p:extLst>
            </p:nvPr>
          </p:nvGraphicFramePr>
          <p:xfrm>
            <a:off x="2117725" y="1957388"/>
            <a:ext cx="468313" cy="366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2" name="Equation" r:id="rId3" imgW="142959" imgH="142927" progId="Equation.DSMT4">
                    <p:embed/>
                  </p:oleObj>
                </mc:Choice>
                <mc:Fallback>
                  <p:oleObj name="Equation" r:id="rId3" imgW="142959" imgH="1429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17725" y="1957388"/>
                          <a:ext cx="468313" cy="3667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3492" name="Group 7"/>
            <p:cNvGrpSpPr>
              <a:grpSpLocks/>
            </p:cNvGrpSpPr>
            <p:nvPr/>
          </p:nvGrpSpPr>
          <p:grpSpPr bwMode="auto">
            <a:xfrm>
              <a:off x="2271713" y="1016000"/>
              <a:ext cx="73025" cy="908050"/>
              <a:chOff x="1008" y="2880"/>
              <a:chExt cx="48" cy="720"/>
            </a:xfrm>
          </p:grpSpPr>
          <p:grpSp>
            <p:nvGrpSpPr>
              <p:cNvPr id="63526" name="Group 8"/>
              <p:cNvGrpSpPr>
                <a:grpSpLocks/>
              </p:cNvGrpSpPr>
              <p:nvPr/>
            </p:nvGrpSpPr>
            <p:grpSpPr bwMode="auto">
              <a:xfrm>
                <a:off x="1008" y="3312"/>
                <a:ext cx="48" cy="288"/>
                <a:chOff x="1440" y="3082"/>
                <a:chExt cx="48" cy="288"/>
              </a:xfrm>
            </p:grpSpPr>
            <p:sp>
              <p:nvSpPr>
                <p:cNvPr id="63530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1440" y="3082"/>
                  <a:ext cx="0" cy="240"/>
                </a:xfrm>
                <a:prstGeom prst="line">
                  <a:avLst/>
                </a:prstGeom>
                <a:noFill/>
                <a:ln w="19050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3531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1488" y="3130"/>
                  <a:ext cx="0" cy="240"/>
                </a:xfrm>
                <a:prstGeom prst="line">
                  <a:avLst/>
                </a:prstGeom>
                <a:noFill/>
                <a:ln w="19050">
                  <a:solidFill>
                    <a:srgbClr val="FF6600"/>
                  </a:solidFill>
                  <a:round/>
                  <a:headEnd type="triangle" w="med" len="med"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3527" name="Group 11"/>
              <p:cNvGrpSpPr>
                <a:grpSpLocks/>
              </p:cNvGrpSpPr>
              <p:nvPr/>
            </p:nvGrpSpPr>
            <p:grpSpPr bwMode="auto">
              <a:xfrm>
                <a:off x="1008" y="2880"/>
                <a:ext cx="48" cy="288"/>
                <a:chOff x="1440" y="3082"/>
                <a:chExt cx="48" cy="288"/>
              </a:xfrm>
            </p:grpSpPr>
            <p:sp>
              <p:nvSpPr>
                <p:cNvPr id="63528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1440" y="3082"/>
                  <a:ext cx="0" cy="240"/>
                </a:xfrm>
                <a:prstGeom prst="line">
                  <a:avLst/>
                </a:prstGeom>
                <a:noFill/>
                <a:ln w="19050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3529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1488" y="3130"/>
                  <a:ext cx="0" cy="240"/>
                </a:xfrm>
                <a:prstGeom prst="line">
                  <a:avLst/>
                </a:prstGeom>
                <a:noFill/>
                <a:ln w="19050">
                  <a:solidFill>
                    <a:srgbClr val="FF6600"/>
                  </a:solidFill>
                  <a:round/>
                  <a:headEnd type="triangle" w="med" len="med"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3493" name="Group 14"/>
            <p:cNvGrpSpPr>
              <a:grpSpLocks/>
            </p:cNvGrpSpPr>
            <p:nvPr/>
          </p:nvGrpSpPr>
          <p:grpSpPr bwMode="auto">
            <a:xfrm>
              <a:off x="1828800" y="304800"/>
              <a:ext cx="881063" cy="1573212"/>
              <a:chOff x="718" y="2352"/>
              <a:chExt cx="578" cy="1248"/>
            </a:xfrm>
          </p:grpSpPr>
          <p:sp>
            <p:nvSpPr>
              <p:cNvPr id="63522" name="Line 15"/>
              <p:cNvSpPr>
                <a:spLocks noChangeShapeType="1"/>
              </p:cNvSpPr>
              <p:nvPr/>
            </p:nvSpPr>
            <p:spPr bwMode="auto">
              <a:xfrm>
                <a:off x="720" y="2352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23" name="Line 16"/>
              <p:cNvSpPr>
                <a:spLocks noChangeShapeType="1"/>
              </p:cNvSpPr>
              <p:nvPr/>
            </p:nvSpPr>
            <p:spPr bwMode="auto">
              <a:xfrm>
                <a:off x="718" y="2744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24" name="Line 17"/>
              <p:cNvSpPr>
                <a:spLocks noChangeShapeType="1"/>
              </p:cNvSpPr>
              <p:nvPr/>
            </p:nvSpPr>
            <p:spPr bwMode="auto">
              <a:xfrm>
                <a:off x="720" y="3168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25" name="Line 18"/>
              <p:cNvSpPr>
                <a:spLocks noChangeShapeType="1"/>
              </p:cNvSpPr>
              <p:nvPr/>
            </p:nvSpPr>
            <p:spPr bwMode="auto">
              <a:xfrm>
                <a:off x="720" y="3600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aphicFrame>
          <p:nvGraphicFramePr>
            <p:cNvPr id="63494" name="Object 205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52573480"/>
                </p:ext>
              </p:extLst>
            </p:nvPr>
          </p:nvGraphicFramePr>
          <p:xfrm>
            <a:off x="2695575" y="1704975"/>
            <a:ext cx="803275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3" name="Equation" r:id="rId5" imgW="371424" imgH="171566" progId="Equation.DSMT4">
                    <p:embed/>
                  </p:oleObj>
                </mc:Choice>
                <mc:Fallback>
                  <p:oleObj name="Equation" r:id="rId5" imgW="371424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95575" y="1704975"/>
                          <a:ext cx="803275" cy="406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495" name="Object 205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10726057"/>
                </p:ext>
              </p:extLst>
            </p:nvPr>
          </p:nvGraphicFramePr>
          <p:xfrm>
            <a:off x="2681288" y="1160463"/>
            <a:ext cx="833437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4" name="Equation" r:id="rId7" imgW="400016" imgH="171566" progId="Equation.DSMT4">
                    <p:embed/>
                  </p:oleObj>
                </mc:Choice>
                <mc:Fallback>
                  <p:oleObj name="Equation" r:id="rId7" imgW="4000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81288" y="1160463"/>
                          <a:ext cx="833437" cy="406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496" name="Object 206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07639413"/>
                </p:ext>
              </p:extLst>
            </p:nvPr>
          </p:nvGraphicFramePr>
          <p:xfrm>
            <a:off x="2711450" y="615950"/>
            <a:ext cx="811213" cy="407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5" name="Equation" r:id="rId9" imgW="381135" imgH="171566" progId="Equation.DSMT4">
                    <p:embed/>
                  </p:oleObj>
                </mc:Choice>
                <mc:Fallback>
                  <p:oleObj name="Equation" r:id="rId9" imgW="381135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1450" y="615950"/>
                          <a:ext cx="811213" cy="4079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497" name="Object 206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13868085"/>
                </p:ext>
              </p:extLst>
            </p:nvPr>
          </p:nvGraphicFramePr>
          <p:xfrm>
            <a:off x="2700338" y="171450"/>
            <a:ext cx="833437" cy="407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6" name="Equation" r:id="rId11" imgW="400016" imgH="171566" progId="Equation.DSMT4">
                    <p:embed/>
                  </p:oleObj>
                </mc:Choice>
                <mc:Fallback>
                  <p:oleObj name="Equation" r:id="rId11" imgW="4000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00338" y="171450"/>
                          <a:ext cx="833437" cy="4079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502" name="Object 205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98032907"/>
                </p:ext>
              </p:extLst>
            </p:nvPr>
          </p:nvGraphicFramePr>
          <p:xfrm>
            <a:off x="1379538" y="2471737"/>
            <a:ext cx="2366962" cy="5159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7" name="Equation" r:id="rId13" imgW="1333567" imgH="171566" progId="Equation.DSMT4">
                    <p:embed/>
                  </p:oleObj>
                </mc:Choice>
                <mc:Fallback>
                  <p:oleObj name="Equation" r:id="rId13" imgW="1333567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9538" y="2471737"/>
                          <a:ext cx="2366962" cy="5159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504" name="Object 204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03604504"/>
                </p:ext>
              </p:extLst>
            </p:nvPr>
          </p:nvGraphicFramePr>
          <p:xfrm>
            <a:off x="1423988" y="3005137"/>
            <a:ext cx="2325687" cy="519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8" name="Equation" r:id="rId15" imgW="1314416" imgH="171566" progId="Equation.DSMT4">
                    <p:embed/>
                  </p:oleObj>
                </mc:Choice>
                <mc:Fallback>
                  <p:oleObj name="Equation" r:id="rId15" imgW="13144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3988" y="3005137"/>
                          <a:ext cx="2325687" cy="5191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3505" name="Text Box 50"/>
          <p:cNvSpPr txBox="1">
            <a:spLocks noChangeArrowheads="1"/>
          </p:cNvSpPr>
          <p:nvPr/>
        </p:nvSpPr>
        <p:spPr bwMode="auto">
          <a:xfrm>
            <a:off x="533400" y="3581400"/>
            <a:ext cx="7207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If the ground state contains only doubly occupied orbitals, then</a:t>
            </a:r>
          </a:p>
          <a:p>
            <a:r>
              <a:rPr lang="en-US" dirty="0">
                <a:solidFill>
                  <a:srgbClr val="002060"/>
                </a:solidFill>
              </a:rPr>
              <a:t>it belongs to the totally symmetric representation.</a:t>
            </a:r>
          </a:p>
        </p:txBody>
      </p:sp>
      <p:sp>
        <p:nvSpPr>
          <p:cNvPr id="63507" name="Text Box 53"/>
          <p:cNvSpPr txBox="1">
            <a:spLocks noChangeArrowheads="1"/>
          </p:cNvSpPr>
          <p:nvPr/>
        </p:nvSpPr>
        <p:spPr bwMode="auto">
          <a:xfrm>
            <a:off x="561975" y="4343400"/>
            <a:ext cx="70881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All doubly occupied orbitals can be ignored when determining</a:t>
            </a:r>
          </a:p>
          <a:p>
            <a:r>
              <a:rPr lang="en-US">
                <a:solidFill>
                  <a:srgbClr val="002060"/>
                </a:solidFill>
              </a:rPr>
              <a:t>the representation of an excited electronic state.</a:t>
            </a:r>
          </a:p>
        </p:txBody>
      </p:sp>
      <p:sp>
        <p:nvSpPr>
          <p:cNvPr id="877622" name="Text Box 54"/>
          <p:cNvSpPr txBox="1">
            <a:spLocks noChangeArrowheads="1"/>
          </p:cNvSpPr>
          <p:nvPr/>
        </p:nvSpPr>
        <p:spPr bwMode="auto">
          <a:xfrm>
            <a:off x="561975" y="5181600"/>
            <a:ext cx="80248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Note:  It is conventional to use small letters (e.g. a</a:t>
            </a:r>
            <a:r>
              <a:rPr lang="en-US" baseline="-25000">
                <a:solidFill>
                  <a:srgbClr val="002060"/>
                </a:solidFill>
              </a:rPr>
              <a:t>1g</a:t>
            </a:r>
            <a:r>
              <a:rPr lang="en-US">
                <a:solidFill>
                  <a:srgbClr val="002060"/>
                </a:solidFill>
              </a:rPr>
              <a:t>) to characterize</a:t>
            </a:r>
          </a:p>
          <a:p>
            <a:r>
              <a:rPr lang="en-US">
                <a:solidFill>
                  <a:srgbClr val="002060"/>
                </a:solidFill>
              </a:rPr>
              <a:t>the representation of individual MOs and large capital letters (e.g. A</a:t>
            </a:r>
            <a:r>
              <a:rPr lang="en-US" baseline="-25000">
                <a:solidFill>
                  <a:srgbClr val="002060"/>
                </a:solidFill>
              </a:rPr>
              <a:t>1g</a:t>
            </a:r>
            <a:r>
              <a:rPr lang="en-US">
                <a:solidFill>
                  <a:srgbClr val="002060"/>
                </a:solidFill>
              </a:rPr>
              <a:t>)</a:t>
            </a:r>
          </a:p>
          <a:p>
            <a:r>
              <a:rPr lang="en-US">
                <a:solidFill>
                  <a:srgbClr val="002060"/>
                </a:solidFill>
              </a:rPr>
              <a:t>to characterize the representation of the total wavefunction.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657600" y="76200"/>
            <a:ext cx="3254375" cy="3490913"/>
            <a:chOff x="3657600" y="76200"/>
            <a:chExt cx="3254375" cy="3490913"/>
          </a:xfrm>
        </p:grpSpPr>
        <p:graphicFrame>
          <p:nvGraphicFramePr>
            <p:cNvPr id="63498" name="Object 205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56934595"/>
                </p:ext>
              </p:extLst>
            </p:nvPr>
          </p:nvGraphicFramePr>
          <p:xfrm>
            <a:off x="5102225" y="1960563"/>
            <a:ext cx="414338" cy="3635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99" name="Equation" r:id="rId17" imgW="114367" imgH="142927" progId="Equation.DSMT4">
                    <p:embed/>
                  </p:oleObj>
                </mc:Choice>
                <mc:Fallback>
                  <p:oleObj name="Equation" r:id="rId17" imgW="114367" imgH="1429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02225" y="1960563"/>
                          <a:ext cx="414338" cy="3635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3499" name="Group 28"/>
            <p:cNvGrpSpPr>
              <a:grpSpLocks/>
            </p:cNvGrpSpPr>
            <p:nvPr/>
          </p:nvGrpSpPr>
          <p:grpSpPr bwMode="auto">
            <a:xfrm>
              <a:off x="5240338" y="76200"/>
              <a:ext cx="73025" cy="1851025"/>
              <a:chOff x="3074" y="96"/>
              <a:chExt cx="48" cy="1488"/>
            </a:xfrm>
          </p:grpSpPr>
          <p:grpSp>
            <p:nvGrpSpPr>
              <p:cNvPr id="63517" name="Group 29"/>
              <p:cNvGrpSpPr>
                <a:grpSpLocks/>
              </p:cNvGrpSpPr>
              <p:nvPr/>
            </p:nvGrpSpPr>
            <p:grpSpPr bwMode="auto">
              <a:xfrm>
                <a:off x="3074" y="1296"/>
                <a:ext cx="48" cy="288"/>
                <a:chOff x="1440" y="3082"/>
                <a:chExt cx="48" cy="288"/>
              </a:xfrm>
            </p:grpSpPr>
            <p:sp>
              <p:nvSpPr>
                <p:cNvPr id="63520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1440" y="3082"/>
                  <a:ext cx="0" cy="240"/>
                </a:xfrm>
                <a:prstGeom prst="line">
                  <a:avLst/>
                </a:prstGeom>
                <a:noFill/>
                <a:ln w="19050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3521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1488" y="3130"/>
                  <a:ext cx="0" cy="240"/>
                </a:xfrm>
                <a:prstGeom prst="line">
                  <a:avLst/>
                </a:prstGeom>
                <a:noFill/>
                <a:ln w="19050">
                  <a:solidFill>
                    <a:srgbClr val="FF6600"/>
                  </a:solidFill>
                  <a:round/>
                  <a:headEnd type="triangle" w="med" len="med"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63518" name="Line 32"/>
              <p:cNvSpPr>
                <a:spLocks noChangeShapeType="1"/>
              </p:cNvSpPr>
              <p:nvPr/>
            </p:nvSpPr>
            <p:spPr bwMode="auto">
              <a:xfrm flipV="1">
                <a:off x="3074" y="864"/>
                <a:ext cx="0" cy="240"/>
              </a:xfrm>
              <a:prstGeom prst="line">
                <a:avLst/>
              </a:prstGeom>
              <a:noFill/>
              <a:ln w="19050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19" name="Line 33"/>
              <p:cNvSpPr>
                <a:spLocks noChangeShapeType="1"/>
              </p:cNvSpPr>
              <p:nvPr/>
            </p:nvSpPr>
            <p:spPr bwMode="auto">
              <a:xfrm flipV="1">
                <a:off x="3122" y="96"/>
                <a:ext cx="0" cy="240"/>
              </a:xfrm>
              <a:prstGeom prst="line">
                <a:avLst/>
              </a:prstGeom>
              <a:noFill/>
              <a:ln w="19050">
                <a:solidFill>
                  <a:srgbClr val="FF66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3500" name="Group 34"/>
            <p:cNvGrpSpPr>
              <a:grpSpLocks/>
            </p:cNvGrpSpPr>
            <p:nvPr/>
          </p:nvGrpSpPr>
          <p:grpSpPr bwMode="auto">
            <a:xfrm>
              <a:off x="4800600" y="374650"/>
              <a:ext cx="876300" cy="1552575"/>
              <a:chOff x="718" y="2352"/>
              <a:chExt cx="578" cy="1248"/>
            </a:xfrm>
          </p:grpSpPr>
          <p:sp>
            <p:nvSpPr>
              <p:cNvPr id="63513" name="Line 35"/>
              <p:cNvSpPr>
                <a:spLocks noChangeShapeType="1"/>
              </p:cNvSpPr>
              <p:nvPr/>
            </p:nvSpPr>
            <p:spPr bwMode="auto">
              <a:xfrm>
                <a:off x="720" y="2352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14" name="Line 36"/>
              <p:cNvSpPr>
                <a:spLocks noChangeShapeType="1"/>
              </p:cNvSpPr>
              <p:nvPr/>
            </p:nvSpPr>
            <p:spPr bwMode="auto">
              <a:xfrm>
                <a:off x="718" y="2744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15" name="Line 37"/>
              <p:cNvSpPr>
                <a:spLocks noChangeShapeType="1"/>
              </p:cNvSpPr>
              <p:nvPr/>
            </p:nvSpPr>
            <p:spPr bwMode="auto">
              <a:xfrm>
                <a:off x="720" y="3168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16" name="Line 38"/>
              <p:cNvSpPr>
                <a:spLocks noChangeShapeType="1"/>
              </p:cNvSpPr>
              <p:nvPr/>
            </p:nvSpPr>
            <p:spPr bwMode="auto">
              <a:xfrm>
                <a:off x="720" y="3600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3501" name="Line 44"/>
            <p:cNvSpPr>
              <a:spLocks noChangeShapeType="1"/>
            </p:cNvSpPr>
            <p:nvPr/>
          </p:nvSpPr>
          <p:spPr bwMode="auto">
            <a:xfrm>
              <a:off x="3657600" y="1143000"/>
              <a:ext cx="8382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63503" name="Object 205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0241978"/>
                </p:ext>
              </p:extLst>
            </p:nvPr>
          </p:nvGraphicFramePr>
          <p:xfrm>
            <a:off x="4592638" y="2517775"/>
            <a:ext cx="2319337" cy="5159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500" name="Equation" r:id="rId19" imgW="1314416" imgH="171566" progId="Equation.DSMT4">
                    <p:embed/>
                  </p:oleObj>
                </mc:Choice>
                <mc:Fallback>
                  <p:oleObj name="Equation" r:id="rId19" imgW="13144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92638" y="2517775"/>
                          <a:ext cx="2319337" cy="5159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506" name="Object 204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08498869"/>
                </p:ext>
              </p:extLst>
            </p:nvPr>
          </p:nvGraphicFramePr>
          <p:xfrm>
            <a:off x="4630738" y="3049588"/>
            <a:ext cx="1660525" cy="517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501" name="Equation" r:id="rId21" imgW="895249" imgH="171566" progId="Equation.DSMT4">
                    <p:embed/>
                  </p:oleObj>
                </mc:Choice>
                <mc:Fallback>
                  <p:oleObj name="Equation" r:id="rId21" imgW="895249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30738" y="3049588"/>
                          <a:ext cx="1660525" cy="5175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509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08665539"/>
                </p:ext>
              </p:extLst>
            </p:nvPr>
          </p:nvGraphicFramePr>
          <p:xfrm>
            <a:off x="5729288" y="1685925"/>
            <a:ext cx="803275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502" name="Equation" r:id="rId23" imgW="371424" imgH="171566" progId="Equation.DSMT4">
                    <p:embed/>
                  </p:oleObj>
                </mc:Choice>
                <mc:Fallback>
                  <p:oleObj name="Equation" r:id="rId23" imgW="371424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29288" y="1685925"/>
                          <a:ext cx="803275" cy="406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510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68285044"/>
                </p:ext>
              </p:extLst>
            </p:nvPr>
          </p:nvGraphicFramePr>
          <p:xfrm>
            <a:off x="5715000" y="1141413"/>
            <a:ext cx="833438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503" name="Equation" r:id="rId25" imgW="400016" imgH="171566" progId="Equation.DSMT4">
                    <p:embed/>
                  </p:oleObj>
                </mc:Choice>
                <mc:Fallback>
                  <p:oleObj name="Equation" r:id="rId25" imgW="4000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15000" y="1141413"/>
                          <a:ext cx="833438" cy="406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511" name="Object 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80216845"/>
                </p:ext>
              </p:extLst>
            </p:nvPr>
          </p:nvGraphicFramePr>
          <p:xfrm>
            <a:off x="5745163" y="596900"/>
            <a:ext cx="811212" cy="407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504" name="Equation" r:id="rId27" imgW="381135" imgH="171566" progId="Equation.DSMT4">
                    <p:embed/>
                  </p:oleObj>
                </mc:Choice>
                <mc:Fallback>
                  <p:oleObj name="Equation" r:id="rId27" imgW="381135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45163" y="596900"/>
                          <a:ext cx="811212" cy="4079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512" name="Object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59757029"/>
                </p:ext>
              </p:extLst>
            </p:nvPr>
          </p:nvGraphicFramePr>
          <p:xfrm>
            <a:off x="5734050" y="152400"/>
            <a:ext cx="833438" cy="407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505" name="Equation" r:id="rId29" imgW="400016" imgH="171566" progId="Equation.DSMT4">
                    <p:embed/>
                  </p:oleObj>
                </mc:Choice>
                <mc:Fallback>
                  <p:oleObj name="Equation" r:id="rId29" imgW="4000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34050" y="152400"/>
                          <a:ext cx="833438" cy="4079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77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5" grpId="0"/>
      <p:bldP spid="63507" grpId="0"/>
      <p:bldP spid="87762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3383DA90-539D-47F5-BB03-4DDF1E1135C3}" type="slidenum">
              <a:rPr lang="en-US" sz="1400" smtClean="0">
                <a:solidFill>
                  <a:srgbClr val="002060"/>
                </a:solidFill>
              </a:rPr>
              <a:pPr/>
              <a:t>9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685800"/>
          </a:xfrm>
        </p:spPr>
        <p:txBody>
          <a:bodyPr/>
          <a:lstStyle/>
          <a:p>
            <a:pPr algn="l"/>
            <a:r>
              <a:rPr lang="en-US" sz="2400" smtClean="0">
                <a:solidFill>
                  <a:schemeClr val="bg1"/>
                </a:solidFill>
              </a:rPr>
              <a:t>Part </a:t>
            </a:r>
            <a:r>
              <a:rPr lang="en-US" sz="2400">
                <a:solidFill>
                  <a:schemeClr val="bg1"/>
                </a:solidFill>
              </a:rPr>
              <a:t>B</a:t>
            </a:r>
            <a:r>
              <a:rPr lang="en-US" sz="2400" smtClean="0">
                <a:solidFill>
                  <a:schemeClr val="bg1"/>
                </a:solidFill>
              </a:rPr>
              <a:t>:  Applications of Symmetry</a:t>
            </a: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08025" y="1217454"/>
            <a:ext cx="51269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</a:t>
            </a:r>
            <a:r>
              <a:rPr lang="en-US" sz="2200">
                <a:solidFill>
                  <a:srgbClr val="000000"/>
                </a:solidFill>
              </a:rPr>
              <a:t> </a:t>
            </a:r>
            <a:r>
              <a:rPr lang="en-US" sz="2200" smtClean="0">
                <a:solidFill>
                  <a:srgbClr val="000000"/>
                </a:solidFill>
              </a:rPr>
              <a:t>UV/Visible Absorption Selection Rules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08025" y="1827054"/>
            <a:ext cx="372730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Application </a:t>
            </a:r>
            <a:r>
              <a:rPr lang="en-US" sz="2200" b="1" smtClean="0">
                <a:solidFill>
                  <a:srgbClr val="FF33CC"/>
                </a:solidFill>
              </a:rPr>
              <a:t>to Butadiene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711200" y="2436654"/>
            <a:ext cx="325121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  <a:sym typeface="Symbol" pitchFamily="18" charset="2"/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Carbene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735013" y="3624104"/>
            <a:ext cx="71714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Construction of SALCs:  Application to the Allyl Radical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758825" y="4265454"/>
            <a:ext cx="55070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Solution to the Allyl Radical using SALCs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739775" y="3014504"/>
            <a:ext cx="64508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Use of Symmetry in Simplifying MO Calculations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749300" y="4875054"/>
            <a:ext cx="47243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/>
              </a:rPr>
              <a:t>-Bonding in Pyrrole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25772685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3F798DB-CB6D-41EE-BF5F-8764EA4EF726}" type="slidenum">
              <a:rPr lang="en-US" sz="1400" smtClean="0">
                <a:solidFill>
                  <a:srgbClr val="002060"/>
                </a:solidFill>
              </a:rPr>
              <a:pPr/>
              <a:t>10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4515" name="Text Box 2"/>
          <p:cNvSpPr txBox="1">
            <a:spLocks noChangeArrowheads="1"/>
          </p:cNvSpPr>
          <p:nvPr/>
        </p:nvSpPr>
        <p:spPr bwMode="auto">
          <a:xfrm>
            <a:off x="2803525" y="152400"/>
            <a:ext cx="348456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Application to Butadiene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85788" y="846138"/>
            <a:ext cx="7643812" cy="2827337"/>
            <a:chOff x="369" y="533"/>
            <a:chExt cx="4815" cy="1781"/>
          </a:xfrm>
        </p:grpSpPr>
        <p:graphicFrame>
          <p:nvGraphicFramePr>
            <p:cNvPr id="64518" name="Object 2048"/>
            <p:cNvGraphicFramePr>
              <a:graphicFrameLocks noChangeAspect="1"/>
            </p:cNvGraphicFramePr>
            <p:nvPr/>
          </p:nvGraphicFramePr>
          <p:xfrm>
            <a:off x="624" y="868"/>
            <a:ext cx="1445" cy="6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269" name="CS ChemDraw Drawing" r:id="rId3" imgW="1386840" imgH="591820" progId="ChemDraw.Document.6.0">
                    <p:embed/>
                  </p:oleObj>
                </mc:Choice>
                <mc:Fallback>
                  <p:oleObj name="CS ChemDraw Drawing" r:id="rId3" imgW="1386840" imgH="59182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4" y="868"/>
                          <a:ext cx="1445" cy="6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4519" name="Group 5"/>
            <p:cNvGrpSpPr>
              <a:grpSpLocks/>
            </p:cNvGrpSpPr>
            <p:nvPr/>
          </p:nvGrpSpPr>
          <p:grpSpPr bwMode="auto">
            <a:xfrm>
              <a:off x="369" y="533"/>
              <a:ext cx="4815" cy="1781"/>
              <a:chOff x="369" y="533"/>
              <a:chExt cx="4815" cy="1781"/>
            </a:xfrm>
          </p:grpSpPr>
          <p:sp>
            <p:nvSpPr>
              <p:cNvPr id="64520" name="Text Box 6"/>
              <p:cNvSpPr txBox="1">
                <a:spLocks noChangeArrowheads="1"/>
              </p:cNvSpPr>
              <p:nvPr/>
            </p:nvSpPr>
            <p:spPr bwMode="auto">
              <a:xfrm>
                <a:off x="369" y="2064"/>
                <a:ext cx="375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Trans 1,3-butadiene belongs to the C</a:t>
                </a:r>
                <a:r>
                  <a:rPr lang="en-US" baseline="-25000">
                    <a:solidFill>
                      <a:srgbClr val="002060"/>
                    </a:solidFill>
                  </a:rPr>
                  <a:t>2h</a:t>
                </a:r>
                <a:r>
                  <a:rPr lang="en-US">
                    <a:solidFill>
                      <a:srgbClr val="002060"/>
                    </a:solidFill>
                  </a:rPr>
                  <a:t> point group.</a:t>
                </a:r>
              </a:p>
            </p:txBody>
          </p:sp>
          <p:sp>
            <p:nvSpPr>
              <p:cNvPr id="64521" name="Text Box 7"/>
              <p:cNvSpPr txBox="1">
                <a:spLocks noChangeArrowheads="1"/>
              </p:cNvSpPr>
              <p:nvPr/>
            </p:nvSpPr>
            <p:spPr bwMode="auto">
              <a:xfrm>
                <a:off x="3333" y="533"/>
                <a:ext cx="1851" cy="13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2h</a:t>
                </a:r>
                <a:r>
                  <a:rPr lang="en-US" sz="1800">
                    <a:solidFill>
                      <a:srgbClr val="FF0000"/>
                    </a:solidFill>
                  </a:rPr>
                  <a:t>   </a:t>
                </a:r>
                <a:r>
                  <a:rPr lang="en-US" sz="1800" b="1">
                    <a:solidFill>
                      <a:srgbClr val="FF0000"/>
                    </a:solidFill>
                  </a:rPr>
                  <a:t>E      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 b="1">
                    <a:solidFill>
                      <a:srgbClr val="FF0000"/>
                    </a:solidFill>
                  </a:rPr>
                  <a:t>        i          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</a:t>
                </a:r>
                <a:r>
                  <a:rPr lang="en-US" sz="1800" b="1" baseline="-25000">
                    <a:solidFill>
                      <a:srgbClr val="FF0000"/>
                    </a:solidFill>
                    <a:sym typeface="Symbol" pitchFamily="18" charset="2"/>
                  </a:rPr>
                  <a:t>h</a:t>
                </a:r>
                <a:endParaRPr lang="en-US" sz="1800" b="1">
                  <a:solidFill>
                    <a:srgbClr val="FF0000"/>
                  </a:solidFill>
                  <a:sym typeface="Symbol" pitchFamily="18" charset="2"/>
                </a:endParaRP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g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1       1        1         1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g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 1        -1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u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-1        -1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u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-1         1</a:t>
                </a:r>
              </a:p>
            </p:txBody>
          </p:sp>
        </p:grpSp>
      </p:grpSp>
      <p:sp>
        <p:nvSpPr>
          <p:cNvPr id="878600" name="Text Box 8"/>
          <p:cNvSpPr txBox="1">
            <a:spLocks noChangeArrowheads="1"/>
          </p:cNvSpPr>
          <p:nvPr/>
        </p:nvSpPr>
        <p:spPr bwMode="auto">
          <a:xfrm>
            <a:off x="617538" y="3973513"/>
            <a:ext cx="7493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four H</a:t>
            </a:r>
            <a:r>
              <a:rPr lang="en-US">
                <a:solidFill>
                  <a:srgbClr val="002060"/>
                </a:solidFill>
                <a:cs typeface="Arial" charset="0"/>
              </a:rPr>
              <a:t>ü</a:t>
            </a:r>
            <a:r>
              <a:rPr lang="en-US">
                <a:solidFill>
                  <a:srgbClr val="002060"/>
                </a:solidFill>
              </a:rPr>
              <a:t>ckel orbitals were developed in earlier in this chapter.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7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860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29ED7D6-D87F-4B35-BA69-1DC8B986A71E}" type="slidenum">
              <a:rPr lang="en-US" sz="1400" smtClean="0">
                <a:solidFill>
                  <a:srgbClr val="002060"/>
                </a:solidFill>
              </a:rPr>
              <a:pPr/>
              <a:t>11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79618" name="Text Box 2"/>
          <p:cNvSpPr txBox="1">
            <a:spLocks noChangeArrowheads="1"/>
          </p:cNvSpPr>
          <p:nvPr/>
        </p:nvSpPr>
        <p:spPr bwMode="auto">
          <a:xfrm>
            <a:off x="5486400" y="228600"/>
            <a:ext cx="2938463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2h</a:t>
            </a:r>
            <a:r>
              <a:rPr lang="en-US" sz="1800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     i       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h</a:t>
            </a:r>
            <a:endParaRPr lang="en-US" sz="1800" b="1">
              <a:solidFill>
                <a:srgbClr val="FF0000"/>
              </a:solidFill>
              <a:sym typeface="Symbol" pitchFamily="18" charset="2"/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-1         1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0488" y="152400"/>
            <a:ext cx="4979987" cy="6589713"/>
            <a:chOff x="57" y="96"/>
            <a:chExt cx="3137" cy="4151"/>
          </a:xfrm>
        </p:grpSpPr>
        <p:grpSp>
          <p:nvGrpSpPr>
            <p:cNvPr id="65553" name="Group 4"/>
            <p:cNvGrpSpPr>
              <a:grpSpLocks/>
            </p:cNvGrpSpPr>
            <p:nvPr/>
          </p:nvGrpSpPr>
          <p:grpSpPr bwMode="auto">
            <a:xfrm>
              <a:off x="393" y="96"/>
              <a:ext cx="2801" cy="4151"/>
              <a:chOff x="393" y="96"/>
              <a:chExt cx="2801" cy="4151"/>
            </a:xfrm>
          </p:grpSpPr>
          <p:grpSp>
            <p:nvGrpSpPr>
              <p:cNvPr id="65557" name="Group 5"/>
              <p:cNvGrpSpPr>
                <a:grpSpLocks/>
              </p:cNvGrpSpPr>
              <p:nvPr/>
            </p:nvGrpSpPr>
            <p:grpSpPr bwMode="auto">
              <a:xfrm>
                <a:off x="401" y="3168"/>
                <a:ext cx="2782" cy="1079"/>
                <a:chOff x="1707" y="3168"/>
                <a:chExt cx="2782" cy="1079"/>
              </a:xfrm>
            </p:grpSpPr>
            <p:graphicFrame>
              <p:nvGraphicFramePr>
                <p:cNvPr id="65603" name="Object 2067"/>
                <p:cNvGraphicFramePr>
                  <a:graphicFrameLocks noChangeAspect="1"/>
                </p:cNvGraphicFramePr>
                <p:nvPr/>
              </p:nvGraphicFramePr>
              <p:xfrm>
                <a:off x="1707" y="3954"/>
                <a:ext cx="2782" cy="29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4730" name="Equation" r:id="rId3" imgW="2619392" imgH="142927" progId="Equation.DSMT4">
                        <p:embed/>
                      </p:oleObj>
                    </mc:Choice>
                    <mc:Fallback>
                      <p:oleObj name="Equation" r:id="rId3" imgW="2619392" imgH="142927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707" y="3954"/>
                              <a:ext cx="2782" cy="29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65604" name="Group 7"/>
                <p:cNvGrpSpPr>
                  <a:grpSpLocks/>
                </p:cNvGrpSpPr>
                <p:nvPr/>
              </p:nvGrpSpPr>
              <p:grpSpPr bwMode="auto">
                <a:xfrm>
                  <a:off x="2208" y="3168"/>
                  <a:ext cx="1394" cy="806"/>
                  <a:chOff x="2208" y="2112"/>
                  <a:chExt cx="1394" cy="806"/>
                </a:xfrm>
              </p:grpSpPr>
              <p:graphicFrame>
                <p:nvGraphicFramePr>
                  <p:cNvPr id="65605" name="Object 2068"/>
                  <p:cNvGraphicFramePr>
                    <a:graphicFrameLocks noChangeAspect="1"/>
                  </p:cNvGraphicFramePr>
                  <p:nvPr/>
                </p:nvGraphicFramePr>
                <p:xfrm>
                  <a:off x="2951" y="2112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1" name="CS ChemDraw Drawing" r:id="rId5" imgW="281940" imgH="861060" progId="ChemDraw.Document.6.0">
                          <p:embed/>
                        </p:oleObj>
                      </mc:Choice>
                      <mc:Fallback>
                        <p:oleObj name="CS ChemDraw Drawing" r:id="rId5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51" y="2112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606" name="Object 2069"/>
                  <p:cNvGraphicFramePr>
                    <a:graphicFrameLocks noChangeAspect="1"/>
                  </p:cNvGraphicFramePr>
                  <p:nvPr/>
                </p:nvGraphicFramePr>
                <p:xfrm>
                  <a:off x="3312" y="2256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2" name="CS ChemDraw Drawing" r:id="rId7" imgW="281940" imgH="861060" progId="ChemDraw.Document.6.0">
                          <p:embed/>
                        </p:oleObj>
                      </mc:Choice>
                      <mc:Fallback>
                        <p:oleObj name="CS ChemDraw Drawing" r:id="rId7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312" y="2256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607" name="Object 2070"/>
                  <p:cNvGraphicFramePr>
                    <a:graphicFrameLocks noChangeAspect="1"/>
                  </p:cNvGraphicFramePr>
                  <p:nvPr/>
                </p:nvGraphicFramePr>
                <p:xfrm>
                  <a:off x="2208" y="2256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3" name="CS ChemDraw Drawing" r:id="rId8" imgW="281940" imgH="861060" progId="ChemDraw.Document.6.0">
                          <p:embed/>
                        </p:oleObj>
                      </mc:Choice>
                      <mc:Fallback>
                        <p:oleObj name="CS ChemDraw Drawing" r:id="rId8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208" y="2256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608" name="Object 2071"/>
                  <p:cNvGraphicFramePr>
                    <a:graphicFrameLocks noChangeAspect="1"/>
                  </p:cNvGraphicFramePr>
                  <p:nvPr/>
                </p:nvGraphicFramePr>
                <p:xfrm>
                  <a:off x="2567" y="2112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4" name="CS ChemDraw Drawing" r:id="rId9" imgW="281940" imgH="861060" progId="ChemDraw.Document.6.0">
                          <p:embed/>
                        </p:oleObj>
                      </mc:Choice>
                      <mc:Fallback>
                        <p:oleObj name="CS ChemDraw Drawing" r:id="rId9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567" y="2112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pSp>
                <p:nvGrpSpPr>
                  <p:cNvPr id="65609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2208" y="2430"/>
                    <a:ext cx="1394" cy="258"/>
                    <a:chOff x="2208" y="2382"/>
                    <a:chExt cx="1394" cy="258"/>
                  </a:xfrm>
                </p:grpSpPr>
                <p:sp>
                  <p:nvSpPr>
                    <p:cNvPr id="65610" name="Text Box 1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208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1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611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592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2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612" name="Text Box 1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964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3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613" name="Text Box 1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312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4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614" name="Line 1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4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615" name="Line 1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84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616" name="Line 1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16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65558" name="Group 20"/>
              <p:cNvGrpSpPr>
                <a:grpSpLocks/>
              </p:cNvGrpSpPr>
              <p:nvPr/>
            </p:nvGrpSpPr>
            <p:grpSpPr bwMode="auto">
              <a:xfrm>
                <a:off x="393" y="2112"/>
                <a:ext cx="2798" cy="1079"/>
                <a:chOff x="1699" y="2016"/>
                <a:chExt cx="2798" cy="1079"/>
              </a:xfrm>
            </p:grpSpPr>
            <p:graphicFrame>
              <p:nvGraphicFramePr>
                <p:cNvPr id="65589" name="Object 2062"/>
                <p:cNvGraphicFramePr>
                  <a:graphicFrameLocks noChangeAspect="1"/>
                </p:cNvGraphicFramePr>
                <p:nvPr/>
              </p:nvGraphicFramePr>
              <p:xfrm>
                <a:off x="1699" y="2802"/>
                <a:ext cx="2798" cy="29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4735" name="Equation" r:id="rId10" imgW="2628833" imgH="142927" progId="Equation.DSMT4">
                        <p:embed/>
                      </p:oleObj>
                    </mc:Choice>
                    <mc:Fallback>
                      <p:oleObj name="Equation" r:id="rId10" imgW="2628833" imgH="142927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1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699" y="2802"/>
                              <a:ext cx="2798" cy="29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65590" name="Group 22"/>
                <p:cNvGrpSpPr>
                  <a:grpSpLocks/>
                </p:cNvGrpSpPr>
                <p:nvPr/>
              </p:nvGrpSpPr>
              <p:grpSpPr bwMode="auto">
                <a:xfrm>
                  <a:off x="2183" y="2016"/>
                  <a:ext cx="1419" cy="816"/>
                  <a:chOff x="2183" y="2016"/>
                  <a:chExt cx="1419" cy="816"/>
                </a:xfrm>
              </p:grpSpPr>
              <p:graphicFrame>
                <p:nvGraphicFramePr>
                  <p:cNvPr id="65591" name="Object 2063"/>
                  <p:cNvGraphicFramePr>
                    <a:graphicFrameLocks noChangeAspect="1"/>
                  </p:cNvGraphicFramePr>
                  <p:nvPr/>
                </p:nvGraphicFramePr>
                <p:xfrm>
                  <a:off x="2592" y="2160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6" name="CS ChemDraw Drawing" r:id="rId12" imgW="281940" imgH="861060" progId="ChemDraw.Document.6.0">
                          <p:embed/>
                        </p:oleObj>
                      </mc:Choice>
                      <mc:Fallback>
                        <p:oleObj name="CS ChemDraw Drawing" r:id="rId12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592" y="2160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92" name="Object 2064"/>
                  <p:cNvGraphicFramePr>
                    <a:graphicFrameLocks noChangeAspect="1"/>
                  </p:cNvGraphicFramePr>
                  <p:nvPr/>
                </p:nvGraphicFramePr>
                <p:xfrm>
                  <a:off x="2183" y="2016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7" name="CS ChemDraw Drawing" r:id="rId13" imgW="281940" imgH="861060" progId="ChemDraw.Document.6.0">
                          <p:embed/>
                        </p:oleObj>
                      </mc:Choice>
                      <mc:Fallback>
                        <p:oleObj name="CS ChemDraw Drawing" r:id="rId13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183" y="2016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93" name="Object 2065"/>
                  <p:cNvGraphicFramePr>
                    <a:graphicFrameLocks noChangeAspect="1"/>
                  </p:cNvGraphicFramePr>
                  <p:nvPr/>
                </p:nvGraphicFramePr>
                <p:xfrm>
                  <a:off x="2976" y="2160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8" name="CS ChemDraw Drawing" r:id="rId14" imgW="281940" imgH="861060" progId="ChemDraw.Document.6.0">
                          <p:embed/>
                        </p:oleObj>
                      </mc:Choice>
                      <mc:Fallback>
                        <p:oleObj name="CS ChemDraw Drawing" r:id="rId14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5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76" y="2160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94" name="Object 2066"/>
                  <p:cNvGraphicFramePr>
                    <a:graphicFrameLocks noChangeAspect="1"/>
                  </p:cNvGraphicFramePr>
                  <p:nvPr/>
                </p:nvGraphicFramePr>
                <p:xfrm>
                  <a:off x="3287" y="2026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39" name="CS ChemDraw Drawing" r:id="rId16" imgW="281940" imgH="861060" progId="ChemDraw.Document.6.0">
                          <p:embed/>
                        </p:oleObj>
                      </mc:Choice>
                      <mc:Fallback>
                        <p:oleObj name="CS ChemDraw Drawing" r:id="rId16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5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287" y="2026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pSp>
                <p:nvGrpSpPr>
                  <p:cNvPr id="65595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2208" y="2334"/>
                    <a:ext cx="1394" cy="258"/>
                    <a:chOff x="2208" y="2382"/>
                    <a:chExt cx="1394" cy="258"/>
                  </a:xfrm>
                </p:grpSpPr>
                <p:sp>
                  <p:nvSpPr>
                    <p:cNvPr id="65596" name="Text Box 2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208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1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97" name="Text Box 2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592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2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98" name="Text Box 3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964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3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99" name="Text Box 3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312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4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600" name="Line 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4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601" name="Line 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84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602" name="Line 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16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65559" name="Group 35"/>
              <p:cNvGrpSpPr>
                <a:grpSpLocks/>
              </p:cNvGrpSpPr>
              <p:nvPr/>
            </p:nvGrpSpPr>
            <p:grpSpPr bwMode="auto">
              <a:xfrm>
                <a:off x="403" y="1104"/>
                <a:ext cx="2785" cy="1031"/>
                <a:chOff x="1709" y="1016"/>
                <a:chExt cx="2785" cy="1031"/>
              </a:xfrm>
            </p:grpSpPr>
            <p:graphicFrame>
              <p:nvGraphicFramePr>
                <p:cNvPr id="65575" name="Object 2057"/>
                <p:cNvGraphicFramePr>
                  <a:graphicFrameLocks noChangeAspect="1"/>
                </p:cNvGraphicFramePr>
                <p:nvPr/>
              </p:nvGraphicFramePr>
              <p:xfrm>
                <a:off x="1709" y="1754"/>
                <a:ext cx="2785" cy="29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4740" name="Equation" r:id="rId17" imgW="2619392" imgH="142927" progId="Equation.DSMT4">
                        <p:embed/>
                      </p:oleObj>
                    </mc:Choice>
                    <mc:Fallback>
                      <p:oleObj name="Equation" r:id="rId17" imgW="2619392" imgH="142927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709" y="1754"/>
                              <a:ext cx="2785" cy="29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65576" name="Group 37"/>
                <p:cNvGrpSpPr>
                  <a:grpSpLocks/>
                </p:cNvGrpSpPr>
                <p:nvPr/>
              </p:nvGrpSpPr>
              <p:grpSpPr bwMode="auto">
                <a:xfrm>
                  <a:off x="2183" y="1016"/>
                  <a:ext cx="1419" cy="806"/>
                  <a:chOff x="2183" y="1016"/>
                  <a:chExt cx="1419" cy="806"/>
                </a:xfrm>
              </p:grpSpPr>
              <p:graphicFrame>
                <p:nvGraphicFramePr>
                  <p:cNvPr id="65577" name="Object 2058"/>
                  <p:cNvGraphicFramePr>
                    <a:graphicFrameLocks noChangeAspect="1"/>
                  </p:cNvGraphicFramePr>
                  <p:nvPr/>
                </p:nvGraphicFramePr>
                <p:xfrm>
                  <a:off x="3287" y="1016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1" name="CS ChemDraw Drawing" r:id="rId19" imgW="281940" imgH="861060" progId="ChemDraw.Document.6.0">
                          <p:embed/>
                        </p:oleObj>
                      </mc:Choice>
                      <mc:Fallback>
                        <p:oleObj name="CS ChemDraw Drawing" r:id="rId19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287" y="1016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78" name="Object 2059"/>
                  <p:cNvGraphicFramePr>
                    <a:graphicFrameLocks noChangeAspect="1"/>
                  </p:cNvGraphicFramePr>
                  <p:nvPr/>
                </p:nvGraphicFramePr>
                <p:xfrm>
                  <a:off x="2183" y="1016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2" name="CS ChemDraw Drawing" r:id="rId20" imgW="281940" imgH="861060" progId="ChemDraw.Document.6.0">
                          <p:embed/>
                        </p:oleObj>
                      </mc:Choice>
                      <mc:Fallback>
                        <p:oleObj name="CS ChemDraw Drawing" r:id="rId20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183" y="1016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79" name="Object 2060"/>
                  <p:cNvGraphicFramePr>
                    <a:graphicFrameLocks noChangeAspect="1"/>
                  </p:cNvGraphicFramePr>
                  <p:nvPr/>
                </p:nvGraphicFramePr>
                <p:xfrm>
                  <a:off x="2636" y="1152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3" name="CS ChemDraw Drawing" r:id="rId21" imgW="281940" imgH="861060" progId="ChemDraw.Document.6.0">
                          <p:embed/>
                        </p:oleObj>
                      </mc:Choice>
                      <mc:Fallback>
                        <p:oleObj name="CS ChemDraw Drawing" r:id="rId21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5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636" y="1152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80" name="Object 2061"/>
                  <p:cNvGraphicFramePr>
                    <a:graphicFrameLocks noChangeAspect="1"/>
                  </p:cNvGraphicFramePr>
                  <p:nvPr/>
                </p:nvGraphicFramePr>
                <p:xfrm>
                  <a:off x="2976" y="1152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4" name="CS ChemDraw Drawing" r:id="rId22" imgW="281940" imgH="861060" progId="ChemDraw.Document.6.0">
                          <p:embed/>
                        </p:oleObj>
                      </mc:Choice>
                      <mc:Fallback>
                        <p:oleObj name="CS ChemDraw Drawing" r:id="rId22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5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76" y="1152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pSp>
                <p:nvGrpSpPr>
                  <p:cNvPr id="65581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2208" y="1334"/>
                    <a:ext cx="1394" cy="258"/>
                    <a:chOff x="2208" y="2382"/>
                    <a:chExt cx="1394" cy="258"/>
                  </a:xfrm>
                </p:grpSpPr>
                <p:sp>
                  <p:nvSpPr>
                    <p:cNvPr id="65582" name="Text Box 4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208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1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83" name="Text Box 4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592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2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84" name="Text Box 4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964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3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85" name="Text Box 4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312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4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86" name="Line 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4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587" name="Line 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84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588" name="Line 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16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65560" name="Group 50"/>
              <p:cNvGrpSpPr>
                <a:grpSpLocks/>
              </p:cNvGrpSpPr>
              <p:nvPr/>
            </p:nvGrpSpPr>
            <p:grpSpPr bwMode="auto">
              <a:xfrm>
                <a:off x="396" y="96"/>
                <a:ext cx="2798" cy="1039"/>
                <a:chOff x="1702" y="48"/>
                <a:chExt cx="2798" cy="1039"/>
              </a:xfrm>
            </p:grpSpPr>
            <p:graphicFrame>
              <p:nvGraphicFramePr>
                <p:cNvPr id="65561" name="Object 2052"/>
                <p:cNvGraphicFramePr>
                  <a:graphicFrameLocks noChangeAspect="1"/>
                </p:cNvGraphicFramePr>
                <p:nvPr/>
              </p:nvGraphicFramePr>
              <p:xfrm>
                <a:off x="1702" y="793"/>
                <a:ext cx="2798" cy="29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4745" name="Equation" r:id="rId23" imgW="2628833" imgH="142927" progId="Equation.DSMT4">
                        <p:embed/>
                      </p:oleObj>
                    </mc:Choice>
                    <mc:Fallback>
                      <p:oleObj name="Equation" r:id="rId23" imgW="2628833" imgH="142927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702" y="793"/>
                              <a:ext cx="2798" cy="29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65562" name="Group 52"/>
                <p:cNvGrpSpPr>
                  <a:grpSpLocks/>
                </p:cNvGrpSpPr>
                <p:nvPr/>
              </p:nvGrpSpPr>
              <p:grpSpPr bwMode="auto">
                <a:xfrm>
                  <a:off x="2208" y="48"/>
                  <a:ext cx="1394" cy="816"/>
                  <a:chOff x="2208" y="48"/>
                  <a:chExt cx="1394" cy="816"/>
                </a:xfrm>
              </p:grpSpPr>
              <p:graphicFrame>
                <p:nvGraphicFramePr>
                  <p:cNvPr id="65563" name="Object 2053"/>
                  <p:cNvGraphicFramePr>
                    <a:graphicFrameLocks noChangeAspect="1"/>
                  </p:cNvGraphicFramePr>
                  <p:nvPr/>
                </p:nvGraphicFramePr>
                <p:xfrm>
                  <a:off x="3312" y="192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6" name="CS ChemDraw Drawing" r:id="rId25" imgW="281940" imgH="861060" progId="ChemDraw.Document.6.0">
                          <p:embed/>
                        </p:oleObj>
                      </mc:Choice>
                      <mc:Fallback>
                        <p:oleObj name="CS ChemDraw Drawing" r:id="rId25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5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312" y="192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64" name="Object 2054"/>
                  <p:cNvGraphicFramePr>
                    <a:graphicFrameLocks noChangeAspect="1"/>
                  </p:cNvGraphicFramePr>
                  <p:nvPr/>
                </p:nvGraphicFramePr>
                <p:xfrm>
                  <a:off x="2951" y="48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7" name="CS ChemDraw Drawing" r:id="rId26" imgW="281940" imgH="861060" progId="ChemDraw.Document.6.0">
                          <p:embed/>
                        </p:oleObj>
                      </mc:Choice>
                      <mc:Fallback>
                        <p:oleObj name="CS ChemDraw Drawing" r:id="rId26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51" y="48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65" name="Object 2055"/>
                  <p:cNvGraphicFramePr>
                    <a:graphicFrameLocks noChangeAspect="1"/>
                  </p:cNvGraphicFramePr>
                  <p:nvPr/>
                </p:nvGraphicFramePr>
                <p:xfrm>
                  <a:off x="2208" y="192"/>
                  <a:ext cx="196" cy="5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8" name="CS ChemDraw Drawing" r:id="rId27" imgW="281940" imgH="861060" progId="ChemDraw.Document.6.0">
                          <p:embed/>
                        </p:oleObj>
                      </mc:Choice>
                      <mc:Fallback>
                        <p:oleObj name="CS ChemDraw Drawing" r:id="rId27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208" y="192"/>
                                <a:ext cx="196" cy="5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65566" name="Object 2056"/>
                  <p:cNvGraphicFramePr>
                    <a:graphicFrameLocks noChangeAspect="1"/>
                  </p:cNvGraphicFramePr>
                  <p:nvPr/>
                </p:nvGraphicFramePr>
                <p:xfrm>
                  <a:off x="2592" y="58"/>
                  <a:ext cx="265" cy="80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54749" name="CS ChemDraw Drawing" r:id="rId28" imgW="281940" imgH="861060" progId="ChemDraw.Document.6.0">
                          <p:embed/>
                        </p:oleObj>
                      </mc:Choice>
                      <mc:Fallback>
                        <p:oleObj name="CS ChemDraw Drawing" r:id="rId28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5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592" y="58"/>
                                <a:ext cx="265" cy="80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pSp>
                <p:nvGrpSpPr>
                  <p:cNvPr id="65567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2208" y="366"/>
                    <a:ext cx="1394" cy="258"/>
                    <a:chOff x="2208" y="2382"/>
                    <a:chExt cx="1394" cy="258"/>
                  </a:xfrm>
                </p:grpSpPr>
                <p:sp>
                  <p:nvSpPr>
                    <p:cNvPr id="65568" name="Text Box 5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208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1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69" name="Text Box 5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592" y="2390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2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70" name="Text Box 6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964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3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71" name="Text Box 6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312" y="2382"/>
                      <a:ext cx="290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>
                          <a:solidFill>
                            <a:srgbClr val="CC0000"/>
                          </a:solidFill>
                        </a:rPr>
                        <a:t>C</a:t>
                      </a:r>
                      <a:r>
                        <a:rPr lang="en-US" b="1" baseline="-25000">
                          <a:solidFill>
                            <a:srgbClr val="CC0000"/>
                          </a:solidFill>
                        </a:rPr>
                        <a:t>4</a:t>
                      </a:r>
                      <a:endParaRPr lang="en-US" b="1">
                        <a:solidFill>
                          <a:srgbClr val="CC0000"/>
                        </a:solidFill>
                      </a:endParaRPr>
                    </a:p>
                  </p:txBody>
                </p:sp>
                <p:sp>
                  <p:nvSpPr>
                    <p:cNvPr id="65572" name="Line 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4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573" name="Line 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84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5574" name="Line 6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168" y="2496"/>
                      <a:ext cx="19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CC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</p:grpSp>
        </p:grpSp>
        <p:grpSp>
          <p:nvGrpSpPr>
            <p:cNvPr id="65554" name="Group 65"/>
            <p:cNvGrpSpPr>
              <a:grpSpLocks/>
            </p:cNvGrpSpPr>
            <p:nvPr/>
          </p:nvGrpSpPr>
          <p:grpSpPr bwMode="auto">
            <a:xfrm>
              <a:off x="57" y="624"/>
              <a:ext cx="279" cy="3120"/>
              <a:chOff x="57" y="624"/>
              <a:chExt cx="279" cy="3120"/>
            </a:xfrm>
          </p:grpSpPr>
          <p:sp>
            <p:nvSpPr>
              <p:cNvPr id="65555" name="Line 66"/>
              <p:cNvSpPr>
                <a:spLocks noChangeShapeType="1"/>
              </p:cNvSpPr>
              <p:nvPr/>
            </p:nvSpPr>
            <p:spPr bwMode="auto">
              <a:xfrm flipV="1">
                <a:off x="336" y="624"/>
                <a:ext cx="0" cy="3120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5556" name="Text Box 67"/>
              <p:cNvSpPr txBox="1">
                <a:spLocks noChangeArrowheads="1"/>
              </p:cNvSpPr>
              <p:nvPr/>
            </p:nvSpPr>
            <p:spPr bwMode="auto">
              <a:xfrm rot="-5400000">
                <a:off x="-129" y="1914"/>
                <a:ext cx="60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0070C0"/>
                    </a:solidFill>
                  </a:rPr>
                  <a:t>Energy</a:t>
                </a:r>
              </a:p>
            </p:txBody>
          </p:sp>
        </p:grpSp>
      </p:grpSp>
      <p:grpSp>
        <p:nvGrpSpPr>
          <p:cNvPr id="17" name="Group 68"/>
          <p:cNvGrpSpPr>
            <a:grpSpLocks/>
          </p:cNvGrpSpPr>
          <p:nvPr/>
        </p:nvGrpSpPr>
        <p:grpSpPr bwMode="auto">
          <a:xfrm>
            <a:off x="3983038" y="2439988"/>
            <a:ext cx="4830762" cy="3475037"/>
            <a:chOff x="2509" y="1537"/>
            <a:chExt cx="3043" cy="2189"/>
          </a:xfrm>
        </p:grpSpPr>
        <p:sp>
          <p:nvSpPr>
            <p:cNvPr id="65551" name="Text Box 69"/>
            <p:cNvSpPr txBox="1">
              <a:spLocks noChangeArrowheads="1"/>
            </p:cNvSpPr>
            <p:nvPr/>
          </p:nvSpPr>
          <p:spPr bwMode="auto">
            <a:xfrm>
              <a:off x="3456" y="1537"/>
              <a:ext cx="2096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(</a:t>
              </a:r>
              <a:r>
                <a:rPr lang="en-US" sz="1800" baseline="-25000">
                  <a:solidFill>
                    <a:srgbClr val="FF6600"/>
                  </a:solidFill>
                  <a:sym typeface="Symbol" pitchFamily="18" charset="2"/>
                </a:rPr>
                <a:t>1</a:t>
              </a: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)</a:t>
              </a:r>
              <a:r>
                <a:rPr lang="en-US" sz="1800">
                  <a:solidFill>
                    <a:srgbClr val="FFFF00"/>
                  </a:solidFill>
                </a:rPr>
                <a:t>  </a:t>
              </a:r>
              <a:r>
                <a:rPr lang="en-US" sz="1800">
                  <a:solidFill>
                    <a:schemeClr val="bg1"/>
                  </a:solidFill>
                </a:rPr>
                <a:t>1       1       -1       -1     </a:t>
              </a:r>
              <a:r>
                <a:rPr lang="en-US" sz="1800">
                  <a:solidFill>
                    <a:srgbClr val="FF6600"/>
                  </a:solidFill>
                </a:rPr>
                <a:t>a</a:t>
              </a:r>
              <a:r>
                <a:rPr lang="en-US" sz="1800" baseline="-25000">
                  <a:solidFill>
                    <a:srgbClr val="FF6600"/>
                  </a:solidFill>
                </a:rPr>
                <a:t>u</a:t>
              </a:r>
              <a:endParaRPr lang="en-US">
                <a:solidFill>
                  <a:srgbClr val="FF6600"/>
                </a:solidFill>
              </a:endParaRPr>
            </a:p>
          </p:txBody>
        </p:sp>
        <p:graphicFrame>
          <p:nvGraphicFramePr>
            <p:cNvPr id="65552" name="Object 2051"/>
            <p:cNvGraphicFramePr>
              <a:graphicFrameLocks noChangeAspect="1"/>
            </p:cNvGraphicFramePr>
            <p:nvPr/>
          </p:nvGraphicFramePr>
          <p:xfrm>
            <a:off x="2509" y="3483"/>
            <a:ext cx="658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750" name="Equation" r:id="rId29" imgW="485792" imgH="95375" progId="Equation.3">
                    <p:embed/>
                  </p:oleObj>
                </mc:Choice>
                <mc:Fallback>
                  <p:oleObj name="Equation" r:id="rId29" imgW="485792" imgH="953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09" y="3483"/>
                          <a:ext cx="658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Group 71"/>
          <p:cNvGrpSpPr>
            <a:grpSpLocks/>
          </p:cNvGrpSpPr>
          <p:nvPr/>
        </p:nvGrpSpPr>
        <p:grpSpPr bwMode="auto">
          <a:xfrm>
            <a:off x="3973513" y="2973388"/>
            <a:ext cx="4840287" cy="1304925"/>
            <a:chOff x="2503" y="1873"/>
            <a:chExt cx="3049" cy="822"/>
          </a:xfrm>
        </p:grpSpPr>
        <p:sp>
          <p:nvSpPr>
            <p:cNvPr id="65549" name="Text Box 72"/>
            <p:cNvSpPr txBox="1">
              <a:spLocks noChangeArrowheads="1"/>
            </p:cNvSpPr>
            <p:nvPr/>
          </p:nvSpPr>
          <p:spPr bwMode="auto">
            <a:xfrm>
              <a:off x="3456" y="1873"/>
              <a:ext cx="2096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(</a:t>
              </a:r>
              <a:r>
                <a:rPr lang="en-US" sz="1800" baseline="-25000">
                  <a:solidFill>
                    <a:srgbClr val="FF6600"/>
                  </a:solidFill>
                  <a:sym typeface="Symbol" pitchFamily="18" charset="2"/>
                </a:rPr>
                <a:t>2</a:t>
              </a: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)</a:t>
              </a:r>
              <a:r>
                <a:rPr lang="en-US" sz="1800">
                  <a:solidFill>
                    <a:srgbClr val="FFFF00"/>
                  </a:solidFill>
                </a:rPr>
                <a:t>  </a:t>
              </a:r>
              <a:r>
                <a:rPr lang="en-US" sz="1800">
                  <a:solidFill>
                    <a:schemeClr val="bg1"/>
                  </a:solidFill>
                </a:rPr>
                <a:t>1      -1        1       -1     </a:t>
              </a:r>
              <a:r>
                <a:rPr lang="en-US" sz="1800">
                  <a:solidFill>
                    <a:srgbClr val="FF6600"/>
                  </a:solidFill>
                </a:rPr>
                <a:t>b</a:t>
              </a:r>
              <a:r>
                <a:rPr lang="en-US" sz="1800" baseline="-25000">
                  <a:solidFill>
                    <a:srgbClr val="FF6600"/>
                  </a:solidFill>
                </a:rPr>
                <a:t>g</a:t>
              </a:r>
              <a:endParaRPr lang="en-US">
                <a:solidFill>
                  <a:srgbClr val="FF6600"/>
                </a:solidFill>
              </a:endParaRPr>
            </a:p>
          </p:txBody>
        </p:sp>
        <p:graphicFrame>
          <p:nvGraphicFramePr>
            <p:cNvPr id="65550" name="Object 2050"/>
            <p:cNvGraphicFramePr>
              <a:graphicFrameLocks noChangeAspect="1"/>
            </p:cNvGraphicFramePr>
            <p:nvPr/>
          </p:nvGraphicFramePr>
          <p:xfrm>
            <a:off x="2503" y="2439"/>
            <a:ext cx="672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751" name="Equation" r:id="rId31" imgW="504943" imgH="104831" progId="Equation.3">
                    <p:embed/>
                  </p:oleObj>
                </mc:Choice>
                <mc:Fallback>
                  <p:oleObj name="Equation" r:id="rId31" imgW="504943" imgH="104831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03" y="2439"/>
                          <a:ext cx="672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9" name="Group 74"/>
          <p:cNvGrpSpPr>
            <a:grpSpLocks/>
          </p:cNvGrpSpPr>
          <p:nvPr/>
        </p:nvGrpSpPr>
        <p:grpSpPr bwMode="auto">
          <a:xfrm>
            <a:off x="3971925" y="2281238"/>
            <a:ext cx="4841875" cy="1755775"/>
            <a:chOff x="2502" y="1437"/>
            <a:chExt cx="3050" cy="1106"/>
          </a:xfrm>
        </p:grpSpPr>
        <p:sp>
          <p:nvSpPr>
            <p:cNvPr id="65547" name="Text Box 75"/>
            <p:cNvSpPr txBox="1">
              <a:spLocks noChangeArrowheads="1"/>
            </p:cNvSpPr>
            <p:nvPr/>
          </p:nvSpPr>
          <p:spPr bwMode="auto">
            <a:xfrm>
              <a:off x="3456" y="2208"/>
              <a:ext cx="2096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(</a:t>
              </a:r>
              <a:r>
                <a:rPr lang="en-US" sz="1800" baseline="-25000">
                  <a:solidFill>
                    <a:srgbClr val="FF6600"/>
                  </a:solidFill>
                  <a:sym typeface="Symbol" pitchFamily="18" charset="2"/>
                </a:rPr>
                <a:t>3</a:t>
              </a: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)</a:t>
              </a:r>
              <a:r>
                <a:rPr lang="en-US" sz="1800">
                  <a:solidFill>
                    <a:srgbClr val="FFFF00"/>
                  </a:solidFill>
                </a:rPr>
                <a:t>  </a:t>
              </a:r>
              <a:r>
                <a:rPr lang="en-US" sz="1800">
                  <a:solidFill>
                    <a:schemeClr val="bg1"/>
                  </a:solidFill>
                </a:rPr>
                <a:t>1       1       -1       -1     </a:t>
              </a:r>
              <a:r>
                <a:rPr lang="en-US" sz="1800">
                  <a:solidFill>
                    <a:srgbClr val="FF6600"/>
                  </a:solidFill>
                </a:rPr>
                <a:t>a</a:t>
              </a:r>
              <a:r>
                <a:rPr lang="en-US" sz="1800" baseline="-25000">
                  <a:solidFill>
                    <a:srgbClr val="FF6600"/>
                  </a:solidFill>
                </a:rPr>
                <a:t>u</a:t>
              </a:r>
              <a:endParaRPr lang="en-US">
                <a:solidFill>
                  <a:srgbClr val="FF6600"/>
                </a:solidFill>
              </a:endParaRPr>
            </a:p>
          </p:txBody>
        </p:sp>
        <p:graphicFrame>
          <p:nvGraphicFramePr>
            <p:cNvPr id="65548" name="Object 2049"/>
            <p:cNvGraphicFramePr>
              <a:graphicFrameLocks noChangeAspect="1"/>
            </p:cNvGraphicFramePr>
            <p:nvPr/>
          </p:nvGraphicFramePr>
          <p:xfrm>
            <a:off x="2502" y="1437"/>
            <a:ext cx="672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752" name="Equation" r:id="rId33" imgW="504943" imgH="95375" progId="Equation.3">
                    <p:embed/>
                  </p:oleObj>
                </mc:Choice>
                <mc:Fallback>
                  <p:oleObj name="Equation" r:id="rId33" imgW="504943" imgH="953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02" y="1437"/>
                          <a:ext cx="672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" name="Group 77"/>
          <p:cNvGrpSpPr>
            <a:grpSpLocks/>
          </p:cNvGrpSpPr>
          <p:nvPr/>
        </p:nvGrpSpPr>
        <p:grpSpPr bwMode="auto">
          <a:xfrm>
            <a:off x="3994150" y="685800"/>
            <a:ext cx="4819650" cy="3886200"/>
            <a:chOff x="2516" y="432"/>
            <a:chExt cx="3036" cy="2448"/>
          </a:xfrm>
        </p:grpSpPr>
        <p:sp>
          <p:nvSpPr>
            <p:cNvPr id="65545" name="Text Box 78"/>
            <p:cNvSpPr txBox="1">
              <a:spLocks noChangeArrowheads="1"/>
            </p:cNvSpPr>
            <p:nvPr/>
          </p:nvSpPr>
          <p:spPr bwMode="auto">
            <a:xfrm>
              <a:off x="3456" y="2545"/>
              <a:ext cx="2096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(</a:t>
              </a:r>
              <a:r>
                <a:rPr lang="en-US" sz="1800" baseline="-25000">
                  <a:solidFill>
                    <a:srgbClr val="FF6600"/>
                  </a:solidFill>
                  <a:sym typeface="Symbol" pitchFamily="18" charset="2"/>
                </a:rPr>
                <a:t>4</a:t>
              </a:r>
              <a:r>
                <a:rPr lang="en-US" sz="1800">
                  <a:solidFill>
                    <a:srgbClr val="FF6600"/>
                  </a:solidFill>
                  <a:sym typeface="Symbol" pitchFamily="18" charset="2"/>
                </a:rPr>
                <a:t>)</a:t>
              </a:r>
              <a:r>
                <a:rPr lang="en-US" sz="1800">
                  <a:solidFill>
                    <a:srgbClr val="FFFF00"/>
                  </a:solidFill>
                </a:rPr>
                <a:t>  </a:t>
              </a:r>
              <a:r>
                <a:rPr lang="en-US" sz="1800">
                  <a:solidFill>
                    <a:schemeClr val="bg1"/>
                  </a:solidFill>
                </a:rPr>
                <a:t>1      -1        1       -1     </a:t>
              </a:r>
              <a:r>
                <a:rPr lang="en-US" sz="1800">
                  <a:solidFill>
                    <a:srgbClr val="FF6600"/>
                  </a:solidFill>
                </a:rPr>
                <a:t>b</a:t>
              </a:r>
              <a:r>
                <a:rPr lang="en-US" sz="1800" baseline="-25000">
                  <a:solidFill>
                    <a:srgbClr val="FF6600"/>
                  </a:solidFill>
                </a:rPr>
                <a:t>g</a:t>
              </a:r>
              <a:endParaRPr lang="en-US">
                <a:solidFill>
                  <a:srgbClr val="FF6600"/>
                </a:solidFill>
              </a:endParaRPr>
            </a:p>
          </p:txBody>
        </p:sp>
        <p:graphicFrame>
          <p:nvGraphicFramePr>
            <p:cNvPr id="65546" name="Object 2048"/>
            <p:cNvGraphicFramePr>
              <a:graphicFrameLocks noChangeAspect="1"/>
            </p:cNvGraphicFramePr>
            <p:nvPr/>
          </p:nvGraphicFramePr>
          <p:xfrm>
            <a:off x="2516" y="432"/>
            <a:ext cx="671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753" name="Equation" r:id="rId35" imgW="504943" imgH="104831" progId="Equation.3">
                    <p:embed/>
                  </p:oleObj>
                </mc:Choice>
                <mc:Fallback>
                  <p:oleObj name="Equation" r:id="rId35" imgW="504943" imgH="104831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16" y="432"/>
                          <a:ext cx="671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79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961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174F721-00AE-420B-8907-7ABE46D1E202}" type="slidenum">
              <a:rPr lang="en-US" sz="1400" smtClean="0">
                <a:solidFill>
                  <a:srgbClr val="002060"/>
                </a:solidFill>
              </a:rPr>
              <a:pPr/>
              <a:t>12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6563" name="Line 3"/>
          <p:cNvSpPr>
            <a:spLocks noChangeShapeType="1"/>
          </p:cNvSpPr>
          <p:nvPr/>
        </p:nvSpPr>
        <p:spPr bwMode="auto">
          <a:xfrm>
            <a:off x="2057400" y="1143000"/>
            <a:ext cx="8382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4" name="Line 7"/>
          <p:cNvSpPr>
            <a:spLocks noChangeShapeType="1"/>
          </p:cNvSpPr>
          <p:nvPr/>
        </p:nvSpPr>
        <p:spPr bwMode="auto">
          <a:xfrm flipV="1">
            <a:off x="3421063" y="1570038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5" name="Line 8"/>
          <p:cNvSpPr>
            <a:spLocks noChangeShapeType="1"/>
          </p:cNvSpPr>
          <p:nvPr/>
        </p:nvSpPr>
        <p:spPr bwMode="auto">
          <a:xfrm flipV="1">
            <a:off x="3494088" y="1630363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6" name="Line 9"/>
          <p:cNvSpPr>
            <a:spLocks noChangeShapeType="1"/>
          </p:cNvSpPr>
          <p:nvPr/>
        </p:nvSpPr>
        <p:spPr bwMode="auto">
          <a:xfrm flipV="1">
            <a:off x="3417888" y="1031875"/>
            <a:ext cx="0" cy="300038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7" name="Line 10"/>
          <p:cNvSpPr>
            <a:spLocks noChangeShapeType="1"/>
          </p:cNvSpPr>
          <p:nvPr/>
        </p:nvSpPr>
        <p:spPr bwMode="auto">
          <a:xfrm flipV="1">
            <a:off x="3417888" y="533400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6568" name="Object 1037"/>
          <p:cNvGraphicFramePr>
            <a:graphicFrameLocks noChangeAspect="1"/>
          </p:cNvGraphicFramePr>
          <p:nvPr/>
        </p:nvGraphicFramePr>
        <p:xfrm>
          <a:off x="3328988" y="1985963"/>
          <a:ext cx="34448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0" name="Equation" r:id="rId3" imgW="114367" imgH="142927" progId="Equation.DSMT4">
                  <p:embed/>
                </p:oleObj>
              </mc:Choice>
              <mc:Fallback>
                <p:oleObj name="Equation" r:id="rId3" imgW="114367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8988" y="1985963"/>
                        <a:ext cx="344487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69" name="Line 15"/>
          <p:cNvSpPr>
            <a:spLocks noChangeShapeType="1"/>
          </p:cNvSpPr>
          <p:nvPr/>
        </p:nvSpPr>
        <p:spPr bwMode="auto">
          <a:xfrm>
            <a:off x="2974975" y="3556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0" name="Line 16"/>
          <p:cNvSpPr>
            <a:spLocks noChangeShapeType="1"/>
          </p:cNvSpPr>
          <p:nvPr/>
        </p:nvSpPr>
        <p:spPr bwMode="auto">
          <a:xfrm>
            <a:off x="2971800" y="8493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1" name="Line 17"/>
          <p:cNvSpPr>
            <a:spLocks noChangeShapeType="1"/>
          </p:cNvSpPr>
          <p:nvPr/>
        </p:nvSpPr>
        <p:spPr bwMode="auto">
          <a:xfrm>
            <a:off x="2974975" y="13843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2" name="Line 18"/>
          <p:cNvSpPr>
            <a:spLocks noChangeShapeType="1"/>
          </p:cNvSpPr>
          <p:nvPr/>
        </p:nvSpPr>
        <p:spPr bwMode="auto">
          <a:xfrm>
            <a:off x="2974975" y="19288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3" name="Text Box 24"/>
          <p:cNvSpPr txBox="1">
            <a:spLocks noChangeArrowheads="1"/>
          </p:cNvSpPr>
          <p:nvPr/>
        </p:nvSpPr>
        <p:spPr bwMode="auto">
          <a:xfrm>
            <a:off x="5334000" y="152400"/>
            <a:ext cx="3533775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2h</a:t>
            </a:r>
            <a:r>
              <a:rPr lang="en-US" sz="1800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     i       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h</a:t>
            </a:r>
            <a:endParaRPr lang="en-US" sz="1800" b="1">
              <a:solidFill>
                <a:srgbClr val="FF0000"/>
              </a:solidFill>
              <a:sym typeface="Symbol" pitchFamily="18" charset="2"/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      </a:t>
            </a:r>
            <a:r>
              <a:rPr lang="en-US">
                <a:solidFill>
                  <a:srgbClr val="FF0000"/>
                </a:solidFill>
              </a:rPr>
              <a:t>z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-1         1     </a:t>
            </a:r>
            <a:r>
              <a:rPr lang="en-US">
                <a:solidFill>
                  <a:srgbClr val="FF0000"/>
                </a:solidFill>
              </a:rPr>
              <a:t>x,y</a:t>
            </a:r>
          </a:p>
        </p:txBody>
      </p:sp>
      <p:sp>
        <p:nvSpPr>
          <p:cNvPr id="66574" name="Line 29"/>
          <p:cNvSpPr>
            <a:spLocks noChangeShapeType="1"/>
          </p:cNvSpPr>
          <p:nvPr/>
        </p:nvSpPr>
        <p:spPr bwMode="auto">
          <a:xfrm flipV="1">
            <a:off x="1131888" y="1560513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5" name="Line 30"/>
          <p:cNvSpPr>
            <a:spLocks noChangeShapeType="1"/>
          </p:cNvSpPr>
          <p:nvPr/>
        </p:nvSpPr>
        <p:spPr bwMode="auto">
          <a:xfrm flipV="1">
            <a:off x="1206500" y="1620838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6" name="Line 32"/>
          <p:cNvSpPr>
            <a:spLocks noChangeShapeType="1"/>
          </p:cNvSpPr>
          <p:nvPr/>
        </p:nvSpPr>
        <p:spPr bwMode="auto">
          <a:xfrm flipV="1">
            <a:off x="1131888" y="1016000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7" name="Line 33"/>
          <p:cNvSpPr>
            <a:spLocks noChangeShapeType="1"/>
          </p:cNvSpPr>
          <p:nvPr/>
        </p:nvSpPr>
        <p:spPr bwMode="auto">
          <a:xfrm flipV="1">
            <a:off x="1206500" y="1076325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6578" name="Object 1032"/>
          <p:cNvGraphicFramePr>
            <a:graphicFrameLocks noChangeAspect="1"/>
          </p:cNvGraphicFramePr>
          <p:nvPr/>
        </p:nvGraphicFramePr>
        <p:xfrm>
          <a:off x="1011238" y="1982788"/>
          <a:ext cx="395287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1" name="Equation" r:id="rId5" imgW="142959" imgH="142927" progId="Equation.DSMT4">
                  <p:embed/>
                </p:oleObj>
              </mc:Choice>
              <mc:Fallback>
                <p:oleObj name="Equation" r:id="rId5" imgW="142959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1238" y="1982788"/>
                        <a:ext cx="395287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79" name="Line 38"/>
          <p:cNvSpPr>
            <a:spLocks noChangeShapeType="1"/>
          </p:cNvSpPr>
          <p:nvPr/>
        </p:nvSpPr>
        <p:spPr bwMode="auto">
          <a:xfrm>
            <a:off x="688975" y="3508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0" name="Line 39"/>
          <p:cNvSpPr>
            <a:spLocks noChangeShapeType="1"/>
          </p:cNvSpPr>
          <p:nvPr/>
        </p:nvSpPr>
        <p:spPr bwMode="auto">
          <a:xfrm>
            <a:off x="685800" y="8445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1" name="Line 40"/>
          <p:cNvSpPr>
            <a:spLocks noChangeShapeType="1"/>
          </p:cNvSpPr>
          <p:nvPr/>
        </p:nvSpPr>
        <p:spPr bwMode="auto">
          <a:xfrm>
            <a:off x="688975" y="13795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2" name="Line 41"/>
          <p:cNvSpPr>
            <a:spLocks noChangeShapeType="1"/>
          </p:cNvSpPr>
          <p:nvPr/>
        </p:nvSpPr>
        <p:spPr bwMode="auto">
          <a:xfrm>
            <a:off x="688975" y="19240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6583" name="Object 1033"/>
          <p:cNvGraphicFramePr>
            <a:graphicFrameLocks noChangeAspect="1"/>
          </p:cNvGraphicFramePr>
          <p:nvPr/>
        </p:nvGraphicFramePr>
        <p:xfrm>
          <a:off x="1587500" y="1749425"/>
          <a:ext cx="300038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2" name="Equation" r:id="rId7" imgW="95216" imgH="142927" progId="Equation.DSMT4">
                  <p:embed/>
                </p:oleObj>
              </mc:Choice>
              <mc:Fallback>
                <p:oleObj name="Equation" r:id="rId7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500" y="1749425"/>
                        <a:ext cx="300038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84" name="Object 1034"/>
          <p:cNvGraphicFramePr>
            <a:graphicFrameLocks noChangeAspect="1"/>
          </p:cNvGraphicFramePr>
          <p:nvPr/>
        </p:nvGraphicFramePr>
        <p:xfrm>
          <a:off x="1598613" y="1193800"/>
          <a:ext cx="27940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3" name="Equation" r:id="rId9" imgW="76335" imgH="152383" progId="Equation.DSMT4">
                  <p:embed/>
                </p:oleObj>
              </mc:Choice>
              <mc:Fallback>
                <p:oleObj name="Equation" r:id="rId9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8613" y="1193800"/>
                        <a:ext cx="279400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85" name="Object 1035"/>
          <p:cNvGraphicFramePr>
            <a:graphicFrameLocks noChangeAspect="1"/>
          </p:cNvGraphicFramePr>
          <p:nvPr/>
        </p:nvGraphicFramePr>
        <p:xfrm>
          <a:off x="1608138" y="661988"/>
          <a:ext cx="30003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4" name="Equation" r:id="rId11" imgW="95216" imgH="142927" progId="Equation.DSMT4">
                  <p:embed/>
                </p:oleObj>
              </mc:Choice>
              <mc:Fallback>
                <p:oleObj name="Equation" r:id="rId11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8138" y="661988"/>
                        <a:ext cx="30003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86" name="Object 1036"/>
          <p:cNvGraphicFramePr>
            <a:graphicFrameLocks noChangeAspect="1"/>
          </p:cNvGraphicFramePr>
          <p:nvPr/>
        </p:nvGraphicFramePr>
        <p:xfrm>
          <a:off x="1619250" y="206375"/>
          <a:ext cx="277813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5" name="Equation" r:id="rId13" imgW="76335" imgH="152383" progId="Equation.DSMT4">
                  <p:embed/>
                </p:oleObj>
              </mc:Choice>
              <mc:Fallback>
                <p:oleObj name="Equation" r:id="rId13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206375"/>
                        <a:ext cx="277813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87" name="Text Box 47"/>
          <p:cNvSpPr txBox="1">
            <a:spLocks noChangeArrowheads="1"/>
          </p:cNvSpPr>
          <p:nvPr/>
        </p:nvSpPr>
        <p:spPr bwMode="auto">
          <a:xfrm>
            <a:off x="614363" y="2438400"/>
            <a:ext cx="62436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consider a couple of butadiene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* transitions.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987136" name="Object 1024"/>
          <p:cNvGraphicFramePr>
            <a:graphicFrameLocks noChangeAspect="1"/>
          </p:cNvGraphicFramePr>
          <p:nvPr/>
        </p:nvGraphicFramePr>
        <p:xfrm>
          <a:off x="1614488" y="2881313"/>
          <a:ext cx="1270000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6" name="Equation" r:id="rId15" imgW="685935" imgH="171566" progId="Equation.DSMT4">
                  <p:embed/>
                </p:oleObj>
              </mc:Choice>
              <mc:Fallback>
                <p:oleObj name="Equation" r:id="rId15" imgW="685935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4488" y="2881313"/>
                        <a:ext cx="1270000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7137" name="Object 1025"/>
          <p:cNvGraphicFramePr>
            <a:graphicFrameLocks noChangeAspect="1"/>
          </p:cNvGraphicFramePr>
          <p:nvPr/>
        </p:nvGraphicFramePr>
        <p:xfrm>
          <a:off x="3722688" y="2890838"/>
          <a:ext cx="3735387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7" name="Equation" r:id="rId17" imgW="2228816" imgH="171566" progId="Equation.DSMT4">
                  <p:embed/>
                </p:oleObj>
              </mc:Choice>
              <mc:Fallback>
                <p:oleObj name="Equation" r:id="rId17" imgW="2228816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2688" y="2890838"/>
                        <a:ext cx="3735387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7138" name="Object 1026"/>
          <p:cNvGraphicFramePr>
            <a:graphicFrameLocks noChangeAspect="1"/>
          </p:cNvGraphicFramePr>
          <p:nvPr/>
        </p:nvGraphicFramePr>
        <p:xfrm>
          <a:off x="674688" y="4748213"/>
          <a:ext cx="406241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8" name="Equation" r:id="rId19" imgW="2428959" imgH="171566" progId="Equation.DSMT4">
                  <p:embed/>
                </p:oleObj>
              </mc:Choice>
              <mc:Fallback>
                <p:oleObj name="Equation" r:id="rId19" imgW="2428959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688" y="4748213"/>
                        <a:ext cx="406241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7139" name="Object 1027"/>
          <p:cNvGraphicFramePr>
            <a:graphicFrameLocks noChangeAspect="1"/>
          </p:cNvGraphicFramePr>
          <p:nvPr/>
        </p:nvGraphicFramePr>
        <p:xfrm>
          <a:off x="661988" y="5281613"/>
          <a:ext cx="408781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49" name="Equation" r:id="rId21" imgW="2438400" imgH="171566" progId="Equation.DSMT4">
                  <p:embed/>
                </p:oleObj>
              </mc:Choice>
              <mc:Fallback>
                <p:oleObj name="Equation" r:id="rId21" imgW="2438400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988" y="5281613"/>
                        <a:ext cx="408781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7140" name="Object 1028"/>
          <p:cNvGraphicFramePr>
            <a:graphicFrameLocks noChangeAspect="1"/>
          </p:cNvGraphicFramePr>
          <p:nvPr/>
        </p:nvGraphicFramePr>
        <p:xfrm>
          <a:off x="695325" y="5821363"/>
          <a:ext cx="455612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0" name="Equation" r:id="rId23" imgW="2733759" imgH="171566" progId="Equation.DSMT4">
                  <p:embed/>
                </p:oleObj>
              </mc:Choice>
              <mc:Fallback>
                <p:oleObj name="Equation" r:id="rId23" imgW="2733759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325" y="5821363"/>
                        <a:ext cx="455612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7141" name="Object 1029"/>
          <p:cNvGraphicFramePr>
            <a:graphicFrameLocks noChangeAspect="1"/>
          </p:cNvGraphicFramePr>
          <p:nvPr/>
        </p:nvGraphicFramePr>
        <p:xfrm>
          <a:off x="5535613" y="4762500"/>
          <a:ext cx="839787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1" name="Equation" r:id="rId25" imgW="419167" imgH="152383" progId="Equation.DSMT4">
                  <p:embed/>
                </p:oleObj>
              </mc:Choice>
              <mc:Fallback>
                <p:oleObj name="Equation" r:id="rId25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5613" y="4762500"/>
                        <a:ext cx="839787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7142" name="Object 1030"/>
          <p:cNvGraphicFramePr>
            <a:graphicFrameLocks noChangeAspect="1"/>
          </p:cNvGraphicFramePr>
          <p:nvPr/>
        </p:nvGraphicFramePr>
        <p:xfrm>
          <a:off x="5535613" y="5302250"/>
          <a:ext cx="839787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2" name="Equation" r:id="rId27" imgW="419167" imgH="152383" progId="Equation.DSMT4">
                  <p:embed/>
                </p:oleObj>
              </mc:Choice>
              <mc:Fallback>
                <p:oleObj name="Equation" r:id="rId27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5613" y="5302250"/>
                        <a:ext cx="839787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7143" name="Object 1031"/>
          <p:cNvGraphicFramePr>
            <a:graphicFrameLocks noChangeAspect="1"/>
          </p:cNvGraphicFramePr>
          <p:nvPr/>
        </p:nvGraphicFramePr>
        <p:xfrm>
          <a:off x="5543550" y="5842000"/>
          <a:ext cx="852488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3" name="Equation" r:id="rId29" imgW="419167" imgH="152383" progId="Equation.DSMT4">
                  <p:embed/>
                </p:oleObj>
              </mc:Choice>
              <mc:Fallback>
                <p:oleObj name="Equation" r:id="rId29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3550" y="5842000"/>
                        <a:ext cx="852488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1720" name="Text Box 56"/>
          <p:cNvSpPr txBox="1">
            <a:spLocks noChangeArrowheads="1"/>
          </p:cNvSpPr>
          <p:nvPr/>
        </p:nvSpPr>
        <p:spPr bwMode="auto">
          <a:xfrm>
            <a:off x="609600" y="3386138"/>
            <a:ext cx="5245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this transition is labelled:  </a:t>
            </a:r>
            <a:r>
              <a:rPr lang="en-US">
                <a:solidFill>
                  <a:srgbClr val="FF0000"/>
                </a:solidFill>
              </a:rPr>
              <a:t>A</a:t>
            </a:r>
            <a:r>
              <a:rPr lang="en-US" baseline="-25000">
                <a:solidFill>
                  <a:srgbClr val="FF0000"/>
                </a:solidFill>
              </a:rPr>
              <a:t>g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 B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u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881721" name="Text Box 57"/>
          <p:cNvSpPr txBox="1">
            <a:spLocks noChangeArrowheads="1"/>
          </p:cNvSpPr>
          <p:nvPr/>
        </p:nvSpPr>
        <p:spPr bwMode="auto">
          <a:xfrm>
            <a:off x="681038" y="3870325"/>
            <a:ext cx="80819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 transition is labelled by the symmetries of the total</a:t>
            </a:r>
          </a:p>
          <a:p>
            <a:r>
              <a:rPr lang="en-US">
                <a:solidFill>
                  <a:srgbClr val="002060"/>
                </a:solidFill>
              </a:rPr>
              <a:t>wavefunctions, and not the symmetries of the individual MOs involved.</a:t>
            </a:r>
          </a:p>
        </p:txBody>
      </p:sp>
      <p:graphicFrame>
        <p:nvGraphicFramePr>
          <p:cNvPr id="66598" name="Object 16"/>
          <p:cNvGraphicFramePr>
            <a:graphicFrameLocks noChangeAspect="1"/>
          </p:cNvGraphicFramePr>
          <p:nvPr/>
        </p:nvGraphicFramePr>
        <p:xfrm>
          <a:off x="3794125" y="1695450"/>
          <a:ext cx="300038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4" name="Equation" r:id="rId31" imgW="95216" imgH="142927" progId="Equation.DSMT4">
                  <p:embed/>
                </p:oleObj>
              </mc:Choice>
              <mc:Fallback>
                <p:oleObj name="Equation" r:id="rId31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25" y="1695450"/>
                        <a:ext cx="300038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99" name="Object 17"/>
          <p:cNvGraphicFramePr>
            <a:graphicFrameLocks noChangeAspect="1"/>
          </p:cNvGraphicFramePr>
          <p:nvPr/>
        </p:nvGraphicFramePr>
        <p:xfrm>
          <a:off x="3805238" y="1139825"/>
          <a:ext cx="27940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5" name="Equation" r:id="rId33" imgW="76335" imgH="152383" progId="Equation.DSMT4">
                  <p:embed/>
                </p:oleObj>
              </mc:Choice>
              <mc:Fallback>
                <p:oleObj name="Equation" r:id="rId33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5238" y="1139825"/>
                        <a:ext cx="279400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600" name="Object 18"/>
          <p:cNvGraphicFramePr>
            <a:graphicFrameLocks noChangeAspect="1"/>
          </p:cNvGraphicFramePr>
          <p:nvPr/>
        </p:nvGraphicFramePr>
        <p:xfrm>
          <a:off x="3814763" y="608013"/>
          <a:ext cx="30003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6" name="Equation" r:id="rId35" imgW="95216" imgH="142927" progId="Equation.DSMT4">
                  <p:embed/>
                </p:oleObj>
              </mc:Choice>
              <mc:Fallback>
                <p:oleObj name="Equation" r:id="rId35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763" y="608013"/>
                        <a:ext cx="30003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601" name="Object 19"/>
          <p:cNvGraphicFramePr>
            <a:graphicFrameLocks noChangeAspect="1"/>
          </p:cNvGraphicFramePr>
          <p:nvPr/>
        </p:nvGraphicFramePr>
        <p:xfrm>
          <a:off x="3825875" y="152400"/>
          <a:ext cx="277813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57" name="Equation" r:id="rId37" imgW="76335" imgH="152383" progId="Equation.DSMT4">
                  <p:embed/>
                </p:oleObj>
              </mc:Choice>
              <mc:Fallback>
                <p:oleObj name="Equation" r:id="rId37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75" y="152400"/>
                        <a:ext cx="277813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87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87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881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81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987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987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87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987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987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987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87" grpId="0"/>
      <p:bldP spid="881720" grpId="0" autoUpdateAnimBg="0"/>
      <p:bldP spid="88172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DE9DFF9-12F0-4D79-A938-2F80391C4C8D}" type="slidenum">
              <a:rPr lang="en-US" sz="1400" smtClean="0">
                <a:solidFill>
                  <a:srgbClr val="002060"/>
                </a:solidFill>
              </a:rPr>
              <a:pPr/>
              <a:t>13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7587" name="Line 6"/>
          <p:cNvSpPr>
            <a:spLocks noChangeShapeType="1"/>
          </p:cNvSpPr>
          <p:nvPr/>
        </p:nvSpPr>
        <p:spPr bwMode="auto">
          <a:xfrm flipV="1">
            <a:off x="1131888" y="2170113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88" name="Line 7"/>
          <p:cNvSpPr>
            <a:spLocks noChangeShapeType="1"/>
          </p:cNvSpPr>
          <p:nvPr/>
        </p:nvSpPr>
        <p:spPr bwMode="auto">
          <a:xfrm flipV="1">
            <a:off x="1206500" y="2230438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89" name="Line 9"/>
          <p:cNvSpPr>
            <a:spLocks noChangeShapeType="1"/>
          </p:cNvSpPr>
          <p:nvPr/>
        </p:nvSpPr>
        <p:spPr bwMode="auto">
          <a:xfrm flipV="1">
            <a:off x="1131888" y="1625600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0" name="Line 10"/>
          <p:cNvSpPr>
            <a:spLocks noChangeShapeType="1"/>
          </p:cNvSpPr>
          <p:nvPr/>
        </p:nvSpPr>
        <p:spPr bwMode="auto">
          <a:xfrm flipV="1">
            <a:off x="1206500" y="1685925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7591" name="Object 1032"/>
          <p:cNvGraphicFramePr>
            <a:graphicFrameLocks noChangeAspect="1"/>
          </p:cNvGraphicFramePr>
          <p:nvPr/>
        </p:nvGraphicFramePr>
        <p:xfrm>
          <a:off x="1011238" y="2592388"/>
          <a:ext cx="395287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69" name="Equation" r:id="rId3" imgW="142959" imgH="142927" progId="Equation.DSMT4">
                  <p:embed/>
                </p:oleObj>
              </mc:Choice>
              <mc:Fallback>
                <p:oleObj name="Equation" r:id="rId3" imgW="142959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1238" y="2592388"/>
                        <a:ext cx="395287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92" name="Line 15"/>
          <p:cNvSpPr>
            <a:spLocks noChangeShapeType="1"/>
          </p:cNvSpPr>
          <p:nvPr/>
        </p:nvSpPr>
        <p:spPr bwMode="auto">
          <a:xfrm>
            <a:off x="688975" y="9604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3" name="Line 16"/>
          <p:cNvSpPr>
            <a:spLocks noChangeShapeType="1"/>
          </p:cNvSpPr>
          <p:nvPr/>
        </p:nvSpPr>
        <p:spPr bwMode="auto">
          <a:xfrm>
            <a:off x="685800" y="14541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4" name="Line 17"/>
          <p:cNvSpPr>
            <a:spLocks noChangeShapeType="1"/>
          </p:cNvSpPr>
          <p:nvPr/>
        </p:nvSpPr>
        <p:spPr bwMode="auto">
          <a:xfrm>
            <a:off x="688975" y="19891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5" name="Line 18"/>
          <p:cNvSpPr>
            <a:spLocks noChangeShapeType="1"/>
          </p:cNvSpPr>
          <p:nvPr/>
        </p:nvSpPr>
        <p:spPr bwMode="auto">
          <a:xfrm>
            <a:off x="688975" y="25336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7596" name="Group 59"/>
          <p:cNvGrpSpPr>
            <a:grpSpLocks/>
          </p:cNvGrpSpPr>
          <p:nvPr/>
        </p:nvGrpSpPr>
        <p:grpSpPr bwMode="auto">
          <a:xfrm>
            <a:off x="1587500" y="815975"/>
            <a:ext cx="320675" cy="1858963"/>
            <a:chOff x="1587500" y="815975"/>
            <a:chExt cx="320675" cy="1858963"/>
          </a:xfrm>
        </p:grpSpPr>
        <p:graphicFrame>
          <p:nvGraphicFramePr>
            <p:cNvPr id="67620" name="Object 11"/>
            <p:cNvGraphicFramePr>
              <a:graphicFrameLocks noChangeAspect="1"/>
            </p:cNvGraphicFramePr>
            <p:nvPr/>
          </p:nvGraphicFramePr>
          <p:xfrm>
            <a:off x="1587500" y="2359025"/>
            <a:ext cx="300038" cy="3159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6570" name="Equation" r:id="rId5" imgW="95216" imgH="142927" progId="Equation.DSMT4">
                    <p:embed/>
                  </p:oleObj>
                </mc:Choice>
                <mc:Fallback>
                  <p:oleObj name="Equation" r:id="rId5" imgW="95216" imgH="1429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7500" y="2359025"/>
                          <a:ext cx="300038" cy="3159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621" name="Object 12"/>
            <p:cNvGraphicFramePr>
              <a:graphicFrameLocks noChangeAspect="1"/>
            </p:cNvGraphicFramePr>
            <p:nvPr/>
          </p:nvGraphicFramePr>
          <p:xfrm>
            <a:off x="1598613" y="1803400"/>
            <a:ext cx="279400" cy="3381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6571" name="Equation" r:id="rId7" imgW="76335" imgH="152383" progId="Equation.DSMT4">
                    <p:embed/>
                  </p:oleObj>
                </mc:Choice>
                <mc:Fallback>
                  <p:oleObj name="Equation" r:id="rId7" imgW="76335" imgH="15238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98613" y="1803400"/>
                          <a:ext cx="279400" cy="3381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622" name="Object 13"/>
            <p:cNvGraphicFramePr>
              <a:graphicFrameLocks noChangeAspect="1"/>
            </p:cNvGraphicFramePr>
            <p:nvPr/>
          </p:nvGraphicFramePr>
          <p:xfrm>
            <a:off x="1608138" y="1271588"/>
            <a:ext cx="300037" cy="3159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6572" name="Equation" r:id="rId9" imgW="95216" imgH="142927" progId="Equation.DSMT4">
                    <p:embed/>
                  </p:oleObj>
                </mc:Choice>
                <mc:Fallback>
                  <p:oleObj name="Equation" r:id="rId9" imgW="95216" imgH="1429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08138" y="1271588"/>
                          <a:ext cx="300037" cy="3159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623" name="Object 14"/>
            <p:cNvGraphicFramePr>
              <a:graphicFrameLocks noChangeAspect="1"/>
            </p:cNvGraphicFramePr>
            <p:nvPr/>
          </p:nvGraphicFramePr>
          <p:xfrm>
            <a:off x="1619250" y="815975"/>
            <a:ext cx="277813" cy="3381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6573" name="Equation" r:id="rId11" imgW="76335" imgH="152383" progId="Equation.DSMT4">
                    <p:embed/>
                  </p:oleObj>
                </mc:Choice>
                <mc:Fallback>
                  <p:oleObj name="Equation" r:id="rId11" imgW="76335" imgH="15238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19250" y="815975"/>
                          <a:ext cx="277813" cy="3381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7597" name="Line 24"/>
          <p:cNvSpPr>
            <a:spLocks noChangeShapeType="1"/>
          </p:cNvSpPr>
          <p:nvPr/>
        </p:nvSpPr>
        <p:spPr bwMode="auto">
          <a:xfrm>
            <a:off x="2057400" y="1752600"/>
            <a:ext cx="8382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8" name="Line 28"/>
          <p:cNvSpPr>
            <a:spLocks noChangeShapeType="1"/>
          </p:cNvSpPr>
          <p:nvPr/>
        </p:nvSpPr>
        <p:spPr bwMode="auto">
          <a:xfrm flipV="1">
            <a:off x="3421063" y="2179638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9" name="Line 29"/>
          <p:cNvSpPr>
            <a:spLocks noChangeShapeType="1"/>
          </p:cNvSpPr>
          <p:nvPr/>
        </p:nvSpPr>
        <p:spPr bwMode="auto">
          <a:xfrm flipV="1">
            <a:off x="3494088" y="2239963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0" name="Line 30"/>
          <p:cNvSpPr>
            <a:spLocks noChangeShapeType="1"/>
          </p:cNvSpPr>
          <p:nvPr/>
        </p:nvSpPr>
        <p:spPr bwMode="auto">
          <a:xfrm flipV="1">
            <a:off x="3417888" y="1641475"/>
            <a:ext cx="0" cy="300038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1" name="Line 31"/>
          <p:cNvSpPr>
            <a:spLocks noChangeShapeType="1"/>
          </p:cNvSpPr>
          <p:nvPr/>
        </p:nvSpPr>
        <p:spPr bwMode="auto">
          <a:xfrm flipV="1">
            <a:off x="3417888" y="1143000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7602" name="Object 1027"/>
          <p:cNvGraphicFramePr>
            <a:graphicFrameLocks noChangeAspect="1"/>
          </p:cNvGraphicFramePr>
          <p:nvPr/>
        </p:nvGraphicFramePr>
        <p:xfrm>
          <a:off x="3328988" y="2595563"/>
          <a:ext cx="34448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74" name="Equation" r:id="rId13" imgW="114367" imgH="142927" progId="Equation.DSMT4">
                  <p:embed/>
                </p:oleObj>
              </mc:Choice>
              <mc:Fallback>
                <p:oleObj name="Equation" r:id="rId13" imgW="114367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8988" y="2595563"/>
                        <a:ext cx="344487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603" name="Line 36"/>
          <p:cNvSpPr>
            <a:spLocks noChangeShapeType="1"/>
          </p:cNvSpPr>
          <p:nvPr/>
        </p:nvSpPr>
        <p:spPr bwMode="auto">
          <a:xfrm>
            <a:off x="2974975" y="9652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4" name="Line 37"/>
          <p:cNvSpPr>
            <a:spLocks noChangeShapeType="1"/>
          </p:cNvSpPr>
          <p:nvPr/>
        </p:nvSpPr>
        <p:spPr bwMode="auto">
          <a:xfrm>
            <a:off x="2971800" y="14589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5" name="Line 38"/>
          <p:cNvSpPr>
            <a:spLocks noChangeShapeType="1"/>
          </p:cNvSpPr>
          <p:nvPr/>
        </p:nvSpPr>
        <p:spPr bwMode="auto">
          <a:xfrm>
            <a:off x="2974975" y="19939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6" name="Line 39"/>
          <p:cNvSpPr>
            <a:spLocks noChangeShapeType="1"/>
          </p:cNvSpPr>
          <p:nvPr/>
        </p:nvSpPr>
        <p:spPr bwMode="auto">
          <a:xfrm>
            <a:off x="2974975" y="25384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7" name="Text Box 45"/>
          <p:cNvSpPr txBox="1">
            <a:spLocks noChangeArrowheads="1"/>
          </p:cNvSpPr>
          <p:nvPr/>
        </p:nvSpPr>
        <p:spPr bwMode="auto">
          <a:xfrm>
            <a:off x="5334000" y="762000"/>
            <a:ext cx="3533775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2h</a:t>
            </a:r>
            <a:r>
              <a:rPr lang="en-US" sz="1800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     i       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h</a:t>
            </a:r>
            <a:endParaRPr lang="en-US" sz="1800" b="1">
              <a:solidFill>
                <a:srgbClr val="FF0000"/>
              </a:solidFill>
              <a:sym typeface="Symbol" pitchFamily="18" charset="2"/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      </a:t>
            </a:r>
            <a:r>
              <a:rPr lang="en-US" sz="1800">
                <a:solidFill>
                  <a:srgbClr val="FF0000"/>
                </a:solidFill>
              </a:rPr>
              <a:t>z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-1         1     </a:t>
            </a:r>
            <a:r>
              <a:rPr lang="en-US" sz="1800">
                <a:solidFill>
                  <a:srgbClr val="FF0000"/>
                </a:solidFill>
              </a:rPr>
              <a:t>x,y</a:t>
            </a:r>
          </a:p>
        </p:txBody>
      </p:sp>
      <p:sp>
        <p:nvSpPr>
          <p:cNvPr id="67608" name="Text Box 46"/>
          <p:cNvSpPr txBox="1">
            <a:spLocks noChangeArrowheads="1"/>
          </p:cNvSpPr>
          <p:nvPr/>
        </p:nvSpPr>
        <p:spPr bwMode="auto">
          <a:xfrm>
            <a:off x="2038350" y="87313"/>
            <a:ext cx="46672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Polarization of Electronic Transitions</a:t>
            </a:r>
          </a:p>
        </p:txBody>
      </p:sp>
      <p:graphicFrame>
        <p:nvGraphicFramePr>
          <p:cNvPr id="67609" name="Object 1024"/>
          <p:cNvGraphicFramePr>
            <a:graphicFrameLocks noChangeAspect="1"/>
          </p:cNvGraphicFramePr>
          <p:nvPr/>
        </p:nvGraphicFramePr>
        <p:xfrm>
          <a:off x="531813" y="3278188"/>
          <a:ext cx="839787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75" name="Equation" r:id="rId15" imgW="419167" imgH="152383" progId="Equation.DSMT4">
                  <p:embed/>
                </p:oleObj>
              </mc:Choice>
              <mc:Fallback>
                <p:oleObj name="Equation" r:id="rId15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813" y="3278188"/>
                        <a:ext cx="839787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10" name="Object 1025"/>
          <p:cNvGraphicFramePr>
            <a:graphicFrameLocks noChangeAspect="1"/>
          </p:cNvGraphicFramePr>
          <p:nvPr/>
        </p:nvGraphicFramePr>
        <p:xfrm>
          <a:off x="531813" y="3735388"/>
          <a:ext cx="839787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76" name="Equation" r:id="rId17" imgW="419167" imgH="152383" progId="Equation.DSMT4">
                  <p:embed/>
                </p:oleObj>
              </mc:Choice>
              <mc:Fallback>
                <p:oleObj name="Equation" r:id="rId17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813" y="3735388"/>
                        <a:ext cx="839787" cy="42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11" name="Object 1026"/>
          <p:cNvGraphicFramePr>
            <a:graphicFrameLocks noChangeAspect="1"/>
          </p:cNvGraphicFramePr>
          <p:nvPr/>
        </p:nvGraphicFramePr>
        <p:xfrm>
          <a:off x="539750" y="4165600"/>
          <a:ext cx="852488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77" name="Equation" r:id="rId19" imgW="419167" imgH="152383" progId="Equation.DSMT4">
                  <p:embed/>
                </p:oleObj>
              </mc:Choice>
              <mc:Fallback>
                <p:oleObj name="Equation" r:id="rId19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4165600"/>
                        <a:ext cx="852488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2739" name="Text Box 51"/>
          <p:cNvSpPr txBox="1">
            <a:spLocks noChangeArrowheads="1"/>
          </p:cNvSpPr>
          <p:nvPr/>
        </p:nvSpPr>
        <p:spPr bwMode="auto">
          <a:xfrm>
            <a:off x="1828800" y="3260725"/>
            <a:ext cx="2228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M</a:t>
            </a:r>
            <a:r>
              <a:rPr lang="en-US" baseline="-25000">
                <a:solidFill>
                  <a:srgbClr val="002060"/>
                </a:solidFill>
              </a:rPr>
              <a:t>0i</a:t>
            </a:r>
            <a:r>
              <a:rPr lang="en-US" baseline="30000">
                <a:solidFill>
                  <a:srgbClr val="002060"/>
                </a:solidFill>
              </a:rPr>
              <a:t>z</a:t>
            </a:r>
            <a:r>
              <a:rPr lang="en-US">
                <a:solidFill>
                  <a:srgbClr val="002060"/>
                </a:solidFill>
              </a:rPr>
              <a:t> = 0.</a:t>
            </a:r>
          </a:p>
        </p:txBody>
      </p:sp>
      <p:sp>
        <p:nvSpPr>
          <p:cNvPr id="882740" name="Text Box 52"/>
          <p:cNvSpPr txBox="1">
            <a:spLocks noChangeArrowheads="1"/>
          </p:cNvSpPr>
          <p:nvPr/>
        </p:nvSpPr>
        <p:spPr bwMode="auto">
          <a:xfrm>
            <a:off x="1830388" y="3717925"/>
            <a:ext cx="44180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Consider a single crystal of butadiene</a:t>
            </a:r>
          </a:p>
          <a:p>
            <a:r>
              <a:rPr lang="en-US">
                <a:solidFill>
                  <a:srgbClr val="002060"/>
                </a:solidFill>
              </a:rPr>
              <a:t>(not likely for this molecule)</a:t>
            </a:r>
          </a:p>
        </p:txBody>
      </p:sp>
      <p:sp>
        <p:nvSpPr>
          <p:cNvPr id="882741" name="Text Box 53"/>
          <p:cNvSpPr txBox="1">
            <a:spLocks noChangeArrowheads="1"/>
          </p:cNvSpPr>
          <p:nvPr/>
        </p:nvSpPr>
        <p:spPr bwMode="auto">
          <a:xfrm>
            <a:off x="1889125" y="4506913"/>
            <a:ext cx="579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incoming light is polarized along the z-axis (C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),</a:t>
            </a:r>
          </a:p>
          <a:p>
            <a:r>
              <a:rPr lang="en-US">
                <a:solidFill>
                  <a:srgbClr val="002060"/>
                </a:solidFill>
              </a:rPr>
              <a:t>it will </a:t>
            </a:r>
            <a:r>
              <a:rPr lang="en-US" b="1" i="1">
                <a:solidFill>
                  <a:srgbClr val="FF0000"/>
                </a:solidFill>
              </a:rPr>
              <a:t>not</a:t>
            </a:r>
            <a:r>
              <a:rPr lang="en-US">
                <a:solidFill>
                  <a:srgbClr val="002060"/>
                </a:solidFill>
              </a:rPr>
              <a:t> be absorbed.</a:t>
            </a:r>
          </a:p>
        </p:txBody>
      </p:sp>
      <p:sp>
        <p:nvSpPr>
          <p:cNvPr id="882742" name="Text Box 54"/>
          <p:cNvSpPr txBox="1">
            <a:spLocks noChangeArrowheads="1"/>
          </p:cNvSpPr>
          <p:nvPr/>
        </p:nvSpPr>
        <p:spPr bwMode="auto">
          <a:xfrm>
            <a:off x="1889125" y="5345113"/>
            <a:ext cx="6884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the polarization of this transition is </a:t>
            </a:r>
            <a:r>
              <a:rPr lang="en-US">
                <a:solidFill>
                  <a:srgbClr val="FF0000"/>
                </a:solidFill>
              </a:rPr>
              <a:t>Perpendicular</a:t>
            </a:r>
          </a:p>
        </p:txBody>
      </p:sp>
      <p:graphicFrame>
        <p:nvGraphicFramePr>
          <p:cNvPr id="67616" name="Object 1033"/>
          <p:cNvGraphicFramePr>
            <a:graphicFrameLocks noChangeAspect="1"/>
          </p:cNvGraphicFramePr>
          <p:nvPr/>
        </p:nvGraphicFramePr>
        <p:xfrm>
          <a:off x="3886200" y="2305050"/>
          <a:ext cx="300038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78" name="Equation" r:id="rId21" imgW="95216" imgH="142927" progId="Equation.DSMT4">
                  <p:embed/>
                </p:oleObj>
              </mc:Choice>
              <mc:Fallback>
                <p:oleObj name="Equation" r:id="rId21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2305050"/>
                        <a:ext cx="300038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17" name="Object 1034"/>
          <p:cNvGraphicFramePr>
            <a:graphicFrameLocks noChangeAspect="1"/>
          </p:cNvGraphicFramePr>
          <p:nvPr/>
        </p:nvGraphicFramePr>
        <p:xfrm>
          <a:off x="3897313" y="1749425"/>
          <a:ext cx="27940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79" name="Equation" r:id="rId23" imgW="76335" imgH="152383" progId="Equation.DSMT4">
                  <p:embed/>
                </p:oleObj>
              </mc:Choice>
              <mc:Fallback>
                <p:oleObj name="Equation" r:id="rId23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7313" y="1749425"/>
                        <a:ext cx="279400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18" name="Object 1035"/>
          <p:cNvGraphicFramePr>
            <a:graphicFrameLocks noChangeAspect="1"/>
          </p:cNvGraphicFramePr>
          <p:nvPr/>
        </p:nvGraphicFramePr>
        <p:xfrm>
          <a:off x="3906838" y="1217613"/>
          <a:ext cx="30003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80" name="Equation" r:id="rId25" imgW="95216" imgH="142927" progId="Equation.DSMT4">
                  <p:embed/>
                </p:oleObj>
              </mc:Choice>
              <mc:Fallback>
                <p:oleObj name="Equation" r:id="rId25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6838" y="1217613"/>
                        <a:ext cx="30003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19" name="Object 1036"/>
          <p:cNvGraphicFramePr>
            <a:graphicFrameLocks noChangeAspect="1"/>
          </p:cNvGraphicFramePr>
          <p:nvPr/>
        </p:nvGraphicFramePr>
        <p:xfrm>
          <a:off x="3917950" y="762000"/>
          <a:ext cx="277813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81" name="Equation" r:id="rId27" imgW="76335" imgH="152383" progId="Equation.DSMT4">
                  <p:embed/>
                </p:oleObj>
              </mc:Choice>
              <mc:Fallback>
                <p:oleObj name="Equation" r:id="rId27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7950" y="762000"/>
                        <a:ext cx="277813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882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82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882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882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2739" grpId="0" autoUpdateAnimBg="0"/>
      <p:bldP spid="882740" grpId="0" autoUpdateAnimBg="0"/>
      <p:bldP spid="882741" grpId="0" autoUpdateAnimBg="0"/>
      <p:bldP spid="88274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10ED52F-BB3B-4050-8906-CBCB4607D8A2}" type="slidenum">
              <a:rPr lang="en-US" sz="1400" smtClean="0">
                <a:solidFill>
                  <a:srgbClr val="002060"/>
                </a:solidFill>
              </a:rPr>
              <a:pPr/>
              <a:t>14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8611" name="Line 6"/>
          <p:cNvSpPr>
            <a:spLocks noChangeShapeType="1"/>
          </p:cNvSpPr>
          <p:nvPr/>
        </p:nvSpPr>
        <p:spPr bwMode="auto">
          <a:xfrm flipV="1">
            <a:off x="1131888" y="1560513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2" name="Line 7"/>
          <p:cNvSpPr>
            <a:spLocks noChangeShapeType="1"/>
          </p:cNvSpPr>
          <p:nvPr/>
        </p:nvSpPr>
        <p:spPr bwMode="auto">
          <a:xfrm flipV="1">
            <a:off x="1206500" y="1620838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3" name="Line 9"/>
          <p:cNvSpPr>
            <a:spLocks noChangeShapeType="1"/>
          </p:cNvSpPr>
          <p:nvPr/>
        </p:nvSpPr>
        <p:spPr bwMode="auto">
          <a:xfrm flipV="1">
            <a:off x="1131888" y="1016000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4" name="Line 10"/>
          <p:cNvSpPr>
            <a:spLocks noChangeShapeType="1"/>
          </p:cNvSpPr>
          <p:nvPr/>
        </p:nvSpPr>
        <p:spPr bwMode="auto">
          <a:xfrm flipV="1">
            <a:off x="1206500" y="1076325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8615" name="Object 2061"/>
          <p:cNvGraphicFramePr>
            <a:graphicFrameLocks noChangeAspect="1"/>
          </p:cNvGraphicFramePr>
          <p:nvPr/>
        </p:nvGraphicFramePr>
        <p:xfrm>
          <a:off x="1011238" y="1982788"/>
          <a:ext cx="395287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88" name="Equation" r:id="rId3" imgW="142959" imgH="142927" progId="Equation.DSMT4">
                  <p:embed/>
                </p:oleObj>
              </mc:Choice>
              <mc:Fallback>
                <p:oleObj name="Equation" r:id="rId3" imgW="142959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1238" y="1982788"/>
                        <a:ext cx="395287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6" name="Line 15"/>
          <p:cNvSpPr>
            <a:spLocks noChangeShapeType="1"/>
          </p:cNvSpPr>
          <p:nvPr/>
        </p:nvSpPr>
        <p:spPr bwMode="auto">
          <a:xfrm>
            <a:off x="688975" y="3508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7" name="Line 16"/>
          <p:cNvSpPr>
            <a:spLocks noChangeShapeType="1"/>
          </p:cNvSpPr>
          <p:nvPr/>
        </p:nvSpPr>
        <p:spPr bwMode="auto">
          <a:xfrm>
            <a:off x="685800" y="8445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8" name="Line 17"/>
          <p:cNvSpPr>
            <a:spLocks noChangeShapeType="1"/>
          </p:cNvSpPr>
          <p:nvPr/>
        </p:nvSpPr>
        <p:spPr bwMode="auto">
          <a:xfrm>
            <a:off x="688975" y="13795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9" name="Line 18"/>
          <p:cNvSpPr>
            <a:spLocks noChangeShapeType="1"/>
          </p:cNvSpPr>
          <p:nvPr/>
        </p:nvSpPr>
        <p:spPr bwMode="auto">
          <a:xfrm>
            <a:off x="688975" y="19240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20" name="Text Box 24"/>
          <p:cNvSpPr txBox="1">
            <a:spLocks noChangeArrowheads="1"/>
          </p:cNvSpPr>
          <p:nvPr/>
        </p:nvSpPr>
        <p:spPr bwMode="auto">
          <a:xfrm>
            <a:off x="5334000" y="152400"/>
            <a:ext cx="3533775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2h</a:t>
            </a:r>
            <a:r>
              <a:rPr lang="en-US" sz="1800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     i       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h</a:t>
            </a:r>
            <a:endParaRPr lang="en-US" sz="1800" b="1">
              <a:solidFill>
                <a:srgbClr val="FF0000"/>
              </a:solidFill>
              <a:sym typeface="Symbol" pitchFamily="18" charset="2"/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      </a:t>
            </a:r>
            <a:r>
              <a:rPr lang="en-US" sz="1800">
                <a:solidFill>
                  <a:srgbClr val="FF0000"/>
                </a:solidFill>
              </a:rPr>
              <a:t>z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-1         1     </a:t>
            </a:r>
            <a:r>
              <a:rPr lang="en-US" sz="1800">
                <a:solidFill>
                  <a:srgbClr val="FF0000"/>
                </a:solidFill>
              </a:rPr>
              <a:t>x,y</a:t>
            </a:r>
          </a:p>
        </p:txBody>
      </p:sp>
      <p:sp>
        <p:nvSpPr>
          <p:cNvPr id="68621" name="Line 27"/>
          <p:cNvSpPr>
            <a:spLocks noChangeShapeType="1"/>
          </p:cNvSpPr>
          <p:nvPr/>
        </p:nvSpPr>
        <p:spPr bwMode="auto">
          <a:xfrm>
            <a:off x="2057400" y="1143000"/>
            <a:ext cx="8382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22" name="Line 30"/>
          <p:cNvSpPr>
            <a:spLocks noChangeShapeType="1"/>
          </p:cNvSpPr>
          <p:nvPr/>
        </p:nvSpPr>
        <p:spPr bwMode="auto">
          <a:xfrm flipV="1">
            <a:off x="3417888" y="82550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23" name="Line 32"/>
          <p:cNvSpPr>
            <a:spLocks noChangeShapeType="1"/>
          </p:cNvSpPr>
          <p:nvPr/>
        </p:nvSpPr>
        <p:spPr bwMode="auto">
          <a:xfrm flipV="1">
            <a:off x="3421063" y="1570038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24" name="Line 33"/>
          <p:cNvSpPr>
            <a:spLocks noChangeShapeType="1"/>
          </p:cNvSpPr>
          <p:nvPr/>
        </p:nvSpPr>
        <p:spPr bwMode="auto">
          <a:xfrm flipV="1">
            <a:off x="3494088" y="1630363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25" name="Line 34"/>
          <p:cNvSpPr>
            <a:spLocks noChangeShapeType="1"/>
          </p:cNvSpPr>
          <p:nvPr/>
        </p:nvSpPr>
        <p:spPr bwMode="auto">
          <a:xfrm flipV="1">
            <a:off x="3417888" y="1031875"/>
            <a:ext cx="0" cy="300038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8626" name="Object 2056"/>
          <p:cNvGraphicFramePr>
            <a:graphicFrameLocks noChangeAspect="1"/>
          </p:cNvGraphicFramePr>
          <p:nvPr/>
        </p:nvGraphicFramePr>
        <p:xfrm>
          <a:off x="3328988" y="1985963"/>
          <a:ext cx="34448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89" name="Equation" r:id="rId5" imgW="114367" imgH="142927" progId="Equation.DSMT4">
                  <p:embed/>
                </p:oleObj>
              </mc:Choice>
              <mc:Fallback>
                <p:oleObj name="Equation" r:id="rId5" imgW="114367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8988" y="1985963"/>
                        <a:ext cx="344487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27" name="Line 39"/>
          <p:cNvSpPr>
            <a:spLocks noChangeShapeType="1"/>
          </p:cNvSpPr>
          <p:nvPr/>
        </p:nvSpPr>
        <p:spPr bwMode="auto">
          <a:xfrm>
            <a:off x="2974975" y="3556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28" name="Line 40"/>
          <p:cNvSpPr>
            <a:spLocks noChangeShapeType="1"/>
          </p:cNvSpPr>
          <p:nvPr/>
        </p:nvSpPr>
        <p:spPr bwMode="auto">
          <a:xfrm>
            <a:off x="2971800" y="8493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29" name="Line 41"/>
          <p:cNvSpPr>
            <a:spLocks noChangeShapeType="1"/>
          </p:cNvSpPr>
          <p:nvPr/>
        </p:nvSpPr>
        <p:spPr bwMode="auto">
          <a:xfrm>
            <a:off x="2974975" y="13843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30" name="Line 42"/>
          <p:cNvSpPr>
            <a:spLocks noChangeShapeType="1"/>
          </p:cNvSpPr>
          <p:nvPr/>
        </p:nvSpPr>
        <p:spPr bwMode="auto">
          <a:xfrm>
            <a:off x="2974975" y="19288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31" name="Text Box 48"/>
          <p:cNvSpPr txBox="1">
            <a:spLocks noChangeArrowheads="1"/>
          </p:cNvSpPr>
          <p:nvPr/>
        </p:nvSpPr>
        <p:spPr bwMode="auto">
          <a:xfrm>
            <a:off x="614363" y="2438400"/>
            <a:ext cx="5905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Let’s consider a second butadiene </a:t>
            </a:r>
            <a:r>
              <a:rPr lang="en-US" dirty="0">
                <a:solidFill>
                  <a:srgbClr val="002060"/>
                </a:solidFill>
                <a:sym typeface="Symbol" pitchFamily="18" charset="2"/>
              </a:rPr>
              <a:t>* transition.</a:t>
            </a:r>
            <a:endParaRPr lang="en-US" dirty="0">
              <a:solidFill>
                <a:srgbClr val="002060"/>
              </a:solidFill>
            </a:endParaRPr>
          </a:p>
        </p:txBody>
      </p:sp>
      <p:graphicFrame>
        <p:nvGraphicFramePr>
          <p:cNvPr id="989184" name="Object 2048"/>
          <p:cNvGraphicFramePr>
            <a:graphicFrameLocks noChangeAspect="1"/>
          </p:cNvGraphicFramePr>
          <p:nvPr/>
        </p:nvGraphicFramePr>
        <p:xfrm>
          <a:off x="1614488" y="2881313"/>
          <a:ext cx="1270000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0" name="Equation" r:id="rId7" imgW="685935" imgH="171566" progId="Equation.DSMT4">
                  <p:embed/>
                </p:oleObj>
              </mc:Choice>
              <mc:Fallback>
                <p:oleObj name="Equation" r:id="rId7" imgW="685935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4488" y="2881313"/>
                        <a:ext cx="1270000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9185" name="Object 2049"/>
          <p:cNvGraphicFramePr>
            <a:graphicFrameLocks noChangeAspect="1"/>
          </p:cNvGraphicFramePr>
          <p:nvPr/>
        </p:nvGraphicFramePr>
        <p:xfrm>
          <a:off x="3898900" y="2890838"/>
          <a:ext cx="3382963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1" name="Equation" r:id="rId9" imgW="2009792" imgH="171566" progId="Equation.DSMT4">
                  <p:embed/>
                </p:oleObj>
              </mc:Choice>
              <mc:Fallback>
                <p:oleObj name="Equation" r:id="rId9" imgW="2009792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8900" y="2890838"/>
                        <a:ext cx="3382963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9186" name="Object 2050"/>
          <p:cNvGraphicFramePr>
            <a:graphicFrameLocks noChangeAspect="1"/>
          </p:cNvGraphicFramePr>
          <p:nvPr/>
        </p:nvGraphicFramePr>
        <p:xfrm>
          <a:off x="593725" y="3986213"/>
          <a:ext cx="4567238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2" name="Equation" r:id="rId11" imgW="2743200" imgH="171566" progId="Equation.DSMT4">
                  <p:embed/>
                </p:oleObj>
              </mc:Choice>
              <mc:Fallback>
                <p:oleObj name="Equation" r:id="rId11" imgW="2743200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725" y="3986213"/>
                        <a:ext cx="4567238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9187" name="Object 2051"/>
          <p:cNvGraphicFramePr>
            <a:graphicFrameLocks noChangeAspect="1"/>
          </p:cNvGraphicFramePr>
          <p:nvPr/>
        </p:nvGraphicFramePr>
        <p:xfrm>
          <a:off x="581025" y="4519613"/>
          <a:ext cx="4591050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3" name="Equation" r:id="rId13" imgW="2762351" imgH="171566" progId="Equation.DSMT4">
                  <p:embed/>
                </p:oleObj>
              </mc:Choice>
              <mc:Fallback>
                <p:oleObj name="Equation" r:id="rId13" imgW="2762351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025" y="4519613"/>
                        <a:ext cx="4591050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9188" name="Object 2052"/>
          <p:cNvGraphicFramePr>
            <a:graphicFrameLocks noChangeAspect="1"/>
          </p:cNvGraphicFramePr>
          <p:nvPr/>
        </p:nvGraphicFramePr>
        <p:xfrm>
          <a:off x="619125" y="5059363"/>
          <a:ext cx="455612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4" name="Equation" r:id="rId15" imgW="2733759" imgH="171566" progId="Equation.DSMT4">
                  <p:embed/>
                </p:oleObj>
              </mc:Choice>
              <mc:Fallback>
                <p:oleObj name="Equation" r:id="rId15" imgW="2733759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125" y="5059363"/>
                        <a:ext cx="455612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9189" name="Object 2053"/>
          <p:cNvGraphicFramePr>
            <a:graphicFrameLocks noChangeAspect="1"/>
          </p:cNvGraphicFramePr>
          <p:nvPr/>
        </p:nvGraphicFramePr>
        <p:xfrm>
          <a:off x="5529263" y="4000500"/>
          <a:ext cx="85090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5" name="Equation" r:id="rId17" imgW="419167" imgH="152383" progId="Equation.DSMT4">
                  <p:embed/>
                </p:oleObj>
              </mc:Choice>
              <mc:Fallback>
                <p:oleObj name="Equation" r:id="rId17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9263" y="4000500"/>
                        <a:ext cx="850900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9190" name="Object 2054"/>
          <p:cNvGraphicFramePr>
            <a:graphicFrameLocks noChangeAspect="1"/>
          </p:cNvGraphicFramePr>
          <p:nvPr/>
        </p:nvGraphicFramePr>
        <p:xfrm>
          <a:off x="5529263" y="4540250"/>
          <a:ext cx="85090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6" name="Equation" r:id="rId19" imgW="419167" imgH="152383" progId="Equation.DSMT4">
                  <p:embed/>
                </p:oleObj>
              </mc:Choice>
              <mc:Fallback>
                <p:oleObj name="Equation" r:id="rId19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9263" y="4540250"/>
                        <a:ext cx="850900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9191" name="Object 2055"/>
          <p:cNvGraphicFramePr>
            <a:graphicFrameLocks noChangeAspect="1"/>
          </p:cNvGraphicFramePr>
          <p:nvPr/>
        </p:nvGraphicFramePr>
        <p:xfrm>
          <a:off x="5543550" y="5080000"/>
          <a:ext cx="852488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7" name="Equation" r:id="rId21" imgW="419167" imgH="152383" progId="Equation.DSMT4">
                  <p:embed/>
                </p:oleObj>
              </mc:Choice>
              <mc:Fallback>
                <p:oleObj name="Equation" r:id="rId21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3550" y="5080000"/>
                        <a:ext cx="852488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3769" name="Text Box 57"/>
          <p:cNvSpPr txBox="1">
            <a:spLocks noChangeArrowheads="1"/>
          </p:cNvSpPr>
          <p:nvPr/>
        </p:nvSpPr>
        <p:spPr bwMode="auto">
          <a:xfrm>
            <a:off x="609600" y="3386138"/>
            <a:ext cx="5245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this transition is labelled:  </a:t>
            </a:r>
            <a:r>
              <a:rPr lang="en-US">
                <a:solidFill>
                  <a:srgbClr val="FF0000"/>
                </a:solidFill>
              </a:rPr>
              <a:t>A</a:t>
            </a:r>
            <a:r>
              <a:rPr lang="en-US" baseline="-25000">
                <a:solidFill>
                  <a:srgbClr val="FF0000"/>
                </a:solidFill>
              </a:rPr>
              <a:t>g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 A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g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883770" name="Text Box 58"/>
          <p:cNvSpPr txBox="1">
            <a:spLocks noChangeArrowheads="1"/>
          </p:cNvSpPr>
          <p:nvPr/>
        </p:nvSpPr>
        <p:spPr bwMode="auto">
          <a:xfrm>
            <a:off x="669925" y="5573713"/>
            <a:ext cx="4994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this is </a:t>
            </a:r>
            <a:r>
              <a:rPr lang="en-US" b="1" i="1">
                <a:solidFill>
                  <a:srgbClr val="FF33CC"/>
                </a:solidFill>
              </a:rPr>
              <a:t>not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an allowed transition.</a:t>
            </a:r>
          </a:p>
        </p:txBody>
      </p:sp>
      <p:graphicFrame>
        <p:nvGraphicFramePr>
          <p:cNvPr id="68642" name="Object 1033"/>
          <p:cNvGraphicFramePr>
            <a:graphicFrameLocks noChangeAspect="1"/>
          </p:cNvGraphicFramePr>
          <p:nvPr/>
        </p:nvGraphicFramePr>
        <p:xfrm>
          <a:off x="1587500" y="1695450"/>
          <a:ext cx="300038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8" name="Equation" r:id="rId23" imgW="95216" imgH="142927" progId="Equation.DSMT4">
                  <p:embed/>
                </p:oleObj>
              </mc:Choice>
              <mc:Fallback>
                <p:oleObj name="Equation" r:id="rId23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500" y="1695450"/>
                        <a:ext cx="300038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3" name="Object 1034"/>
          <p:cNvGraphicFramePr>
            <a:graphicFrameLocks noChangeAspect="1"/>
          </p:cNvGraphicFramePr>
          <p:nvPr/>
        </p:nvGraphicFramePr>
        <p:xfrm>
          <a:off x="1598613" y="1139825"/>
          <a:ext cx="27940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99" name="Equation" r:id="rId25" imgW="76335" imgH="152383" progId="Equation.DSMT4">
                  <p:embed/>
                </p:oleObj>
              </mc:Choice>
              <mc:Fallback>
                <p:oleObj name="Equation" r:id="rId25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8613" y="1139825"/>
                        <a:ext cx="279400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4" name="Object 1035"/>
          <p:cNvGraphicFramePr>
            <a:graphicFrameLocks noChangeAspect="1"/>
          </p:cNvGraphicFramePr>
          <p:nvPr/>
        </p:nvGraphicFramePr>
        <p:xfrm>
          <a:off x="1608138" y="608013"/>
          <a:ext cx="30003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00" name="Equation" r:id="rId27" imgW="95216" imgH="142927" progId="Equation.DSMT4">
                  <p:embed/>
                </p:oleObj>
              </mc:Choice>
              <mc:Fallback>
                <p:oleObj name="Equation" r:id="rId27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8138" y="608013"/>
                        <a:ext cx="30003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5" name="Object 1036"/>
          <p:cNvGraphicFramePr>
            <a:graphicFrameLocks noChangeAspect="1"/>
          </p:cNvGraphicFramePr>
          <p:nvPr/>
        </p:nvGraphicFramePr>
        <p:xfrm>
          <a:off x="1619250" y="152400"/>
          <a:ext cx="277813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01" name="Equation" r:id="rId29" imgW="76335" imgH="152383" progId="Equation.DSMT4">
                  <p:embed/>
                </p:oleObj>
              </mc:Choice>
              <mc:Fallback>
                <p:oleObj name="Equation" r:id="rId29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52400"/>
                        <a:ext cx="277813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6" name="Object 16"/>
          <p:cNvGraphicFramePr>
            <a:graphicFrameLocks noChangeAspect="1"/>
          </p:cNvGraphicFramePr>
          <p:nvPr/>
        </p:nvGraphicFramePr>
        <p:xfrm>
          <a:off x="3794125" y="1695450"/>
          <a:ext cx="300038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02" name="Equation" r:id="rId31" imgW="95216" imgH="142927" progId="Equation.DSMT4">
                  <p:embed/>
                </p:oleObj>
              </mc:Choice>
              <mc:Fallback>
                <p:oleObj name="Equation" r:id="rId31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25" y="1695450"/>
                        <a:ext cx="300038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7" name="Object 17"/>
          <p:cNvGraphicFramePr>
            <a:graphicFrameLocks noChangeAspect="1"/>
          </p:cNvGraphicFramePr>
          <p:nvPr/>
        </p:nvGraphicFramePr>
        <p:xfrm>
          <a:off x="3805238" y="1139825"/>
          <a:ext cx="27940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03" name="Equation" r:id="rId33" imgW="76335" imgH="152383" progId="Equation.DSMT4">
                  <p:embed/>
                </p:oleObj>
              </mc:Choice>
              <mc:Fallback>
                <p:oleObj name="Equation" r:id="rId33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5238" y="1139825"/>
                        <a:ext cx="279400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8" name="Object 18"/>
          <p:cNvGraphicFramePr>
            <a:graphicFrameLocks noChangeAspect="1"/>
          </p:cNvGraphicFramePr>
          <p:nvPr/>
        </p:nvGraphicFramePr>
        <p:xfrm>
          <a:off x="3814763" y="608013"/>
          <a:ext cx="30003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04" name="Equation" r:id="rId35" imgW="95216" imgH="142927" progId="Equation.DSMT4">
                  <p:embed/>
                </p:oleObj>
              </mc:Choice>
              <mc:Fallback>
                <p:oleObj name="Equation" r:id="rId35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763" y="608013"/>
                        <a:ext cx="30003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9" name="Object 19"/>
          <p:cNvGraphicFramePr>
            <a:graphicFrameLocks noChangeAspect="1"/>
          </p:cNvGraphicFramePr>
          <p:nvPr/>
        </p:nvGraphicFramePr>
        <p:xfrm>
          <a:off x="3825875" y="152400"/>
          <a:ext cx="277813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05" name="Equation" r:id="rId37" imgW="76335" imgH="152383" progId="Equation.DSMT4">
                  <p:embed/>
                </p:oleObj>
              </mc:Choice>
              <mc:Fallback>
                <p:oleObj name="Equation" r:id="rId37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75" y="152400"/>
                        <a:ext cx="277813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989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989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883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98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989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989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89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98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989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83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83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31" grpId="0"/>
      <p:bldP spid="883769" grpId="0" autoUpdateAnimBg="0"/>
      <p:bldP spid="88377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F605DB9-7218-45A9-A7E5-4305A87F03B0}" type="slidenum">
              <a:rPr lang="en-US" sz="1400" smtClean="0">
                <a:solidFill>
                  <a:srgbClr val="002060"/>
                </a:solidFill>
              </a:rPr>
              <a:pPr/>
              <a:t>15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9635" name="Line 6"/>
          <p:cNvSpPr>
            <a:spLocks noChangeShapeType="1"/>
          </p:cNvSpPr>
          <p:nvPr/>
        </p:nvSpPr>
        <p:spPr bwMode="auto">
          <a:xfrm flipV="1">
            <a:off x="1131888" y="1560513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36" name="Line 7"/>
          <p:cNvSpPr>
            <a:spLocks noChangeShapeType="1"/>
          </p:cNvSpPr>
          <p:nvPr/>
        </p:nvSpPr>
        <p:spPr bwMode="auto">
          <a:xfrm flipV="1">
            <a:off x="1206500" y="1620838"/>
            <a:ext cx="0" cy="303212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37" name="Line 9"/>
          <p:cNvSpPr>
            <a:spLocks noChangeShapeType="1"/>
          </p:cNvSpPr>
          <p:nvPr/>
        </p:nvSpPr>
        <p:spPr bwMode="auto">
          <a:xfrm flipV="1">
            <a:off x="1131888" y="1016000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38" name="Line 10"/>
          <p:cNvSpPr>
            <a:spLocks noChangeShapeType="1"/>
          </p:cNvSpPr>
          <p:nvPr/>
        </p:nvSpPr>
        <p:spPr bwMode="auto">
          <a:xfrm flipV="1">
            <a:off x="1206500" y="1076325"/>
            <a:ext cx="0" cy="303213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39" name="Line 15"/>
          <p:cNvSpPr>
            <a:spLocks noChangeShapeType="1"/>
          </p:cNvSpPr>
          <p:nvPr/>
        </p:nvSpPr>
        <p:spPr bwMode="auto">
          <a:xfrm>
            <a:off x="688975" y="3508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0" name="Line 16"/>
          <p:cNvSpPr>
            <a:spLocks noChangeShapeType="1"/>
          </p:cNvSpPr>
          <p:nvPr/>
        </p:nvSpPr>
        <p:spPr bwMode="auto">
          <a:xfrm>
            <a:off x="685800" y="8445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1" name="Line 17"/>
          <p:cNvSpPr>
            <a:spLocks noChangeShapeType="1"/>
          </p:cNvSpPr>
          <p:nvPr/>
        </p:nvSpPr>
        <p:spPr bwMode="auto">
          <a:xfrm>
            <a:off x="688975" y="1379538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2" name="Line 18"/>
          <p:cNvSpPr>
            <a:spLocks noChangeShapeType="1"/>
          </p:cNvSpPr>
          <p:nvPr/>
        </p:nvSpPr>
        <p:spPr bwMode="auto">
          <a:xfrm>
            <a:off x="688975" y="192405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3" name="Line 24"/>
          <p:cNvSpPr>
            <a:spLocks noChangeShapeType="1"/>
          </p:cNvSpPr>
          <p:nvPr/>
        </p:nvSpPr>
        <p:spPr bwMode="auto">
          <a:xfrm>
            <a:off x="2057400" y="1143000"/>
            <a:ext cx="8382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4" name="Line 28"/>
          <p:cNvSpPr>
            <a:spLocks noChangeShapeType="1"/>
          </p:cNvSpPr>
          <p:nvPr/>
        </p:nvSpPr>
        <p:spPr bwMode="auto">
          <a:xfrm flipV="1">
            <a:off x="3421063" y="1570038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5" name="Line 29"/>
          <p:cNvSpPr>
            <a:spLocks noChangeShapeType="1"/>
          </p:cNvSpPr>
          <p:nvPr/>
        </p:nvSpPr>
        <p:spPr bwMode="auto">
          <a:xfrm flipV="1">
            <a:off x="3494088" y="1630363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6" name="Line 30"/>
          <p:cNvSpPr>
            <a:spLocks noChangeShapeType="1"/>
          </p:cNvSpPr>
          <p:nvPr/>
        </p:nvSpPr>
        <p:spPr bwMode="auto">
          <a:xfrm flipV="1">
            <a:off x="3417888" y="1031875"/>
            <a:ext cx="0" cy="300038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7" name="Line 31"/>
          <p:cNvSpPr>
            <a:spLocks noChangeShapeType="1"/>
          </p:cNvSpPr>
          <p:nvPr/>
        </p:nvSpPr>
        <p:spPr bwMode="auto">
          <a:xfrm flipV="1">
            <a:off x="3417888" y="533400"/>
            <a:ext cx="0" cy="29845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8" name="Line 36"/>
          <p:cNvSpPr>
            <a:spLocks noChangeShapeType="1"/>
          </p:cNvSpPr>
          <p:nvPr/>
        </p:nvSpPr>
        <p:spPr bwMode="auto">
          <a:xfrm>
            <a:off x="2974975" y="3556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49" name="Line 37"/>
          <p:cNvSpPr>
            <a:spLocks noChangeShapeType="1"/>
          </p:cNvSpPr>
          <p:nvPr/>
        </p:nvSpPr>
        <p:spPr bwMode="auto">
          <a:xfrm>
            <a:off x="2971800" y="8493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50" name="Line 38"/>
          <p:cNvSpPr>
            <a:spLocks noChangeShapeType="1"/>
          </p:cNvSpPr>
          <p:nvPr/>
        </p:nvSpPr>
        <p:spPr bwMode="auto">
          <a:xfrm>
            <a:off x="2974975" y="1384300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51" name="Line 39"/>
          <p:cNvSpPr>
            <a:spLocks noChangeShapeType="1"/>
          </p:cNvSpPr>
          <p:nvPr/>
        </p:nvSpPr>
        <p:spPr bwMode="auto">
          <a:xfrm>
            <a:off x="2974975" y="1928813"/>
            <a:ext cx="877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652" name="Text Box 45"/>
          <p:cNvSpPr txBox="1">
            <a:spLocks noChangeArrowheads="1"/>
          </p:cNvSpPr>
          <p:nvPr/>
        </p:nvSpPr>
        <p:spPr bwMode="auto">
          <a:xfrm>
            <a:off x="5334000" y="152400"/>
            <a:ext cx="3533775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2h</a:t>
            </a:r>
            <a:r>
              <a:rPr lang="en-US" sz="1800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     i       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h</a:t>
            </a:r>
            <a:endParaRPr lang="en-US" sz="1800" b="1">
              <a:solidFill>
                <a:srgbClr val="FF0000"/>
              </a:solidFill>
              <a:sym typeface="Symbol" pitchFamily="18" charset="2"/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g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      </a:t>
            </a:r>
            <a:r>
              <a:rPr lang="en-US" sz="1800">
                <a:solidFill>
                  <a:srgbClr val="FF0000"/>
                </a:solidFill>
              </a:rPr>
              <a:t>z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u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-1         1     </a:t>
            </a:r>
            <a:r>
              <a:rPr lang="en-US" sz="1800">
                <a:solidFill>
                  <a:srgbClr val="FF0000"/>
                </a:solidFill>
              </a:rPr>
              <a:t>x,y</a:t>
            </a:r>
          </a:p>
        </p:txBody>
      </p:sp>
      <p:sp>
        <p:nvSpPr>
          <p:cNvPr id="69653" name="Text Box 46"/>
          <p:cNvSpPr txBox="1">
            <a:spLocks noChangeArrowheads="1"/>
          </p:cNvSpPr>
          <p:nvPr/>
        </p:nvSpPr>
        <p:spPr bwMode="auto">
          <a:xfrm>
            <a:off x="1579563" y="2819400"/>
            <a:ext cx="21542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Back to:  </a:t>
            </a:r>
            <a:r>
              <a:rPr lang="en-US" dirty="0">
                <a:solidFill>
                  <a:srgbClr val="FF0000"/>
                </a:solidFill>
              </a:rPr>
              <a:t>A</a:t>
            </a:r>
            <a:r>
              <a:rPr lang="en-US" baseline="-25000" dirty="0">
                <a:solidFill>
                  <a:srgbClr val="FF0000"/>
                </a:solidFill>
              </a:rPr>
              <a:t>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 B</a:t>
            </a:r>
            <a:r>
              <a:rPr lang="en-US" baseline="-25000" dirty="0">
                <a:solidFill>
                  <a:srgbClr val="FF0000"/>
                </a:solidFill>
                <a:sym typeface="Symbol" pitchFamily="18" charset="2"/>
              </a:rPr>
              <a:t>u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69654" name="Object 2048"/>
          <p:cNvGraphicFramePr>
            <a:graphicFrameLocks noChangeAspect="1"/>
          </p:cNvGraphicFramePr>
          <p:nvPr/>
        </p:nvGraphicFramePr>
        <p:xfrm>
          <a:off x="650875" y="2413000"/>
          <a:ext cx="121285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598" name="Equation" r:id="rId3" imgW="647633" imgH="152383" progId="Equation.DSMT4">
                  <p:embed/>
                </p:oleObj>
              </mc:Choice>
              <mc:Fallback>
                <p:oleObj name="Equation" r:id="rId3" imgW="647633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875" y="2413000"/>
                        <a:ext cx="1212850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55" name="Object 2049"/>
          <p:cNvGraphicFramePr>
            <a:graphicFrameLocks noChangeAspect="1"/>
          </p:cNvGraphicFramePr>
          <p:nvPr/>
        </p:nvGraphicFramePr>
        <p:xfrm>
          <a:off x="2549525" y="2413000"/>
          <a:ext cx="1958975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599" name="Equation" r:id="rId5" imgW="1123984" imgH="152383" progId="Equation.DSMT4">
                  <p:embed/>
                </p:oleObj>
              </mc:Choice>
              <mc:Fallback>
                <p:oleObj name="Equation" r:id="rId5" imgW="1123984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9525" y="2413000"/>
                        <a:ext cx="1958975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4785" name="Text Box 49"/>
          <p:cNvSpPr txBox="1">
            <a:spLocks noChangeArrowheads="1"/>
          </p:cNvSpPr>
          <p:nvPr/>
        </p:nvSpPr>
        <p:spPr bwMode="auto">
          <a:xfrm>
            <a:off x="609600" y="3352800"/>
            <a:ext cx="6007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You may have learned a shortcut in another course.</a:t>
            </a:r>
          </a:p>
        </p:txBody>
      </p:sp>
      <p:sp>
        <p:nvSpPr>
          <p:cNvPr id="884786" name="Text Box 50"/>
          <p:cNvSpPr txBox="1">
            <a:spLocks noChangeArrowheads="1"/>
          </p:cNvSpPr>
          <p:nvPr/>
        </p:nvSpPr>
        <p:spPr bwMode="auto">
          <a:xfrm>
            <a:off x="609600" y="3886200"/>
            <a:ext cx="7564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Shortcut:  If the representation of the excited state is the same as </a:t>
            </a:r>
          </a:p>
          <a:p>
            <a:r>
              <a:rPr lang="en-US">
                <a:solidFill>
                  <a:srgbClr val="002060"/>
                </a:solidFill>
              </a:rPr>
              <a:t>                 x, y, or z, the transition is allowed.</a:t>
            </a:r>
          </a:p>
        </p:txBody>
      </p:sp>
      <p:sp>
        <p:nvSpPr>
          <p:cNvPr id="884787" name="Text Box 51"/>
          <p:cNvSpPr txBox="1">
            <a:spLocks noChangeArrowheads="1"/>
          </p:cNvSpPr>
          <p:nvPr/>
        </p:nvSpPr>
        <p:spPr bwMode="auto">
          <a:xfrm>
            <a:off x="836613" y="4773613"/>
            <a:ext cx="33543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Corky:  </a:t>
            </a:r>
            <a:r>
              <a:rPr lang="en-US">
                <a:solidFill>
                  <a:schemeClr val="bg1"/>
                </a:solidFill>
              </a:rPr>
              <a:t>Shortcuts are Nice!!!</a:t>
            </a:r>
          </a:p>
        </p:txBody>
      </p:sp>
      <p:sp>
        <p:nvSpPr>
          <p:cNvPr id="884788" name="Text Box 52"/>
          <p:cNvSpPr txBox="1">
            <a:spLocks noChangeArrowheads="1"/>
          </p:cNvSpPr>
          <p:nvPr/>
        </p:nvSpPr>
        <p:spPr bwMode="auto">
          <a:xfrm>
            <a:off x="685800" y="5307013"/>
            <a:ext cx="697865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Mookie:  </a:t>
            </a:r>
            <a:r>
              <a:rPr lang="en-US">
                <a:solidFill>
                  <a:schemeClr val="bg1"/>
                </a:solidFill>
              </a:rPr>
              <a:t>That’s right, Corkster, except when they don’t work.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FFFF00"/>
                </a:solidFill>
              </a:rPr>
              <a:t>               </a:t>
            </a:r>
            <a:r>
              <a:rPr lang="en-US">
                <a:solidFill>
                  <a:srgbClr val="FF33CC"/>
                </a:solidFill>
              </a:rPr>
              <a:t>Like on tests!!!</a:t>
            </a:r>
          </a:p>
        </p:txBody>
      </p:sp>
      <p:graphicFrame>
        <p:nvGraphicFramePr>
          <p:cNvPr id="69660" name="Object 2061"/>
          <p:cNvGraphicFramePr>
            <a:graphicFrameLocks noChangeAspect="1"/>
          </p:cNvGraphicFramePr>
          <p:nvPr/>
        </p:nvGraphicFramePr>
        <p:xfrm>
          <a:off x="1011238" y="1982788"/>
          <a:ext cx="395287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0" name="Equation" r:id="rId7" imgW="142959" imgH="142927" progId="Equation.DSMT4">
                  <p:embed/>
                </p:oleObj>
              </mc:Choice>
              <mc:Fallback>
                <p:oleObj name="Equation" r:id="rId7" imgW="142959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1238" y="1982788"/>
                        <a:ext cx="395287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1" name="Object 2056"/>
          <p:cNvGraphicFramePr>
            <a:graphicFrameLocks noChangeAspect="1"/>
          </p:cNvGraphicFramePr>
          <p:nvPr/>
        </p:nvGraphicFramePr>
        <p:xfrm>
          <a:off x="3328988" y="1985963"/>
          <a:ext cx="34448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1" name="Equation" r:id="rId9" imgW="114367" imgH="142927" progId="Equation.DSMT4">
                  <p:embed/>
                </p:oleObj>
              </mc:Choice>
              <mc:Fallback>
                <p:oleObj name="Equation" r:id="rId9" imgW="114367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8988" y="1985963"/>
                        <a:ext cx="344487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2" name="Object 1033"/>
          <p:cNvGraphicFramePr>
            <a:graphicFrameLocks noChangeAspect="1"/>
          </p:cNvGraphicFramePr>
          <p:nvPr/>
        </p:nvGraphicFramePr>
        <p:xfrm>
          <a:off x="1587500" y="1695450"/>
          <a:ext cx="300038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2" name="Equation" r:id="rId11" imgW="95216" imgH="142927" progId="Equation.DSMT4">
                  <p:embed/>
                </p:oleObj>
              </mc:Choice>
              <mc:Fallback>
                <p:oleObj name="Equation" r:id="rId11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500" y="1695450"/>
                        <a:ext cx="300038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3" name="Object 1034"/>
          <p:cNvGraphicFramePr>
            <a:graphicFrameLocks noChangeAspect="1"/>
          </p:cNvGraphicFramePr>
          <p:nvPr/>
        </p:nvGraphicFramePr>
        <p:xfrm>
          <a:off x="1598613" y="1139825"/>
          <a:ext cx="27940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3" name="Equation" r:id="rId13" imgW="76335" imgH="152383" progId="Equation.DSMT4">
                  <p:embed/>
                </p:oleObj>
              </mc:Choice>
              <mc:Fallback>
                <p:oleObj name="Equation" r:id="rId13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8613" y="1139825"/>
                        <a:ext cx="279400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4" name="Object 1035"/>
          <p:cNvGraphicFramePr>
            <a:graphicFrameLocks noChangeAspect="1"/>
          </p:cNvGraphicFramePr>
          <p:nvPr/>
        </p:nvGraphicFramePr>
        <p:xfrm>
          <a:off x="1608138" y="608013"/>
          <a:ext cx="30003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4" name="Equation" r:id="rId15" imgW="95216" imgH="142927" progId="Equation.DSMT4">
                  <p:embed/>
                </p:oleObj>
              </mc:Choice>
              <mc:Fallback>
                <p:oleObj name="Equation" r:id="rId15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8138" y="608013"/>
                        <a:ext cx="30003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5" name="Object 1036"/>
          <p:cNvGraphicFramePr>
            <a:graphicFrameLocks noChangeAspect="1"/>
          </p:cNvGraphicFramePr>
          <p:nvPr/>
        </p:nvGraphicFramePr>
        <p:xfrm>
          <a:off x="1619250" y="152400"/>
          <a:ext cx="277813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5" name="Equation" r:id="rId17" imgW="76335" imgH="152383" progId="Equation.DSMT4">
                  <p:embed/>
                </p:oleObj>
              </mc:Choice>
              <mc:Fallback>
                <p:oleObj name="Equation" r:id="rId17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52400"/>
                        <a:ext cx="277813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6" name="Object 10"/>
          <p:cNvGraphicFramePr>
            <a:graphicFrameLocks noChangeAspect="1"/>
          </p:cNvGraphicFramePr>
          <p:nvPr/>
        </p:nvGraphicFramePr>
        <p:xfrm>
          <a:off x="3794125" y="1695450"/>
          <a:ext cx="300038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6" name="Equation" r:id="rId19" imgW="95216" imgH="142927" progId="Equation.DSMT4">
                  <p:embed/>
                </p:oleObj>
              </mc:Choice>
              <mc:Fallback>
                <p:oleObj name="Equation" r:id="rId19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25" y="1695450"/>
                        <a:ext cx="300038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7" name="Object 11"/>
          <p:cNvGraphicFramePr>
            <a:graphicFrameLocks noChangeAspect="1"/>
          </p:cNvGraphicFramePr>
          <p:nvPr/>
        </p:nvGraphicFramePr>
        <p:xfrm>
          <a:off x="3805238" y="1139825"/>
          <a:ext cx="27940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7" name="Equation" r:id="rId21" imgW="76335" imgH="152383" progId="Equation.DSMT4">
                  <p:embed/>
                </p:oleObj>
              </mc:Choice>
              <mc:Fallback>
                <p:oleObj name="Equation" r:id="rId21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5238" y="1139825"/>
                        <a:ext cx="279400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8" name="Object 12"/>
          <p:cNvGraphicFramePr>
            <a:graphicFrameLocks noChangeAspect="1"/>
          </p:cNvGraphicFramePr>
          <p:nvPr/>
        </p:nvGraphicFramePr>
        <p:xfrm>
          <a:off x="3814763" y="608013"/>
          <a:ext cx="30003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8" name="Equation" r:id="rId23" imgW="95216" imgH="142927" progId="Equation.DSMT4">
                  <p:embed/>
                </p:oleObj>
              </mc:Choice>
              <mc:Fallback>
                <p:oleObj name="Equation" r:id="rId23" imgW="95216" imgH="14292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763" y="608013"/>
                        <a:ext cx="30003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69" name="Object 13"/>
          <p:cNvGraphicFramePr>
            <a:graphicFrameLocks noChangeAspect="1"/>
          </p:cNvGraphicFramePr>
          <p:nvPr/>
        </p:nvGraphicFramePr>
        <p:xfrm>
          <a:off x="3825875" y="152400"/>
          <a:ext cx="277813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09" name="Equation" r:id="rId25" imgW="76335" imgH="152383" progId="Equation.DSMT4">
                  <p:embed/>
                </p:oleObj>
              </mc:Choice>
              <mc:Fallback>
                <p:oleObj name="Equation" r:id="rId25" imgW="76335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75" y="152400"/>
                        <a:ext cx="277813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84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884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884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84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53" grpId="0"/>
      <p:bldP spid="884785" grpId="0" autoUpdateAnimBg="0"/>
      <p:bldP spid="884786" grpId="0" autoUpdateAnimBg="0"/>
      <p:bldP spid="884787" grpId="0" autoUpdateAnimBg="0"/>
      <p:bldP spid="88478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3383DA90-539D-47F5-BB03-4DDF1E1135C3}" type="slidenum">
              <a:rPr lang="en-US" sz="1400" smtClean="0">
                <a:solidFill>
                  <a:srgbClr val="002060"/>
                </a:solidFill>
              </a:rPr>
              <a:pPr/>
              <a:t>16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685800"/>
          </a:xfrm>
        </p:spPr>
        <p:txBody>
          <a:bodyPr/>
          <a:lstStyle/>
          <a:p>
            <a:pPr algn="l"/>
            <a:r>
              <a:rPr lang="en-US" sz="2400" smtClean="0">
                <a:solidFill>
                  <a:schemeClr val="bg1"/>
                </a:solidFill>
              </a:rPr>
              <a:t>Part </a:t>
            </a:r>
            <a:r>
              <a:rPr lang="en-US" sz="2400">
                <a:solidFill>
                  <a:schemeClr val="bg1"/>
                </a:solidFill>
              </a:rPr>
              <a:t>B</a:t>
            </a:r>
            <a:r>
              <a:rPr lang="en-US" sz="2400" smtClean="0">
                <a:solidFill>
                  <a:schemeClr val="bg1"/>
                </a:solidFill>
              </a:rPr>
              <a:t>:  Applications of Symmetry</a:t>
            </a: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08025" y="1217454"/>
            <a:ext cx="51269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</a:t>
            </a:r>
            <a:r>
              <a:rPr lang="en-US" sz="2200">
                <a:solidFill>
                  <a:srgbClr val="000000"/>
                </a:solidFill>
              </a:rPr>
              <a:t> </a:t>
            </a:r>
            <a:r>
              <a:rPr lang="en-US" sz="2200" smtClean="0">
                <a:solidFill>
                  <a:srgbClr val="000000"/>
                </a:solidFill>
              </a:rPr>
              <a:t>UV/Visible Absorption Selection Rules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08025" y="1827054"/>
            <a:ext cx="34387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</a:rPr>
              <a:t>Application </a:t>
            </a:r>
            <a:r>
              <a:rPr lang="en-US" sz="2200" smtClean="0">
                <a:solidFill>
                  <a:srgbClr val="000000"/>
                </a:solidFill>
              </a:rPr>
              <a:t>to Butadiene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711200" y="2436654"/>
            <a:ext cx="349005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Application to </a:t>
            </a:r>
            <a:r>
              <a:rPr lang="en-US" sz="2200" b="1" smtClean="0">
                <a:solidFill>
                  <a:srgbClr val="FF33CC"/>
                </a:solidFill>
                <a:sym typeface="Symbol" pitchFamily="18" charset="2"/>
              </a:rPr>
              <a:t>Carbene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735013" y="3624104"/>
            <a:ext cx="71714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Construction of SALCs:  Application to the Allyl Radical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758825" y="4265454"/>
            <a:ext cx="55070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Solution to the Allyl Radical using SALCs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739775" y="3014504"/>
            <a:ext cx="64508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Use of Symmetry in Simplifying MO Calculations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749300" y="4875054"/>
            <a:ext cx="47243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/>
              </a:rPr>
              <a:t>-Bonding in Pyrrole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8660439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A6B4CF9-0529-4909-A7BD-186D2E2C27BD}" type="slidenum">
              <a:rPr lang="en-US" sz="1400" smtClean="0">
                <a:solidFill>
                  <a:srgbClr val="002060"/>
                </a:solidFill>
              </a:rPr>
              <a:pPr/>
              <a:t>17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0659" name="Text Box 2"/>
          <p:cNvSpPr txBox="1">
            <a:spLocks noChangeArrowheads="1"/>
          </p:cNvSpPr>
          <p:nvPr/>
        </p:nvSpPr>
        <p:spPr bwMode="auto">
          <a:xfrm>
            <a:off x="2470150" y="63500"/>
            <a:ext cx="39306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Carbene UV Selection Rules</a:t>
            </a:r>
          </a:p>
        </p:txBody>
      </p:sp>
      <p:sp>
        <p:nvSpPr>
          <p:cNvPr id="885763" name="Text Box 3"/>
          <p:cNvSpPr txBox="1">
            <a:spLocks noChangeArrowheads="1"/>
          </p:cNvSpPr>
          <p:nvPr/>
        </p:nvSpPr>
        <p:spPr bwMode="auto">
          <a:xfrm>
            <a:off x="76200" y="762000"/>
            <a:ext cx="30988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002060"/>
                </a:solidFill>
              </a:rPr>
              <a:t>Carbene:</a:t>
            </a:r>
            <a:r>
              <a:rPr lang="en-US">
                <a:solidFill>
                  <a:srgbClr val="002060"/>
                </a:solidFill>
              </a:rPr>
              <a:t>   </a:t>
            </a:r>
            <a:r>
              <a:rPr lang="en-US">
                <a:solidFill>
                  <a:schemeClr val="bg1"/>
                </a:solidFill>
              </a:rPr>
              <a:t>8 electrons</a:t>
            </a:r>
          </a:p>
          <a:p>
            <a:r>
              <a:rPr lang="en-US">
                <a:solidFill>
                  <a:schemeClr val="bg1"/>
                </a:solidFill>
              </a:rPr>
              <a:t>                   C</a:t>
            </a:r>
            <a:r>
              <a:rPr lang="en-US" baseline="-25000">
                <a:solidFill>
                  <a:schemeClr val="bg1"/>
                </a:solidFill>
              </a:rPr>
              <a:t>2V</a:t>
            </a:r>
            <a:r>
              <a:rPr lang="en-US">
                <a:solidFill>
                  <a:schemeClr val="bg1"/>
                </a:solidFill>
              </a:rPr>
              <a:t> symmetry</a:t>
            </a:r>
          </a:p>
          <a:p>
            <a:r>
              <a:rPr lang="en-US">
                <a:solidFill>
                  <a:schemeClr val="bg1"/>
                </a:solidFill>
              </a:rPr>
              <a:t>                   Triplet GS</a:t>
            </a:r>
            <a:endParaRPr lang="en-US" b="1">
              <a:solidFill>
                <a:schemeClr val="bg1"/>
              </a:solidFill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724400" y="5943600"/>
            <a:ext cx="1708150" cy="565150"/>
            <a:chOff x="3648" y="3744"/>
            <a:chExt cx="1076" cy="356"/>
          </a:xfrm>
        </p:grpSpPr>
        <p:graphicFrame>
          <p:nvGraphicFramePr>
            <p:cNvPr id="70713" name="Object 1031"/>
            <p:cNvGraphicFramePr>
              <a:graphicFrameLocks noChangeAspect="1"/>
            </p:cNvGraphicFramePr>
            <p:nvPr/>
          </p:nvGraphicFramePr>
          <p:xfrm>
            <a:off x="4368" y="3744"/>
            <a:ext cx="356" cy="3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46" name="CS ChemDraw Drawing" r:id="rId3" imgW="215900" imgH="215900" progId="ChemDraw.Document.6.0">
                    <p:embed/>
                  </p:oleObj>
                </mc:Choice>
                <mc:Fallback>
                  <p:oleObj name="CS ChemDraw Drawing" r:id="rId3" imgW="215900" imgH="21590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68" y="3744"/>
                          <a:ext cx="356" cy="3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70714" name="Group 7"/>
            <p:cNvGrpSpPr>
              <a:grpSpLocks/>
            </p:cNvGrpSpPr>
            <p:nvPr/>
          </p:nvGrpSpPr>
          <p:grpSpPr bwMode="auto">
            <a:xfrm>
              <a:off x="3648" y="3782"/>
              <a:ext cx="695" cy="250"/>
              <a:chOff x="1200" y="3511"/>
              <a:chExt cx="695" cy="250"/>
            </a:xfrm>
          </p:grpSpPr>
          <p:sp>
            <p:nvSpPr>
              <p:cNvPr id="70715" name="Line 8"/>
              <p:cNvSpPr>
                <a:spLocks noChangeShapeType="1"/>
              </p:cNvSpPr>
              <p:nvPr/>
            </p:nvSpPr>
            <p:spPr bwMode="auto">
              <a:xfrm>
                <a:off x="1200" y="364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716" name="Text Box 9"/>
              <p:cNvSpPr txBox="1">
                <a:spLocks noChangeArrowheads="1"/>
              </p:cNvSpPr>
              <p:nvPr/>
            </p:nvSpPr>
            <p:spPr bwMode="auto">
              <a:xfrm>
                <a:off x="1632" y="3511"/>
                <a:ext cx="2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a</a:t>
                </a:r>
                <a:r>
                  <a:rPr lang="en-US" b="1" baseline="-25000"/>
                  <a:t>1</a:t>
                </a:r>
                <a:endParaRPr lang="en-US" b="1"/>
              </a:p>
            </p:txBody>
          </p:sp>
        </p:grp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505200" y="4862513"/>
            <a:ext cx="2362200" cy="852487"/>
            <a:chOff x="2880" y="3063"/>
            <a:chExt cx="1488" cy="537"/>
          </a:xfrm>
        </p:grpSpPr>
        <p:grpSp>
          <p:nvGrpSpPr>
            <p:cNvPr id="70709" name="Group 11"/>
            <p:cNvGrpSpPr>
              <a:grpSpLocks/>
            </p:cNvGrpSpPr>
            <p:nvPr/>
          </p:nvGrpSpPr>
          <p:grpSpPr bwMode="auto">
            <a:xfrm>
              <a:off x="3673" y="3158"/>
              <a:ext cx="695" cy="250"/>
              <a:chOff x="1200" y="3511"/>
              <a:chExt cx="695" cy="250"/>
            </a:xfrm>
          </p:grpSpPr>
          <p:sp>
            <p:nvSpPr>
              <p:cNvPr id="70711" name="Line 12"/>
              <p:cNvSpPr>
                <a:spLocks noChangeShapeType="1"/>
              </p:cNvSpPr>
              <p:nvPr/>
            </p:nvSpPr>
            <p:spPr bwMode="auto">
              <a:xfrm>
                <a:off x="1200" y="364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712" name="Text Box 13"/>
              <p:cNvSpPr txBox="1">
                <a:spLocks noChangeArrowheads="1"/>
              </p:cNvSpPr>
              <p:nvPr/>
            </p:nvSpPr>
            <p:spPr bwMode="auto">
              <a:xfrm>
                <a:off x="1632" y="3511"/>
                <a:ext cx="2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a</a:t>
                </a:r>
                <a:r>
                  <a:rPr lang="en-US" b="1" baseline="-25000"/>
                  <a:t>1</a:t>
                </a:r>
                <a:endParaRPr lang="en-US" b="1"/>
              </a:p>
            </p:txBody>
          </p:sp>
        </p:grpSp>
        <p:graphicFrame>
          <p:nvGraphicFramePr>
            <p:cNvPr id="70710" name="Object 1030"/>
            <p:cNvGraphicFramePr>
              <a:graphicFrameLocks noChangeAspect="1"/>
            </p:cNvGraphicFramePr>
            <p:nvPr/>
          </p:nvGraphicFramePr>
          <p:xfrm>
            <a:off x="2880" y="3063"/>
            <a:ext cx="720" cy="5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47" name="CS ChemDraw Drawing" r:id="rId5" imgW="594360" imgH="441960" progId="ChemDraw.Document.6.0">
                    <p:embed/>
                  </p:oleObj>
                </mc:Choice>
                <mc:Fallback>
                  <p:oleObj name="CS ChemDraw Drawing" r:id="rId5" imgW="594360" imgH="44196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0" y="3063"/>
                          <a:ext cx="720" cy="5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4724400" y="3962400"/>
            <a:ext cx="2590800" cy="752475"/>
            <a:chOff x="3648" y="2496"/>
            <a:chExt cx="1632" cy="474"/>
          </a:xfrm>
        </p:grpSpPr>
        <p:grpSp>
          <p:nvGrpSpPr>
            <p:cNvPr id="70705" name="Group 16"/>
            <p:cNvGrpSpPr>
              <a:grpSpLocks/>
            </p:cNvGrpSpPr>
            <p:nvPr/>
          </p:nvGrpSpPr>
          <p:grpSpPr bwMode="auto">
            <a:xfrm>
              <a:off x="3648" y="2572"/>
              <a:ext cx="704" cy="250"/>
              <a:chOff x="1200" y="3511"/>
              <a:chExt cx="704" cy="250"/>
            </a:xfrm>
          </p:grpSpPr>
          <p:sp>
            <p:nvSpPr>
              <p:cNvPr id="70707" name="Line 17"/>
              <p:cNvSpPr>
                <a:spLocks noChangeShapeType="1"/>
              </p:cNvSpPr>
              <p:nvPr/>
            </p:nvSpPr>
            <p:spPr bwMode="auto">
              <a:xfrm>
                <a:off x="1200" y="364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708" name="Text Box 18"/>
              <p:cNvSpPr txBox="1">
                <a:spLocks noChangeArrowheads="1"/>
              </p:cNvSpPr>
              <p:nvPr/>
            </p:nvSpPr>
            <p:spPr bwMode="auto">
              <a:xfrm>
                <a:off x="1632" y="3511"/>
                <a:ext cx="27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b</a:t>
                </a:r>
                <a:r>
                  <a:rPr lang="en-US" b="1" baseline="-25000"/>
                  <a:t>2</a:t>
                </a:r>
                <a:endParaRPr lang="en-US" b="1"/>
              </a:p>
            </p:txBody>
          </p:sp>
        </p:grpSp>
        <p:graphicFrame>
          <p:nvGraphicFramePr>
            <p:cNvPr id="70706" name="Object 1029"/>
            <p:cNvGraphicFramePr>
              <a:graphicFrameLocks noChangeAspect="1"/>
            </p:cNvGraphicFramePr>
            <p:nvPr/>
          </p:nvGraphicFramePr>
          <p:xfrm>
            <a:off x="4416" y="2496"/>
            <a:ext cx="864" cy="4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48" name="CS ChemDraw Drawing" r:id="rId7" imgW="662940" imgH="363220" progId="ChemDraw.Document.6.0">
                    <p:embed/>
                  </p:oleObj>
                </mc:Choice>
                <mc:Fallback>
                  <p:oleObj name="CS ChemDraw Drawing" r:id="rId7" imgW="662940" imgH="36322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16" y="2496"/>
                          <a:ext cx="864" cy="4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20"/>
          <p:cNvGrpSpPr>
            <a:grpSpLocks/>
          </p:cNvGrpSpPr>
          <p:nvPr/>
        </p:nvGrpSpPr>
        <p:grpSpPr bwMode="auto">
          <a:xfrm>
            <a:off x="3570288" y="2854325"/>
            <a:ext cx="2257425" cy="1336675"/>
            <a:chOff x="2921" y="1798"/>
            <a:chExt cx="1422" cy="842"/>
          </a:xfrm>
        </p:grpSpPr>
        <p:grpSp>
          <p:nvGrpSpPr>
            <p:cNvPr id="70701" name="Group 21"/>
            <p:cNvGrpSpPr>
              <a:grpSpLocks/>
            </p:cNvGrpSpPr>
            <p:nvPr/>
          </p:nvGrpSpPr>
          <p:grpSpPr bwMode="auto">
            <a:xfrm>
              <a:off x="3648" y="2006"/>
              <a:ext cx="695" cy="250"/>
              <a:chOff x="1200" y="3511"/>
              <a:chExt cx="695" cy="250"/>
            </a:xfrm>
          </p:grpSpPr>
          <p:sp>
            <p:nvSpPr>
              <p:cNvPr id="70703" name="Line 22"/>
              <p:cNvSpPr>
                <a:spLocks noChangeShapeType="1"/>
              </p:cNvSpPr>
              <p:nvPr/>
            </p:nvSpPr>
            <p:spPr bwMode="auto">
              <a:xfrm>
                <a:off x="1200" y="364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704" name="Text Box 23"/>
              <p:cNvSpPr txBox="1">
                <a:spLocks noChangeArrowheads="1"/>
              </p:cNvSpPr>
              <p:nvPr/>
            </p:nvSpPr>
            <p:spPr bwMode="auto">
              <a:xfrm>
                <a:off x="1632" y="3511"/>
                <a:ext cx="2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a</a:t>
                </a:r>
                <a:r>
                  <a:rPr lang="en-US" b="1" baseline="-25000"/>
                  <a:t>1</a:t>
                </a:r>
                <a:endParaRPr lang="en-US" b="1"/>
              </a:p>
            </p:txBody>
          </p:sp>
        </p:grpSp>
        <p:graphicFrame>
          <p:nvGraphicFramePr>
            <p:cNvPr id="70702" name="Object 1028"/>
            <p:cNvGraphicFramePr>
              <a:graphicFrameLocks noChangeAspect="1"/>
            </p:cNvGraphicFramePr>
            <p:nvPr/>
          </p:nvGraphicFramePr>
          <p:xfrm>
            <a:off x="2921" y="1798"/>
            <a:ext cx="583" cy="8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49" name="CS ChemDraw Drawing" r:id="rId9" imgW="477520" imgH="690880" progId="ChemDraw.Document.6.0">
                    <p:embed/>
                  </p:oleObj>
                </mc:Choice>
                <mc:Fallback>
                  <p:oleObj name="CS ChemDraw Drawing" r:id="rId9" imgW="477520" imgH="69088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21" y="1798"/>
                          <a:ext cx="583" cy="8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25"/>
          <p:cNvGrpSpPr>
            <a:grpSpLocks/>
          </p:cNvGrpSpPr>
          <p:nvPr/>
        </p:nvGrpSpPr>
        <p:grpSpPr bwMode="auto">
          <a:xfrm>
            <a:off x="4724400" y="2133600"/>
            <a:ext cx="2286000" cy="1219200"/>
            <a:chOff x="3648" y="1344"/>
            <a:chExt cx="1440" cy="768"/>
          </a:xfrm>
        </p:grpSpPr>
        <p:grpSp>
          <p:nvGrpSpPr>
            <p:cNvPr id="70697" name="Group 26"/>
            <p:cNvGrpSpPr>
              <a:grpSpLocks/>
            </p:cNvGrpSpPr>
            <p:nvPr/>
          </p:nvGrpSpPr>
          <p:grpSpPr bwMode="auto">
            <a:xfrm>
              <a:off x="3648" y="1468"/>
              <a:ext cx="704" cy="250"/>
              <a:chOff x="1200" y="3511"/>
              <a:chExt cx="704" cy="250"/>
            </a:xfrm>
          </p:grpSpPr>
          <p:sp>
            <p:nvSpPr>
              <p:cNvPr id="70699" name="Line 27"/>
              <p:cNvSpPr>
                <a:spLocks noChangeShapeType="1"/>
              </p:cNvSpPr>
              <p:nvPr/>
            </p:nvSpPr>
            <p:spPr bwMode="auto">
              <a:xfrm>
                <a:off x="1200" y="364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700" name="Text Box 28"/>
              <p:cNvSpPr txBox="1">
                <a:spLocks noChangeArrowheads="1"/>
              </p:cNvSpPr>
              <p:nvPr/>
            </p:nvSpPr>
            <p:spPr bwMode="auto">
              <a:xfrm>
                <a:off x="1632" y="3511"/>
                <a:ext cx="27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b</a:t>
                </a:r>
                <a:r>
                  <a:rPr lang="en-US" b="1" baseline="-25000"/>
                  <a:t>1</a:t>
                </a:r>
                <a:endParaRPr lang="en-US" b="1"/>
              </a:p>
            </p:txBody>
          </p:sp>
        </p:grpSp>
        <p:graphicFrame>
          <p:nvGraphicFramePr>
            <p:cNvPr id="70698" name="Object 1027"/>
            <p:cNvGraphicFramePr>
              <a:graphicFrameLocks noChangeAspect="1"/>
            </p:cNvGraphicFramePr>
            <p:nvPr/>
          </p:nvGraphicFramePr>
          <p:xfrm>
            <a:off x="4476" y="1344"/>
            <a:ext cx="612" cy="7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50" name="CS ChemDraw Drawing" r:id="rId11" imgW="543560" imgH="680720" progId="ChemDraw.Document.6.0">
                    <p:embed/>
                  </p:oleObj>
                </mc:Choice>
                <mc:Fallback>
                  <p:oleObj name="CS ChemDraw Drawing" r:id="rId11" imgW="543560" imgH="68072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76" y="1344"/>
                          <a:ext cx="612" cy="7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oup 30"/>
          <p:cNvGrpSpPr>
            <a:grpSpLocks/>
          </p:cNvGrpSpPr>
          <p:nvPr/>
        </p:nvGrpSpPr>
        <p:grpSpPr bwMode="auto">
          <a:xfrm>
            <a:off x="3581400" y="1219200"/>
            <a:ext cx="2246313" cy="1295400"/>
            <a:chOff x="2928" y="768"/>
            <a:chExt cx="1415" cy="816"/>
          </a:xfrm>
        </p:grpSpPr>
        <p:grpSp>
          <p:nvGrpSpPr>
            <p:cNvPr id="70693" name="Group 31"/>
            <p:cNvGrpSpPr>
              <a:grpSpLocks/>
            </p:cNvGrpSpPr>
            <p:nvPr/>
          </p:nvGrpSpPr>
          <p:grpSpPr bwMode="auto">
            <a:xfrm>
              <a:off x="3648" y="988"/>
              <a:ext cx="695" cy="250"/>
              <a:chOff x="1200" y="3511"/>
              <a:chExt cx="695" cy="250"/>
            </a:xfrm>
          </p:grpSpPr>
          <p:sp>
            <p:nvSpPr>
              <p:cNvPr id="70695" name="Line 32"/>
              <p:cNvSpPr>
                <a:spLocks noChangeShapeType="1"/>
              </p:cNvSpPr>
              <p:nvPr/>
            </p:nvSpPr>
            <p:spPr bwMode="auto">
              <a:xfrm>
                <a:off x="1200" y="364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696" name="Text Box 33"/>
              <p:cNvSpPr txBox="1">
                <a:spLocks noChangeArrowheads="1"/>
              </p:cNvSpPr>
              <p:nvPr/>
            </p:nvSpPr>
            <p:spPr bwMode="auto">
              <a:xfrm>
                <a:off x="1632" y="3511"/>
                <a:ext cx="2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a</a:t>
                </a:r>
                <a:r>
                  <a:rPr lang="en-US" b="1" baseline="-25000"/>
                  <a:t>1</a:t>
                </a:r>
                <a:endParaRPr lang="en-US" b="1"/>
              </a:p>
            </p:txBody>
          </p:sp>
        </p:grpSp>
        <p:graphicFrame>
          <p:nvGraphicFramePr>
            <p:cNvPr id="70694" name="Object 1026"/>
            <p:cNvGraphicFramePr>
              <a:graphicFrameLocks noChangeAspect="1"/>
            </p:cNvGraphicFramePr>
            <p:nvPr/>
          </p:nvGraphicFramePr>
          <p:xfrm>
            <a:off x="2928" y="768"/>
            <a:ext cx="564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51" name="CS ChemDraw Drawing" r:id="rId13" imgW="477520" imgH="690880" progId="ChemDraw.Document.6.0">
                    <p:embed/>
                  </p:oleObj>
                </mc:Choice>
                <mc:Fallback>
                  <p:oleObj name="CS ChemDraw Drawing" r:id="rId13" imgW="477520" imgH="69088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28" y="768"/>
                          <a:ext cx="564" cy="8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35"/>
          <p:cNvGrpSpPr>
            <a:grpSpLocks/>
          </p:cNvGrpSpPr>
          <p:nvPr/>
        </p:nvGrpSpPr>
        <p:grpSpPr bwMode="auto">
          <a:xfrm>
            <a:off x="4724400" y="685800"/>
            <a:ext cx="2514600" cy="752475"/>
            <a:chOff x="3648" y="432"/>
            <a:chExt cx="1584" cy="474"/>
          </a:xfrm>
        </p:grpSpPr>
        <p:grpSp>
          <p:nvGrpSpPr>
            <p:cNvPr id="70689" name="Group 36"/>
            <p:cNvGrpSpPr>
              <a:grpSpLocks/>
            </p:cNvGrpSpPr>
            <p:nvPr/>
          </p:nvGrpSpPr>
          <p:grpSpPr bwMode="auto">
            <a:xfrm>
              <a:off x="3648" y="518"/>
              <a:ext cx="704" cy="250"/>
              <a:chOff x="1200" y="3511"/>
              <a:chExt cx="704" cy="250"/>
            </a:xfrm>
          </p:grpSpPr>
          <p:sp>
            <p:nvSpPr>
              <p:cNvPr id="70691" name="Line 37"/>
              <p:cNvSpPr>
                <a:spLocks noChangeShapeType="1"/>
              </p:cNvSpPr>
              <p:nvPr/>
            </p:nvSpPr>
            <p:spPr bwMode="auto">
              <a:xfrm>
                <a:off x="1200" y="364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692" name="Text Box 38"/>
              <p:cNvSpPr txBox="1">
                <a:spLocks noChangeArrowheads="1"/>
              </p:cNvSpPr>
              <p:nvPr/>
            </p:nvSpPr>
            <p:spPr bwMode="auto">
              <a:xfrm>
                <a:off x="1632" y="3511"/>
                <a:ext cx="27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b</a:t>
                </a:r>
                <a:r>
                  <a:rPr lang="en-US" b="1" baseline="-25000"/>
                  <a:t>2</a:t>
                </a:r>
                <a:endParaRPr lang="en-US" b="1"/>
              </a:p>
            </p:txBody>
          </p:sp>
        </p:grpSp>
        <p:graphicFrame>
          <p:nvGraphicFramePr>
            <p:cNvPr id="70690" name="Object 1025"/>
            <p:cNvGraphicFramePr>
              <a:graphicFrameLocks noChangeAspect="1"/>
            </p:cNvGraphicFramePr>
            <p:nvPr/>
          </p:nvGraphicFramePr>
          <p:xfrm>
            <a:off x="4368" y="432"/>
            <a:ext cx="864" cy="4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52" name="CS ChemDraw Drawing" r:id="rId15" imgW="662940" imgH="363220" progId="ChemDraw.Document.6.0">
                    <p:embed/>
                  </p:oleObj>
                </mc:Choice>
                <mc:Fallback>
                  <p:oleObj name="CS ChemDraw Drawing" r:id="rId15" imgW="662940" imgH="36322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68" y="432"/>
                          <a:ext cx="864" cy="4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" name="Group 40"/>
          <p:cNvGrpSpPr>
            <a:grpSpLocks/>
          </p:cNvGrpSpPr>
          <p:nvPr/>
        </p:nvGrpSpPr>
        <p:grpSpPr bwMode="auto">
          <a:xfrm>
            <a:off x="5029200" y="2149475"/>
            <a:ext cx="152400" cy="4098925"/>
            <a:chOff x="3168" y="1354"/>
            <a:chExt cx="96" cy="2582"/>
          </a:xfrm>
        </p:grpSpPr>
        <p:grpSp>
          <p:nvGrpSpPr>
            <p:cNvPr id="70678" name="Group 41"/>
            <p:cNvGrpSpPr>
              <a:grpSpLocks/>
            </p:cNvGrpSpPr>
            <p:nvPr/>
          </p:nvGrpSpPr>
          <p:grpSpPr bwMode="auto">
            <a:xfrm>
              <a:off x="3168" y="2448"/>
              <a:ext cx="96" cy="240"/>
              <a:chOff x="3168" y="3696"/>
              <a:chExt cx="96" cy="240"/>
            </a:xfrm>
          </p:grpSpPr>
          <p:sp>
            <p:nvSpPr>
              <p:cNvPr id="70687" name="Line 42"/>
              <p:cNvSpPr>
                <a:spLocks noChangeShapeType="1"/>
              </p:cNvSpPr>
              <p:nvPr/>
            </p:nvSpPr>
            <p:spPr bwMode="auto">
              <a:xfrm flipV="1">
                <a:off x="3168" y="3696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688" name="Line 43"/>
              <p:cNvSpPr>
                <a:spLocks noChangeShapeType="1"/>
              </p:cNvSpPr>
              <p:nvPr/>
            </p:nvSpPr>
            <p:spPr bwMode="auto">
              <a:xfrm flipV="1">
                <a:off x="3264" y="3706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0679" name="Group 44"/>
            <p:cNvGrpSpPr>
              <a:grpSpLocks/>
            </p:cNvGrpSpPr>
            <p:nvPr/>
          </p:nvGrpSpPr>
          <p:grpSpPr bwMode="auto">
            <a:xfrm>
              <a:off x="3168" y="3072"/>
              <a:ext cx="96" cy="240"/>
              <a:chOff x="3168" y="3696"/>
              <a:chExt cx="96" cy="240"/>
            </a:xfrm>
          </p:grpSpPr>
          <p:sp>
            <p:nvSpPr>
              <p:cNvPr id="70685" name="Line 45"/>
              <p:cNvSpPr>
                <a:spLocks noChangeShapeType="1"/>
              </p:cNvSpPr>
              <p:nvPr/>
            </p:nvSpPr>
            <p:spPr bwMode="auto">
              <a:xfrm flipV="1">
                <a:off x="3168" y="3696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686" name="Line 46"/>
              <p:cNvSpPr>
                <a:spLocks noChangeShapeType="1"/>
              </p:cNvSpPr>
              <p:nvPr/>
            </p:nvSpPr>
            <p:spPr bwMode="auto">
              <a:xfrm flipV="1">
                <a:off x="3264" y="3706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0680" name="Group 47"/>
            <p:cNvGrpSpPr>
              <a:grpSpLocks/>
            </p:cNvGrpSpPr>
            <p:nvPr/>
          </p:nvGrpSpPr>
          <p:grpSpPr bwMode="auto">
            <a:xfrm>
              <a:off x="3168" y="3696"/>
              <a:ext cx="96" cy="240"/>
              <a:chOff x="3168" y="3696"/>
              <a:chExt cx="96" cy="240"/>
            </a:xfrm>
          </p:grpSpPr>
          <p:sp>
            <p:nvSpPr>
              <p:cNvPr id="70683" name="Line 48"/>
              <p:cNvSpPr>
                <a:spLocks noChangeShapeType="1"/>
              </p:cNvSpPr>
              <p:nvPr/>
            </p:nvSpPr>
            <p:spPr bwMode="auto">
              <a:xfrm flipV="1">
                <a:off x="3168" y="3696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0684" name="Line 49"/>
              <p:cNvSpPr>
                <a:spLocks noChangeShapeType="1"/>
              </p:cNvSpPr>
              <p:nvPr/>
            </p:nvSpPr>
            <p:spPr bwMode="auto">
              <a:xfrm flipV="1">
                <a:off x="3264" y="3706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0681" name="Line 50"/>
            <p:cNvSpPr>
              <a:spLocks noChangeShapeType="1"/>
            </p:cNvSpPr>
            <p:nvPr/>
          </p:nvSpPr>
          <p:spPr bwMode="auto">
            <a:xfrm flipV="1">
              <a:off x="3216" y="1882"/>
              <a:ext cx="0" cy="23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82" name="Line 51"/>
            <p:cNvSpPr>
              <a:spLocks noChangeShapeType="1"/>
            </p:cNvSpPr>
            <p:nvPr/>
          </p:nvSpPr>
          <p:spPr bwMode="auto">
            <a:xfrm flipV="1">
              <a:off x="3216" y="1354"/>
              <a:ext cx="0" cy="23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85812" name="Text Box 52"/>
          <p:cNvSpPr txBox="1">
            <a:spLocks noChangeArrowheads="1"/>
          </p:cNvSpPr>
          <p:nvPr/>
        </p:nvSpPr>
        <p:spPr bwMode="auto">
          <a:xfrm>
            <a:off x="365125" y="4098925"/>
            <a:ext cx="27368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consider only</a:t>
            </a:r>
          </a:p>
          <a:p>
            <a:r>
              <a:rPr lang="en-US">
                <a:solidFill>
                  <a:srgbClr val="002060"/>
                </a:solidFill>
              </a:rPr>
              <a:t>transitions arising from</a:t>
            </a:r>
          </a:p>
          <a:p>
            <a:r>
              <a:rPr lang="en-US">
                <a:solidFill>
                  <a:srgbClr val="002060"/>
                </a:solidFill>
              </a:rPr>
              <a:t>the a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and b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frontier</a:t>
            </a:r>
          </a:p>
          <a:p>
            <a:r>
              <a:rPr lang="en-US">
                <a:solidFill>
                  <a:srgbClr val="002060"/>
                </a:solidFill>
              </a:rPr>
              <a:t>orbitals.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457200" y="1905000"/>
            <a:ext cx="2155825" cy="2000250"/>
            <a:chOff x="457200" y="1905000"/>
            <a:chExt cx="2156134" cy="2000310"/>
          </a:xfrm>
        </p:grpSpPr>
        <p:graphicFrame>
          <p:nvGraphicFramePr>
            <p:cNvPr id="70671" name="Object 1024"/>
            <p:cNvGraphicFramePr>
              <a:graphicFrameLocks noChangeAspect="1"/>
            </p:cNvGraphicFramePr>
            <p:nvPr/>
          </p:nvGraphicFramePr>
          <p:xfrm>
            <a:off x="457200" y="1905000"/>
            <a:ext cx="1905000" cy="819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553" name="CS ChemDraw Drawing" r:id="rId17" imgW="1424940" imgH="612140" progId="ChemDraw.Document.6.0">
                    <p:embed/>
                  </p:oleObj>
                </mc:Choice>
                <mc:Fallback>
                  <p:oleObj name="CS ChemDraw Drawing" r:id="rId17" imgW="1424940" imgH="61214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7200" y="1905000"/>
                          <a:ext cx="1905000" cy="819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70672" name="Group 12"/>
            <p:cNvGrpSpPr>
              <a:grpSpLocks/>
            </p:cNvGrpSpPr>
            <p:nvPr/>
          </p:nvGrpSpPr>
          <p:grpSpPr bwMode="auto">
            <a:xfrm>
              <a:off x="1447800" y="2667000"/>
              <a:ext cx="1165534" cy="1238310"/>
              <a:chOff x="1447800" y="2667000"/>
              <a:chExt cx="1165534" cy="1238310"/>
            </a:xfrm>
          </p:grpSpPr>
          <p:grpSp>
            <p:nvGrpSpPr>
              <p:cNvPr id="70673" name="Group 10"/>
              <p:cNvGrpSpPr>
                <a:grpSpLocks/>
              </p:cNvGrpSpPr>
              <p:nvPr/>
            </p:nvGrpSpPr>
            <p:grpSpPr bwMode="auto">
              <a:xfrm>
                <a:off x="1600200" y="3048000"/>
                <a:ext cx="692088" cy="685800"/>
                <a:chOff x="1600200" y="3048000"/>
                <a:chExt cx="692088" cy="685800"/>
              </a:xfrm>
            </p:grpSpPr>
            <p:cxnSp>
              <p:nvCxnSpPr>
                <p:cNvPr id="70676" name="Straight Arrow Connector 4"/>
                <p:cNvCxnSpPr>
                  <a:cxnSpLocks noChangeShapeType="1"/>
                </p:cNvCxnSpPr>
                <p:nvPr/>
              </p:nvCxnSpPr>
              <p:spPr bwMode="auto">
                <a:xfrm flipV="1">
                  <a:off x="1625662" y="3048000"/>
                  <a:ext cx="0" cy="685800"/>
                </a:xfrm>
                <a:prstGeom prst="straightConnector1">
                  <a:avLst/>
                </a:prstGeom>
                <a:noFill/>
                <a:ln w="28575" algn="ctr">
                  <a:solidFill>
                    <a:srgbClr val="FF0000"/>
                  </a:solidFill>
                  <a:round/>
                  <a:headE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0677" name="Straight Arrow Connector 55"/>
                <p:cNvCxnSpPr>
                  <a:cxnSpLocks noChangeShapeType="1"/>
                </p:cNvCxnSpPr>
                <p:nvPr/>
              </p:nvCxnSpPr>
              <p:spPr bwMode="auto">
                <a:xfrm>
                  <a:off x="1600200" y="3733800"/>
                  <a:ext cx="692088" cy="0"/>
                </a:xfrm>
                <a:prstGeom prst="straightConnector1">
                  <a:avLst/>
                </a:prstGeom>
                <a:noFill/>
                <a:ln w="28575" algn="ctr">
                  <a:solidFill>
                    <a:srgbClr val="FF0000"/>
                  </a:solidFill>
                  <a:round/>
                  <a:headE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70674" name="TextBox 8"/>
              <p:cNvSpPr txBox="1">
                <a:spLocks noChangeArrowheads="1"/>
              </p:cNvSpPr>
              <p:nvPr/>
            </p:nvSpPr>
            <p:spPr bwMode="auto">
              <a:xfrm>
                <a:off x="1447800" y="2667000"/>
                <a:ext cx="31290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z</a:t>
                </a:r>
              </a:p>
            </p:txBody>
          </p:sp>
          <p:sp>
            <p:nvSpPr>
              <p:cNvPr id="70675" name="TextBox 58"/>
              <p:cNvSpPr txBox="1">
                <a:spLocks noChangeArrowheads="1"/>
              </p:cNvSpPr>
              <p:nvPr/>
            </p:nvSpPr>
            <p:spPr bwMode="auto">
              <a:xfrm>
                <a:off x="2286000" y="3505200"/>
                <a:ext cx="32733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x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5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5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5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85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5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85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8" dur="500"/>
                                        <p:tgtEl>
                                          <p:spTgt spid="885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5763" grpId="0" build="p" autoUpdateAnimBg="0"/>
      <p:bldP spid="88581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3C2C59B-F5EB-4774-9D0E-C6FFF0D67885}" type="slidenum">
              <a:rPr lang="en-US" sz="1400" smtClean="0">
                <a:solidFill>
                  <a:srgbClr val="002060"/>
                </a:solidFill>
              </a:rPr>
              <a:pPr/>
              <a:t>18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992256" name="Object 2048"/>
          <p:cNvGraphicFramePr>
            <a:graphicFrameLocks noChangeAspect="1"/>
          </p:cNvGraphicFramePr>
          <p:nvPr/>
        </p:nvGraphicFramePr>
        <p:xfrm>
          <a:off x="476250" y="2781300"/>
          <a:ext cx="1946275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0" name="Equation" r:id="rId3" imgW="1104833" imgH="171566" progId="Equation.DSMT4">
                  <p:embed/>
                </p:oleObj>
              </mc:Choice>
              <mc:Fallback>
                <p:oleObj name="Equation" r:id="rId3" imgW="1104833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2781300"/>
                        <a:ext cx="1946275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6787" name="Text Box 3"/>
          <p:cNvSpPr txBox="1">
            <a:spLocks noChangeArrowheads="1"/>
          </p:cNvSpPr>
          <p:nvPr/>
        </p:nvSpPr>
        <p:spPr bwMode="auto">
          <a:xfrm>
            <a:off x="546100" y="3429000"/>
            <a:ext cx="5073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the overall transition is:  </a:t>
            </a:r>
            <a:r>
              <a:rPr lang="en-US">
                <a:solidFill>
                  <a:srgbClr val="FF0000"/>
                </a:solidFill>
              </a:rPr>
              <a:t>B</a:t>
            </a:r>
            <a:r>
              <a:rPr lang="en-US" baseline="-25000">
                <a:solidFill>
                  <a:srgbClr val="FF0000"/>
                </a:solidFill>
              </a:rPr>
              <a:t>1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 A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1</a:t>
            </a:r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35000" y="228600"/>
            <a:ext cx="8193088" cy="2317750"/>
            <a:chOff x="400" y="144"/>
            <a:chExt cx="5161" cy="1460"/>
          </a:xfrm>
        </p:grpSpPr>
        <p:sp>
          <p:nvSpPr>
            <p:cNvPr id="71715" name="Text Box 5"/>
            <p:cNvSpPr txBox="1">
              <a:spLocks noChangeArrowheads="1"/>
            </p:cNvSpPr>
            <p:nvPr/>
          </p:nvSpPr>
          <p:spPr bwMode="auto">
            <a:xfrm>
              <a:off x="3360" y="144"/>
              <a:ext cx="2201" cy="1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C</a:t>
              </a:r>
              <a:r>
                <a:rPr lang="en-US" sz="1800" b="1" baseline="-25000">
                  <a:solidFill>
                    <a:srgbClr val="FF0000"/>
                  </a:solidFill>
                </a:rPr>
                <a:t>2V</a:t>
              </a:r>
              <a:r>
                <a:rPr lang="en-US" sz="1800">
                  <a:solidFill>
                    <a:srgbClr val="FF0000"/>
                  </a:solidFill>
                </a:rPr>
                <a:t>    </a:t>
              </a:r>
              <a:r>
                <a:rPr lang="en-US" sz="1800" b="1">
                  <a:solidFill>
                    <a:srgbClr val="FF0000"/>
                  </a:solidFill>
                </a:rPr>
                <a:t>E      C</a:t>
              </a:r>
              <a:r>
                <a:rPr lang="en-US" sz="1800" b="1" baseline="-25000">
                  <a:solidFill>
                    <a:srgbClr val="FF0000"/>
                  </a:solidFill>
                </a:rPr>
                <a:t>2</a:t>
              </a:r>
              <a:r>
                <a:rPr lang="en-US" sz="1800" b="1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(xz)  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 baseline="30000">
                  <a:solidFill>
                    <a:srgbClr val="FF0000"/>
                  </a:solidFill>
                  <a:sym typeface="Symbol" pitchFamily="18" charset="2"/>
                </a:rPr>
                <a:t>’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(yz)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1       1        1         1        </a:t>
              </a:r>
              <a:r>
                <a:rPr lang="en-US" sz="2200">
                  <a:solidFill>
                    <a:srgbClr val="FF0000"/>
                  </a:solidFill>
                </a:rPr>
                <a:t>z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-1        -1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 1        -1     </a:t>
              </a:r>
              <a:r>
                <a:rPr lang="en-US" sz="1800">
                  <a:solidFill>
                    <a:srgbClr val="FF0000"/>
                  </a:solidFill>
                </a:rPr>
                <a:t>   </a:t>
              </a:r>
              <a:r>
                <a:rPr lang="en-US">
                  <a:solidFill>
                    <a:srgbClr val="FF0000"/>
                  </a:solidFill>
                </a:rPr>
                <a:t>x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-1         1        </a:t>
              </a:r>
              <a:r>
                <a:rPr lang="en-US">
                  <a:solidFill>
                    <a:srgbClr val="FF0000"/>
                  </a:solidFill>
                </a:rPr>
                <a:t>y</a:t>
              </a:r>
              <a:endParaRPr lang="en-US" sz="1800">
                <a:solidFill>
                  <a:srgbClr val="FF0000"/>
                </a:solidFill>
              </a:endParaRPr>
            </a:p>
          </p:txBody>
        </p:sp>
        <p:grpSp>
          <p:nvGrpSpPr>
            <p:cNvPr id="71716" name="Group 6"/>
            <p:cNvGrpSpPr>
              <a:grpSpLocks/>
            </p:cNvGrpSpPr>
            <p:nvPr/>
          </p:nvGrpSpPr>
          <p:grpSpPr bwMode="auto">
            <a:xfrm>
              <a:off x="400" y="182"/>
              <a:ext cx="704" cy="1404"/>
              <a:chOff x="400" y="182"/>
              <a:chExt cx="704" cy="1404"/>
            </a:xfrm>
          </p:grpSpPr>
          <p:grpSp>
            <p:nvGrpSpPr>
              <p:cNvPr id="71717" name="Group 7"/>
              <p:cNvGrpSpPr>
                <a:grpSpLocks/>
              </p:cNvGrpSpPr>
              <p:nvPr/>
            </p:nvGrpSpPr>
            <p:grpSpPr bwMode="auto">
              <a:xfrm>
                <a:off x="400" y="182"/>
                <a:ext cx="704" cy="1258"/>
                <a:chOff x="304" y="230"/>
                <a:chExt cx="704" cy="1258"/>
              </a:xfrm>
            </p:grpSpPr>
            <p:grpSp>
              <p:nvGrpSpPr>
                <p:cNvPr id="71719" name="Group 8"/>
                <p:cNvGrpSpPr>
                  <a:grpSpLocks/>
                </p:cNvGrpSpPr>
                <p:nvPr/>
              </p:nvGrpSpPr>
              <p:grpSpPr bwMode="auto">
                <a:xfrm>
                  <a:off x="304" y="230"/>
                  <a:ext cx="704" cy="1258"/>
                  <a:chOff x="1207" y="518"/>
                  <a:chExt cx="704" cy="1258"/>
                </a:xfrm>
              </p:grpSpPr>
              <p:grpSp>
                <p:nvGrpSpPr>
                  <p:cNvPr id="71722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207" y="1526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1732" name="Line 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33" name="Text Box 1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1723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1207" y="1152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1730" name="Line 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31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1724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1207" y="816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1728" name="Line 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29" name="Text Box 1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1725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1207" y="518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1726" name="Line 1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27" name="Text Box 2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2</a:t>
                      </a:r>
                      <a:endParaRPr lang="en-US" b="1"/>
                    </a:p>
                  </p:txBody>
                </p:sp>
              </p:grpSp>
            </p:grpSp>
            <p:sp>
              <p:nvSpPr>
                <p:cNvPr id="71720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528" y="1114"/>
                  <a:ext cx="0" cy="230"/>
                </a:xfrm>
                <a:prstGeom prst="line">
                  <a:avLst/>
                </a:prstGeom>
                <a:noFill/>
                <a:ln w="28575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721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528" y="730"/>
                  <a:ext cx="0" cy="230"/>
                </a:xfrm>
                <a:prstGeom prst="line">
                  <a:avLst/>
                </a:prstGeom>
                <a:noFill/>
                <a:ln w="28575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718" name="Text Box 23"/>
              <p:cNvSpPr txBox="1">
                <a:spLocks noChangeArrowheads="1"/>
              </p:cNvSpPr>
              <p:nvPr/>
            </p:nvSpPr>
            <p:spPr bwMode="auto">
              <a:xfrm>
                <a:off x="515" y="1334"/>
                <a:ext cx="304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002060"/>
                    </a:solidFill>
                    <a:sym typeface="Symbol" pitchFamily="18" charset="2"/>
                  </a:rPr>
                  <a:t></a:t>
                </a:r>
                <a:r>
                  <a:rPr lang="en-US" b="1" baseline="-25000">
                    <a:solidFill>
                      <a:srgbClr val="002060"/>
                    </a:solidFill>
                    <a:sym typeface="Symbol" pitchFamily="18" charset="2"/>
                  </a:rPr>
                  <a:t>0</a:t>
                </a:r>
                <a:endParaRPr lang="en-US" b="1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2057400" y="288925"/>
            <a:ext cx="2286000" cy="2244725"/>
            <a:chOff x="1296" y="182"/>
            <a:chExt cx="1440" cy="1414"/>
          </a:xfrm>
        </p:grpSpPr>
        <p:sp>
          <p:nvSpPr>
            <p:cNvPr id="71695" name="Line 25"/>
            <p:cNvSpPr>
              <a:spLocks noChangeShapeType="1"/>
            </p:cNvSpPr>
            <p:nvPr/>
          </p:nvSpPr>
          <p:spPr bwMode="auto">
            <a:xfrm>
              <a:off x="1296" y="816"/>
              <a:ext cx="52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1696" name="Group 26"/>
            <p:cNvGrpSpPr>
              <a:grpSpLocks/>
            </p:cNvGrpSpPr>
            <p:nvPr/>
          </p:nvGrpSpPr>
          <p:grpSpPr bwMode="auto">
            <a:xfrm>
              <a:off x="2032" y="182"/>
              <a:ext cx="704" cy="1414"/>
              <a:chOff x="2032" y="182"/>
              <a:chExt cx="704" cy="1414"/>
            </a:xfrm>
          </p:grpSpPr>
          <p:grpSp>
            <p:nvGrpSpPr>
              <p:cNvPr id="71697" name="Group 27"/>
              <p:cNvGrpSpPr>
                <a:grpSpLocks/>
              </p:cNvGrpSpPr>
              <p:nvPr/>
            </p:nvGrpSpPr>
            <p:grpSpPr bwMode="auto">
              <a:xfrm>
                <a:off x="2032" y="182"/>
                <a:ext cx="704" cy="1258"/>
                <a:chOff x="2032" y="144"/>
                <a:chExt cx="704" cy="1258"/>
              </a:xfrm>
            </p:grpSpPr>
            <p:grpSp>
              <p:nvGrpSpPr>
                <p:cNvPr id="71699" name="Group 28"/>
                <p:cNvGrpSpPr>
                  <a:grpSpLocks/>
                </p:cNvGrpSpPr>
                <p:nvPr/>
              </p:nvGrpSpPr>
              <p:grpSpPr bwMode="auto">
                <a:xfrm>
                  <a:off x="2032" y="144"/>
                  <a:ext cx="704" cy="1258"/>
                  <a:chOff x="1207" y="518"/>
                  <a:chExt cx="704" cy="1258"/>
                </a:xfrm>
              </p:grpSpPr>
              <p:grpSp>
                <p:nvGrpSpPr>
                  <p:cNvPr id="71703" name="Group 29"/>
                  <p:cNvGrpSpPr>
                    <a:grpSpLocks/>
                  </p:cNvGrpSpPr>
                  <p:nvPr/>
                </p:nvGrpSpPr>
                <p:grpSpPr bwMode="auto">
                  <a:xfrm>
                    <a:off x="1207" y="1526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1713" name="Line 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14" name="Text Box 3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1704" name="Group 32"/>
                  <p:cNvGrpSpPr>
                    <a:grpSpLocks/>
                  </p:cNvGrpSpPr>
                  <p:nvPr/>
                </p:nvGrpSpPr>
                <p:grpSpPr bwMode="auto">
                  <a:xfrm>
                    <a:off x="1207" y="1152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1711" name="Line 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12" name="Text Box 3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1705" name="Group 35"/>
                  <p:cNvGrpSpPr>
                    <a:grpSpLocks/>
                  </p:cNvGrpSpPr>
                  <p:nvPr/>
                </p:nvGrpSpPr>
                <p:grpSpPr bwMode="auto">
                  <a:xfrm>
                    <a:off x="1207" y="816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1709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10" name="Text Box 3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1706" name="Group 38"/>
                  <p:cNvGrpSpPr>
                    <a:grpSpLocks/>
                  </p:cNvGrpSpPr>
                  <p:nvPr/>
                </p:nvGrpSpPr>
                <p:grpSpPr bwMode="auto">
                  <a:xfrm>
                    <a:off x="1207" y="518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1707" name="Line 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1708" name="Text Box 4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2</a:t>
                      </a:r>
                      <a:endParaRPr lang="en-US" b="1"/>
                    </a:p>
                  </p:txBody>
                </p:sp>
              </p:grpSp>
            </p:grpSp>
            <p:grpSp>
              <p:nvGrpSpPr>
                <p:cNvPr id="71700" name="Group 41"/>
                <p:cNvGrpSpPr>
                  <a:grpSpLocks/>
                </p:cNvGrpSpPr>
                <p:nvPr/>
              </p:nvGrpSpPr>
              <p:grpSpPr bwMode="auto">
                <a:xfrm>
                  <a:off x="2256" y="336"/>
                  <a:ext cx="0" cy="912"/>
                  <a:chOff x="2160" y="432"/>
                  <a:chExt cx="0" cy="912"/>
                </a:xfrm>
              </p:grpSpPr>
              <p:sp>
                <p:nvSpPr>
                  <p:cNvPr id="71701" name="Line 4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160" y="1114"/>
                    <a:ext cx="0" cy="230"/>
                  </a:xfrm>
                  <a:prstGeom prst="line">
                    <a:avLst/>
                  </a:prstGeom>
                  <a:noFill/>
                  <a:ln w="28575">
                    <a:solidFill>
                      <a:srgbClr val="FF6600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1702" name="Line 4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160" y="432"/>
                    <a:ext cx="0" cy="230"/>
                  </a:xfrm>
                  <a:prstGeom prst="line">
                    <a:avLst/>
                  </a:prstGeom>
                  <a:noFill/>
                  <a:ln w="28575">
                    <a:solidFill>
                      <a:srgbClr val="FF6600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71698" name="Text Box 44"/>
              <p:cNvSpPr txBox="1">
                <a:spLocks noChangeArrowheads="1"/>
              </p:cNvSpPr>
              <p:nvPr/>
            </p:nvSpPr>
            <p:spPr bwMode="auto">
              <a:xfrm>
                <a:off x="2147" y="1344"/>
                <a:ext cx="275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002060"/>
                    </a:solidFill>
                    <a:sym typeface="Symbol" pitchFamily="18" charset="2"/>
                  </a:rPr>
                  <a:t></a:t>
                </a:r>
                <a:r>
                  <a:rPr lang="en-US" b="1" baseline="-25000">
                    <a:solidFill>
                      <a:srgbClr val="002060"/>
                    </a:solidFill>
                    <a:sym typeface="Symbol" pitchFamily="18" charset="2"/>
                  </a:rPr>
                  <a:t>i</a:t>
                </a:r>
                <a:endParaRPr lang="en-US" b="1">
                  <a:solidFill>
                    <a:srgbClr val="002060"/>
                  </a:solidFill>
                </a:endParaRPr>
              </a:p>
            </p:txBody>
          </p:sp>
        </p:grpSp>
      </p:grpSp>
      <p:graphicFrame>
        <p:nvGraphicFramePr>
          <p:cNvPr id="992257" name="Object 2049"/>
          <p:cNvGraphicFramePr>
            <a:graphicFrameLocks noChangeAspect="1"/>
          </p:cNvGraphicFramePr>
          <p:nvPr/>
        </p:nvGraphicFramePr>
        <p:xfrm>
          <a:off x="3152775" y="2781300"/>
          <a:ext cx="1919288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1" name="Equation" r:id="rId5" imgW="1095392" imgH="171566" progId="Equation.DSMT4">
                  <p:embed/>
                </p:oleObj>
              </mc:Choice>
              <mc:Fallback>
                <p:oleObj name="Equation" r:id="rId5" imgW="1095392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775" y="2781300"/>
                        <a:ext cx="1919288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2258" name="Object 2050"/>
          <p:cNvGraphicFramePr>
            <a:graphicFrameLocks noChangeAspect="1"/>
          </p:cNvGraphicFramePr>
          <p:nvPr/>
        </p:nvGraphicFramePr>
        <p:xfrm>
          <a:off x="679450" y="3997325"/>
          <a:ext cx="3919538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2" name="Equation" r:id="rId7" imgW="2343184" imgH="171566" progId="Equation.DSMT4">
                  <p:embed/>
                </p:oleObj>
              </mc:Choice>
              <mc:Fallback>
                <p:oleObj name="Equation" r:id="rId7" imgW="2343184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450" y="3997325"/>
                        <a:ext cx="3919538" cy="43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2259" name="Object 2051"/>
          <p:cNvGraphicFramePr>
            <a:graphicFrameLocks noChangeAspect="1"/>
          </p:cNvGraphicFramePr>
          <p:nvPr/>
        </p:nvGraphicFramePr>
        <p:xfrm>
          <a:off x="5392738" y="4013200"/>
          <a:ext cx="84137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3" name="Equation" r:id="rId9" imgW="419167" imgH="152383" progId="Equation.DSMT4">
                  <p:embed/>
                </p:oleObj>
              </mc:Choice>
              <mc:Fallback>
                <p:oleObj name="Equation" r:id="rId9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2738" y="4013200"/>
                        <a:ext cx="84137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2260" name="Object 2052"/>
          <p:cNvGraphicFramePr>
            <a:graphicFrameLocks noChangeAspect="1"/>
          </p:cNvGraphicFramePr>
          <p:nvPr/>
        </p:nvGraphicFramePr>
        <p:xfrm>
          <a:off x="655638" y="4559300"/>
          <a:ext cx="4000500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4" name="Equation" r:id="rId11" imgW="2390657" imgH="171566" progId="Equation.DSMT4">
                  <p:embed/>
                </p:oleObj>
              </mc:Choice>
              <mc:Fallback>
                <p:oleObj name="Equation" r:id="rId11" imgW="2390657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638" y="4559300"/>
                        <a:ext cx="4000500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2261" name="Object 2053"/>
          <p:cNvGraphicFramePr>
            <a:graphicFrameLocks noChangeAspect="1"/>
          </p:cNvGraphicFramePr>
          <p:nvPr/>
        </p:nvGraphicFramePr>
        <p:xfrm>
          <a:off x="5402263" y="4573588"/>
          <a:ext cx="852487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5" name="Equation" r:id="rId13" imgW="419167" imgH="152383" progId="Equation.DSMT4">
                  <p:embed/>
                </p:oleObj>
              </mc:Choice>
              <mc:Fallback>
                <p:oleObj name="Equation" r:id="rId13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2263" y="4573588"/>
                        <a:ext cx="852487" cy="42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2262" name="Object 2054"/>
          <p:cNvGraphicFramePr>
            <a:graphicFrameLocks noChangeAspect="1"/>
          </p:cNvGraphicFramePr>
          <p:nvPr/>
        </p:nvGraphicFramePr>
        <p:xfrm>
          <a:off x="5416550" y="5156200"/>
          <a:ext cx="85090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6" name="Equation" r:id="rId15" imgW="419167" imgH="152383" progId="Equation.DSMT4">
                  <p:embed/>
                </p:oleObj>
              </mc:Choice>
              <mc:Fallback>
                <p:oleObj name="Equation" r:id="rId15" imgW="419167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6550" y="5156200"/>
                        <a:ext cx="850900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2263" name="Object 2055"/>
          <p:cNvGraphicFramePr>
            <a:graphicFrameLocks noChangeAspect="1"/>
          </p:cNvGraphicFramePr>
          <p:nvPr/>
        </p:nvGraphicFramePr>
        <p:xfrm>
          <a:off x="701675" y="5140325"/>
          <a:ext cx="3894138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77" name="Equation" r:id="rId17" imgW="2324033" imgH="171566" progId="Equation.DSMT4">
                  <p:embed/>
                </p:oleObj>
              </mc:Choice>
              <mc:Fallback>
                <p:oleObj name="Equation" r:id="rId17" imgW="2324033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675" y="5140325"/>
                        <a:ext cx="3894138" cy="43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6836" name="Text Box 52"/>
          <p:cNvSpPr txBox="1">
            <a:spLocks noChangeArrowheads="1"/>
          </p:cNvSpPr>
          <p:nvPr/>
        </p:nvSpPr>
        <p:spPr bwMode="auto">
          <a:xfrm>
            <a:off x="228600" y="5649913"/>
            <a:ext cx="9017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transition is </a:t>
            </a:r>
            <a:r>
              <a:rPr lang="en-US" b="1">
                <a:solidFill>
                  <a:srgbClr val="FF0000"/>
                </a:solidFill>
              </a:rPr>
              <a:t>allowed</a:t>
            </a:r>
            <a:r>
              <a:rPr lang="en-US">
                <a:solidFill>
                  <a:srgbClr val="002060"/>
                </a:solidFill>
              </a:rPr>
              <a:t> and is polarized </a:t>
            </a:r>
            <a:r>
              <a:rPr lang="en-US" b="1">
                <a:solidFill>
                  <a:srgbClr val="FF0000"/>
                </a:solidFill>
              </a:rPr>
              <a:t>perpendicular</a:t>
            </a:r>
            <a:r>
              <a:rPr lang="en-US">
                <a:solidFill>
                  <a:srgbClr val="002060"/>
                </a:solidFill>
              </a:rPr>
              <a:t> to the principal axis.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92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92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8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99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99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92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992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99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992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886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6787" grpId="0" autoUpdateAnimBg="0"/>
      <p:bldP spid="88683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F5FB883-A1B4-4F30-8764-5BAAAD6A3098}" type="slidenum">
              <a:rPr lang="en-US" sz="1400" smtClean="0">
                <a:solidFill>
                  <a:srgbClr val="002060"/>
                </a:solidFill>
              </a:rPr>
              <a:pPr/>
              <a:t>19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2707" name="Text Box 2"/>
          <p:cNvSpPr txBox="1">
            <a:spLocks noChangeArrowheads="1"/>
          </p:cNvSpPr>
          <p:nvPr/>
        </p:nvSpPr>
        <p:spPr bwMode="auto">
          <a:xfrm>
            <a:off x="5334000" y="228600"/>
            <a:ext cx="352742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2V</a:t>
            </a:r>
            <a:r>
              <a:rPr lang="en-US" sz="1800">
                <a:solidFill>
                  <a:srgbClr val="FF0000"/>
                </a:solidFill>
              </a:rPr>
              <a:t> 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(xz)  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en-US" sz="1800" b="1" baseline="30000">
                <a:solidFill>
                  <a:srgbClr val="FF0000"/>
                </a:solidFill>
                <a:sym typeface="Symbol" pitchFamily="18" charset="2"/>
              </a:rPr>
              <a:t>’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(yz)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1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        </a:t>
            </a:r>
            <a:r>
              <a:rPr lang="en-US" sz="2200">
                <a:solidFill>
                  <a:srgbClr val="FF0000"/>
                </a:solidFill>
              </a:rPr>
              <a:t>z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2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1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     </a:t>
            </a:r>
            <a:r>
              <a:rPr lang="en-US" sz="1800">
                <a:solidFill>
                  <a:srgbClr val="FF0000"/>
                </a:solidFill>
              </a:rPr>
              <a:t>   x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2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-1         1        </a:t>
            </a:r>
            <a:r>
              <a:rPr lang="en-US" sz="180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72708" name="Line 3"/>
          <p:cNvSpPr>
            <a:spLocks noChangeShapeType="1"/>
          </p:cNvSpPr>
          <p:nvPr/>
        </p:nvSpPr>
        <p:spPr bwMode="auto">
          <a:xfrm>
            <a:off x="2057400" y="1295400"/>
            <a:ext cx="8382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72709" name="Object 1024"/>
          <p:cNvGraphicFramePr>
            <a:graphicFrameLocks noChangeAspect="1"/>
          </p:cNvGraphicFramePr>
          <p:nvPr/>
        </p:nvGraphicFramePr>
        <p:xfrm>
          <a:off x="476250" y="2781300"/>
          <a:ext cx="1946275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0" name="Equation" r:id="rId3" imgW="1104833" imgH="171566" progId="Equation.DSMT4">
                  <p:embed/>
                </p:oleObj>
              </mc:Choice>
              <mc:Fallback>
                <p:oleObj name="Equation" r:id="rId3" imgW="1104833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2781300"/>
                        <a:ext cx="1946275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10" name="Text Box 5"/>
          <p:cNvSpPr txBox="1">
            <a:spLocks noChangeArrowheads="1"/>
          </p:cNvSpPr>
          <p:nvPr/>
        </p:nvSpPr>
        <p:spPr bwMode="auto">
          <a:xfrm>
            <a:off x="279400" y="3352800"/>
            <a:ext cx="5245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this transition is labelled:  </a:t>
            </a:r>
            <a:r>
              <a:rPr lang="en-US">
                <a:solidFill>
                  <a:srgbClr val="FF0000"/>
                </a:solidFill>
              </a:rPr>
              <a:t>B</a:t>
            </a:r>
            <a:r>
              <a:rPr lang="en-US" baseline="-25000">
                <a:solidFill>
                  <a:srgbClr val="FF0000"/>
                </a:solidFill>
              </a:rPr>
              <a:t>1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 A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1</a:t>
            </a:r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72711" name="Group 6"/>
          <p:cNvGrpSpPr>
            <a:grpSpLocks/>
          </p:cNvGrpSpPr>
          <p:nvPr/>
        </p:nvGrpSpPr>
        <p:grpSpPr bwMode="auto">
          <a:xfrm>
            <a:off x="635000" y="288925"/>
            <a:ext cx="1117600" cy="2225675"/>
            <a:chOff x="400" y="182"/>
            <a:chExt cx="704" cy="1402"/>
          </a:xfrm>
        </p:grpSpPr>
        <p:grpSp>
          <p:nvGrpSpPr>
            <p:cNvPr id="72738" name="Group 7"/>
            <p:cNvGrpSpPr>
              <a:grpSpLocks/>
            </p:cNvGrpSpPr>
            <p:nvPr/>
          </p:nvGrpSpPr>
          <p:grpSpPr bwMode="auto">
            <a:xfrm>
              <a:off x="400" y="182"/>
              <a:ext cx="704" cy="1258"/>
              <a:chOff x="304" y="230"/>
              <a:chExt cx="704" cy="1258"/>
            </a:xfrm>
          </p:grpSpPr>
          <p:grpSp>
            <p:nvGrpSpPr>
              <p:cNvPr id="72740" name="Group 8"/>
              <p:cNvGrpSpPr>
                <a:grpSpLocks/>
              </p:cNvGrpSpPr>
              <p:nvPr/>
            </p:nvGrpSpPr>
            <p:grpSpPr bwMode="auto">
              <a:xfrm>
                <a:off x="304" y="230"/>
                <a:ext cx="704" cy="1258"/>
                <a:chOff x="1207" y="518"/>
                <a:chExt cx="704" cy="1258"/>
              </a:xfrm>
            </p:grpSpPr>
            <p:grpSp>
              <p:nvGrpSpPr>
                <p:cNvPr id="72743" name="Group 9"/>
                <p:cNvGrpSpPr>
                  <a:grpSpLocks/>
                </p:cNvGrpSpPr>
                <p:nvPr/>
              </p:nvGrpSpPr>
              <p:grpSpPr bwMode="auto">
                <a:xfrm>
                  <a:off x="1207" y="1526"/>
                  <a:ext cx="695" cy="250"/>
                  <a:chOff x="1200" y="3511"/>
                  <a:chExt cx="695" cy="250"/>
                </a:xfrm>
              </p:grpSpPr>
              <p:sp>
                <p:nvSpPr>
                  <p:cNvPr id="72753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54" name="Text 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63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a</a:t>
                    </a:r>
                    <a:r>
                      <a:rPr lang="en-US" b="1" baseline="-25000"/>
                      <a:t>1</a:t>
                    </a:r>
                    <a:endParaRPr lang="en-US" b="1"/>
                  </a:p>
                </p:txBody>
              </p:sp>
            </p:grpSp>
            <p:grpSp>
              <p:nvGrpSpPr>
                <p:cNvPr id="72744" name="Group 12"/>
                <p:cNvGrpSpPr>
                  <a:grpSpLocks/>
                </p:cNvGrpSpPr>
                <p:nvPr/>
              </p:nvGrpSpPr>
              <p:grpSpPr bwMode="auto">
                <a:xfrm>
                  <a:off x="1207" y="1152"/>
                  <a:ext cx="704" cy="250"/>
                  <a:chOff x="1200" y="3511"/>
                  <a:chExt cx="704" cy="250"/>
                </a:xfrm>
              </p:grpSpPr>
              <p:sp>
                <p:nvSpPr>
                  <p:cNvPr id="72751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52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72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b</a:t>
                    </a:r>
                    <a:r>
                      <a:rPr lang="en-US" b="1" baseline="-25000"/>
                      <a:t>1</a:t>
                    </a:r>
                    <a:endParaRPr lang="en-US" b="1"/>
                  </a:p>
                </p:txBody>
              </p:sp>
            </p:grpSp>
            <p:grpSp>
              <p:nvGrpSpPr>
                <p:cNvPr id="72745" name="Group 15"/>
                <p:cNvGrpSpPr>
                  <a:grpSpLocks/>
                </p:cNvGrpSpPr>
                <p:nvPr/>
              </p:nvGrpSpPr>
              <p:grpSpPr bwMode="auto">
                <a:xfrm>
                  <a:off x="1207" y="816"/>
                  <a:ext cx="695" cy="250"/>
                  <a:chOff x="1200" y="3511"/>
                  <a:chExt cx="695" cy="250"/>
                </a:xfrm>
              </p:grpSpPr>
              <p:sp>
                <p:nvSpPr>
                  <p:cNvPr id="72749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50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63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a</a:t>
                    </a:r>
                    <a:r>
                      <a:rPr lang="en-US" b="1" baseline="-25000"/>
                      <a:t>1</a:t>
                    </a:r>
                    <a:endParaRPr lang="en-US" b="1"/>
                  </a:p>
                </p:txBody>
              </p:sp>
            </p:grpSp>
            <p:grpSp>
              <p:nvGrpSpPr>
                <p:cNvPr id="72746" name="Group 18"/>
                <p:cNvGrpSpPr>
                  <a:grpSpLocks/>
                </p:cNvGrpSpPr>
                <p:nvPr/>
              </p:nvGrpSpPr>
              <p:grpSpPr bwMode="auto">
                <a:xfrm>
                  <a:off x="1207" y="518"/>
                  <a:ext cx="704" cy="250"/>
                  <a:chOff x="1200" y="3511"/>
                  <a:chExt cx="704" cy="250"/>
                </a:xfrm>
              </p:grpSpPr>
              <p:sp>
                <p:nvSpPr>
                  <p:cNvPr id="72747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48" name="Text Box 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72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b</a:t>
                    </a:r>
                    <a:r>
                      <a:rPr lang="en-US" b="1" baseline="-25000"/>
                      <a:t>2</a:t>
                    </a:r>
                    <a:endParaRPr lang="en-US" b="1"/>
                  </a:p>
                </p:txBody>
              </p:sp>
            </p:grpSp>
          </p:grpSp>
          <p:sp>
            <p:nvSpPr>
              <p:cNvPr id="72741" name="Line 21"/>
              <p:cNvSpPr>
                <a:spLocks noChangeShapeType="1"/>
              </p:cNvSpPr>
              <p:nvPr/>
            </p:nvSpPr>
            <p:spPr bwMode="auto">
              <a:xfrm flipV="1">
                <a:off x="528" y="1114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2742" name="Line 22"/>
              <p:cNvSpPr>
                <a:spLocks noChangeShapeType="1"/>
              </p:cNvSpPr>
              <p:nvPr/>
            </p:nvSpPr>
            <p:spPr bwMode="auto">
              <a:xfrm flipV="1">
                <a:off x="528" y="730"/>
                <a:ext cx="0" cy="23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2739" name="Text Box 23"/>
            <p:cNvSpPr txBox="1">
              <a:spLocks noChangeArrowheads="1"/>
            </p:cNvSpPr>
            <p:nvPr/>
          </p:nvSpPr>
          <p:spPr bwMode="auto">
            <a:xfrm>
              <a:off x="515" y="1334"/>
              <a:ext cx="30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accent1"/>
                  </a:solidFill>
                  <a:sym typeface="Symbol" pitchFamily="18" charset="2"/>
                </a:rPr>
                <a:t></a:t>
              </a:r>
              <a:r>
                <a:rPr lang="en-US" b="1" baseline="-25000">
                  <a:solidFill>
                    <a:schemeClr val="accent1"/>
                  </a:solidFill>
                  <a:sym typeface="Symbol" pitchFamily="18" charset="2"/>
                </a:rPr>
                <a:t>0</a:t>
              </a:r>
              <a:endParaRPr lang="en-US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72712" name="Group 24"/>
          <p:cNvGrpSpPr>
            <a:grpSpLocks/>
          </p:cNvGrpSpPr>
          <p:nvPr/>
        </p:nvGrpSpPr>
        <p:grpSpPr bwMode="auto">
          <a:xfrm>
            <a:off x="3225800" y="288925"/>
            <a:ext cx="1117600" cy="2241550"/>
            <a:chOff x="2032" y="182"/>
            <a:chExt cx="704" cy="1412"/>
          </a:xfrm>
        </p:grpSpPr>
        <p:grpSp>
          <p:nvGrpSpPr>
            <p:cNvPr id="72720" name="Group 25"/>
            <p:cNvGrpSpPr>
              <a:grpSpLocks/>
            </p:cNvGrpSpPr>
            <p:nvPr/>
          </p:nvGrpSpPr>
          <p:grpSpPr bwMode="auto">
            <a:xfrm>
              <a:off x="2032" y="182"/>
              <a:ext cx="704" cy="1258"/>
              <a:chOff x="2032" y="144"/>
              <a:chExt cx="704" cy="1258"/>
            </a:xfrm>
          </p:grpSpPr>
          <p:grpSp>
            <p:nvGrpSpPr>
              <p:cNvPr id="72722" name="Group 26"/>
              <p:cNvGrpSpPr>
                <a:grpSpLocks/>
              </p:cNvGrpSpPr>
              <p:nvPr/>
            </p:nvGrpSpPr>
            <p:grpSpPr bwMode="auto">
              <a:xfrm>
                <a:off x="2032" y="144"/>
                <a:ext cx="704" cy="1258"/>
                <a:chOff x="1207" y="518"/>
                <a:chExt cx="704" cy="1258"/>
              </a:xfrm>
            </p:grpSpPr>
            <p:grpSp>
              <p:nvGrpSpPr>
                <p:cNvPr id="72726" name="Group 27"/>
                <p:cNvGrpSpPr>
                  <a:grpSpLocks/>
                </p:cNvGrpSpPr>
                <p:nvPr/>
              </p:nvGrpSpPr>
              <p:grpSpPr bwMode="auto">
                <a:xfrm>
                  <a:off x="1207" y="1526"/>
                  <a:ext cx="695" cy="250"/>
                  <a:chOff x="1200" y="3511"/>
                  <a:chExt cx="695" cy="250"/>
                </a:xfrm>
              </p:grpSpPr>
              <p:sp>
                <p:nvSpPr>
                  <p:cNvPr id="72736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37" name="Text 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63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a</a:t>
                    </a:r>
                    <a:r>
                      <a:rPr lang="en-US" b="1" baseline="-25000"/>
                      <a:t>1</a:t>
                    </a:r>
                    <a:endParaRPr lang="en-US" b="1"/>
                  </a:p>
                </p:txBody>
              </p:sp>
            </p:grpSp>
            <p:grpSp>
              <p:nvGrpSpPr>
                <p:cNvPr id="72727" name="Group 30"/>
                <p:cNvGrpSpPr>
                  <a:grpSpLocks/>
                </p:cNvGrpSpPr>
                <p:nvPr/>
              </p:nvGrpSpPr>
              <p:grpSpPr bwMode="auto">
                <a:xfrm>
                  <a:off x="1207" y="1152"/>
                  <a:ext cx="704" cy="250"/>
                  <a:chOff x="1200" y="3511"/>
                  <a:chExt cx="704" cy="250"/>
                </a:xfrm>
              </p:grpSpPr>
              <p:sp>
                <p:nvSpPr>
                  <p:cNvPr id="72734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35" name="Text Box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72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b</a:t>
                    </a:r>
                    <a:r>
                      <a:rPr lang="en-US" b="1" baseline="-25000"/>
                      <a:t>1</a:t>
                    </a:r>
                    <a:endParaRPr lang="en-US" b="1"/>
                  </a:p>
                </p:txBody>
              </p:sp>
            </p:grpSp>
            <p:grpSp>
              <p:nvGrpSpPr>
                <p:cNvPr id="72728" name="Group 33"/>
                <p:cNvGrpSpPr>
                  <a:grpSpLocks/>
                </p:cNvGrpSpPr>
                <p:nvPr/>
              </p:nvGrpSpPr>
              <p:grpSpPr bwMode="auto">
                <a:xfrm>
                  <a:off x="1207" y="816"/>
                  <a:ext cx="695" cy="250"/>
                  <a:chOff x="1200" y="3511"/>
                  <a:chExt cx="695" cy="250"/>
                </a:xfrm>
              </p:grpSpPr>
              <p:sp>
                <p:nvSpPr>
                  <p:cNvPr id="72732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33" name="Text Box 3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63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a</a:t>
                    </a:r>
                    <a:r>
                      <a:rPr lang="en-US" b="1" baseline="-25000"/>
                      <a:t>1</a:t>
                    </a:r>
                    <a:endParaRPr lang="en-US" b="1"/>
                  </a:p>
                </p:txBody>
              </p:sp>
            </p:grpSp>
            <p:grpSp>
              <p:nvGrpSpPr>
                <p:cNvPr id="72729" name="Group 36"/>
                <p:cNvGrpSpPr>
                  <a:grpSpLocks/>
                </p:cNvGrpSpPr>
                <p:nvPr/>
              </p:nvGrpSpPr>
              <p:grpSpPr bwMode="auto">
                <a:xfrm>
                  <a:off x="1207" y="518"/>
                  <a:ext cx="704" cy="250"/>
                  <a:chOff x="1200" y="3511"/>
                  <a:chExt cx="704" cy="250"/>
                </a:xfrm>
              </p:grpSpPr>
              <p:sp>
                <p:nvSpPr>
                  <p:cNvPr id="72730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1200" y="3648"/>
                    <a:ext cx="43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2731" name="Text Box 3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" y="3511"/>
                    <a:ext cx="272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b="1"/>
                      <a:t>b</a:t>
                    </a:r>
                    <a:r>
                      <a:rPr lang="en-US" b="1" baseline="-25000"/>
                      <a:t>2</a:t>
                    </a:r>
                    <a:endParaRPr lang="en-US" b="1"/>
                  </a:p>
                </p:txBody>
              </p:sp>
            </p:grpSp>
          </p:grpSp>
          <p:grpSp>
            <p:nvGrpSpPr>
              <p:cNvPr id="72723" name="Group 39"/>
              <p:cNvGrpSpPr>
                <a:grpSpLocks/>
              </p:cNvGrpSpPr>
              <p:nvPr/>
            </p:nvGrpSpPr>
            <p:grpSpPr bwMode="auto">
              <a:xfrm>
                <a:off x="2256" y="336"/>
                <a:ext cx="0" cy="912"/>
                <a:chOff x="2160" y="432"/>
                <a:chExt cx="0" cy="912"/>
              </a:xfrm>
            </p:grpSpPr>
            <p:sp>
              <p:nvSpPr>
                <p:cNvPr id="72724" name="Line 40"/>
                <p:cNvSpPr>
                  <a:spLocks noChangeShapeType="1"/>
                </p:cNvSpPr>
                <p:nvPr/>
              </p:nvSpPr>
              <p:spPr bwMode="auto">
                <a:xfrm flipV="1">
                  <a:off x="2160" y="1114"/>
                  <a:ext cx="0" cy="230"/>
                </a:xfrm>
                <a:prstGeom prst="line">
                  <a:avLst/>
                </a:prstGeom>
                <a:noFill/>
                <a:ln w="28575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725" name="Line 41"/>
                <p:cNvSpPr>
                  <a:spLocks noChangeShapeType="1"/>
                </p:cNvSpPr>
                <p:nvPr/>
              </p:nvSpPr>
              <p:spPr bwMode="auto">
                <a:xfrm flipV="1">
                  <a:off x="2160" y="432"/>
                  <a:ext cx="0" cy="230"/>
                </a:xfrm>
                <a:prstGeom prst="line">
                  <a:avLst/>
                </a:prstGeom>
                <a:noFill/>
                <a:ln w="28575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72721" name="Text Box 42"/>
            <p:cNvSpPr txBox="1">
              <a:spLocks noChangeArrowheads="1"/>
            </p:cNvSpPr>
            <p:nvPr/>
          </p:nvSpPr>
          <p:spPr bwMode="auto">
            <a:xfrm>
              <a:off x="2147" y="1344"/>
              <a:ext cx="27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chemeClr val="accent1"/>
                  </a:solidFill>
                  <a:sym typeface="Symbol" pitchFamily="18" charset="2"/>
                </a:rPr>
                <a:t></a:t>
              </a:r>
              <a:r>
                <a:rPr lang="en-US" b="1" baseline="-25000">
                  <a:solidFill>
                    <a:schemeClr val="accent1"/>
                  </a:solidFill>
                  <a:sym typeface="Symbol" pitchFamily="18" charset="2"/>
                </a:rPr>
                <a:t>i</a:t>
              </a:r>
              <a:endParaRPr lang="en-US" b="1">
                <a:solidFill>
                  <a:schemeClr val="accent1"/>
                </a:solidFill>
              </a:endParaRPr>
            </a:p>
          </p:txBody>
        </p:sp>
      </p:grpSp>
      <p:graphicFrame>
        <p:nvGraphicFramePr>
          <p:cNvPr id="72713" name="Object 1025"/>
          <p:cNvGraphicFramePr>
            <a:graphicFrameLocks noChangeAspect="1"/>
          </p:cNvGraphicFramePr>
          <p:nvPr/>
        </p:nvGraphicFramePr>
        <p:xfrm>
          <a:off x="3152775" y="2781300"/>
          <a:ext cx="1919288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1" name="Equation" r:id="rId5" imgW="1095392" imgH="171566" progId="Equation.DSMT4">
                  <p:embed/>
                </p:oleObj>
              </mc:Choice>
              <mc:Fallback>
                <p:oleObj name="Equation" r:id="rId5" imgW="1095392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775" y="2781300"/>
                        <a:ext cx="1919288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14" name="Text Box 44"/>
          <p:cNvSpPr txBox="1">
            <a:spLocks noChangeArrowheads="1"/>
          </p:cNvSpPr>
          <p:nvPr/>
        </p:nvSpPr>
        <p:spPr bwMode="auto">
          <a:xfrm>
            <a:off x="304800" y="3810000"/>
            <a:ext cx="87249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transition is allowed and is polarized perpendicular to the principal axis.</a:t>
            </a:r>
          </a:p>
        </p:txBody>
      </p:sp>
      <p:sp>
        <p:nvSpPr>
          <p:cNvPr id="887853" name="Text Box 45"/>
          <p:cNvSpPr txBox="1">
            <a:spLocks noChangeArrowheads="1"/>
          </p:cNvSpPr>
          <p:nvPr/>
        </p:nvSpPr>
        <p:spPr bwMode="auto">
          <a:xfrm>
            <a:off x="387350" y="4343400"/>
            <a:ext cx="8404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Corky</a:t>
            </a:r>
            <a:r>
              <a:rPr lang="en-US">
                <a:solidFill>
                  <a:srgbClr val="FF6600"/>
                </a:solidFill>
              </a:rPr>
              <a:t>:</a:t>
            </a:r>
            <a:r>
              <a:rPr lang="en-US"/>
              <a:t>  </a:t>
            </a:r>
            <a:r>
              <a:rPr lang="en-US">
                <a:solidFill>
                  <a:schemeClr val="bg1"/>
                </a:solidFill>
              </a:rPr>
              <a:t>Right!! And the shortcut also predicts that the transition is allowed</a:t>
            </a:r>
          </a:p>
          <a:p>
            <a:r>
              <a:rPr lang="en-US">
                <a:solidFill>
                  <a:schemeClr val="bg1"/>
                </a:solidFill>
              </a:rPr>
              <a:t>             because the excited state representation (A</a:t>
            </a:r>
            <a:r>
              <a:rPr lang="en-US" baseline="-25000">
                <a:solidFill>
                  <a:schemeClr val="bg1"/>
                </a:solidFill>
              </a:rPr>
              <a:t>1</a:t>
            </a:r>
            <a:r>
              <a:rPr lang="en-US">
                <a:solidFill>
                  <a:schemeClr val="bg1"/>
                </a:solidFill>
              </a:rPr>
              <a:t>) is the same as “z”</a:t>
            </a:r>
          </a:p>
        </p:txBody>
      </p:sp>
      <p:sp>
        <p:nvSpPr>
          <p:cNvPr id="887854" name="Text Box 46"/>
          <p:cNvSpPr txBox="1">
            <a:spLocks noChangeArrowheads="1"/>
          </p:cNvSpPr>
          <p:nvPr/>
        </p:nvSpPr>
        <p:spPr bwMode="auto">
          <a:xfrm>
            <a:off x="228600" y="5089525"/>
            <a:ext cx="65706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Mookie:  </a:t>
            </a:r>
            <a:r>
              <a:rPr lang="en-US">
                <a:solidFill>
                  <a:schemeClr val="bg1"/>
                </a:solidFill>
              </a:rPr>
              <a:t>But the shortcut predicts the wrong polarization.</a:t>
            </a:r>
          </a:p>
        </p:txBody>
      </p: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228600" y="5562600"/>
            <a:ext cx="3987800" cy="838200"/>
            <a:chOff x="144" y="3504"/>
            <a:chExt cx="2512" cy="528"/>
          </a:xfrm>
        </p:grpSpPr>
        <p:sp>
          <p:nvSpPr>
            <p:cNvPr id="72718" name="Text Box 48"/>
            <p:cNvSpPr txBox="1">
              <a:spLocks noChangeArrowheads="1"/>
            </p:cNvSpPr>
            <p:nvPr/>
          </p:nvSpPr>
          <p:spPr bwMode="auto">
            <a:xfrm>
              <a:off x="240" y="3504"/>
              <a:ext cx="241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Corky:  </a:t>
              </a:r>
              <a:r>
                <a:rPr lang="en-US">
                  <a:solidFill>
                    <a:schemeClr val="bg1"/>
                  </a:solidFill>
                </a:rPr>
                <a:t>Well, half right ain’t bad!!</a:t>
              </a:r>
            </a:p>
          </p:txBody>
        </p:sp>
        <p:sp>
          <p:nvSpPr>
            <p:cNvPr id="72719" name="Text Box 49"/>
            <p:cNvSpPr txBox="1">
              <a:spLocks noChangeArrowheads="1"/>
            </p:cNvSpPr>
            <p:nvPr/>
          </p:nvSpPr>
          <p:spPr bwMode="auto">
            <a:xfrm>
              <a:off x="144" y="3782"/>
              <a:ext cx="137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Mookie:  </a:t>
              </a:r>
              <a:r>
                <a:rPr lang="en-US">
                  <a:solidFill>
                    <a:schemeClr val="bg1"/>
                  </a:solidFill>
                </a:rPr>
                <a:t>Oy Vey!!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887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87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7853" grpId="0" autoUpdateAnimBg="0"/>
      <p:bldP spid="88785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AF31C8C-63EF-4BBF-BF61-151CA8BC1E1B}" type="slidenum">
              <a:rPr lang="en-US" sz="1400" smtClean="0">
                <a:solidFill>
                  <a:srgbClr val="002060"/>
                </a:solidFill>
              </a:rPr>
              <a:pPr/>
              <a:t>20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994304" name="Object 1024"/>
          <p:cNvGraphicFramePr>
            <a:graphicFrameLocks noChangeAspect="1"/>
          </p:cNvGraphicFramePr>
          <p:nvPr/>
        </p:nvGraphicFramePr>
        <p:xfrm>
          <a:off x="476250" y="2781300"/>
          <a:ext cx="1946275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4" name="Equation" r:id="rId3" imgW="1104833" imgH="171566" progId="Equation.DSMT4">
                  <p:embed/>
                </p:oleObj>
              </mc:Choice>
              <mc:Fallback>
                <p:oleObj name="Equation" r:id="rId3" imgW="1104833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2781300"/>
                        <a:ext cx="1946275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8835" name="Text Box 3"/>
          <p:cNvSpPr txBox="1">
            <a:spLocks noChangeArrowheads="1"/>
          </p:cNvSpPr>
          <p:nvPr/>
        </p:nvSpPr>
        <p:spPr bwMode="auto">
          <a:xfrm>
            <a:off x="5334000" y="2803525"/>
            <a:ext cx="32988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Overall Transition:  </a:t>
            </a:r>
            <a:r>
              <a:rPr lang="en-US">
                <a:solidFill>
                  <a:srgbClr val="FF0000"/>
                </a:solidFill>
              </a:rPr>
              <a:t>B</a:t>
            </a:r>
            <a:r>
              <a:rPr lang="en-US" baseline="-25000">
                <a:solidFill>
                  <a:srgbClr val="FF0000"/>
                </a:solidFill>
              </a:rPr>
              <a:t>1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 A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2</a:t>
            </a:r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35000" y="228600"/>
            <a:ext cx="8226425" cy="2289175"/>
            <a:chOff x="400" y="144"/>
            <a:chExt cx="5182" cy="1442"/>
          </a:xfrm>
        </p:grpSpPr>
        <p:sp>
          <p:nvSpPr>
            <p:cNvPr id="73759" name="Text Box 5"/>
            <p:cNvSpPr txBox="1">
              <a:spLocks noChangeArrowheads="1"/>
            </p:cNvSpPr>
            <p:nvPr/>
          </p:nvSpPr>
          <p:spPr bwMode="auto">
            <a:xfrm>
              <a:off x="3360" y="144"/>
              <a:ext cx="2222" cy="1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C</a:t>
              </a:r>
              <a:r>
                <a:rPr lang="en-US" sz="1800" b="1" baseline="-25000">
                  <a:solidFill>
                    <a:srgbClr val="FF0000"/>
                  </a:solidFill>
                </a:rPr>
                <a:t>2V</a:t>
              </a:r>
              <a:r>
                <a:rPr lang="en-US" sz="1800">
                  <a:solidFill>
                    <a:srgbClr val="FF0000"/>
                  </a:solidFill>
                </a:rPr>
                <a:t>    </a:t>
              </a:r>
              <a:r>
                <a:rPr lang="en-US" sz="1800" b="1">
                  <a:solidFill>
                    <a:srgbClr val="FF0000"/>
                  </a:solidFill>
                </a:rPr>
                <a:t>E      C</a:t>
              </a:r>
              <a:r>
                <a:rPr lang="en-US" sz="1800" b="1" baseline="-25000">
                  <a:solidFill>
                    <a:srgbClr val="FF0000"/>
                  </a:solidFill>
                </a:rPr>
                <a:t>2</a:t>
              </a:r>
              <a:r>
                <a:rPr lang="en-US" sz="1800" b="1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(xz)  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 baseline="30000">
                  <a:solidFill>
                    <a:srgbClr val="FF0000"/>
                  </a:solidFill>
                  <a:sym typeface="Symbol" pitchFamily="18" charset="2"/>
                </a:rPr>
                <a:t>’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(yz)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1       1        1         1        </a:t>
              </a:r>
              <a:r>
                <a:rPr lang="en-US" sz="2200">
                  <a:solidFill>
                    <a:srgbClr val="FF0000"/>
                  </a:solidFill>
                </a:rPr>
                <a:t>z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-1        -1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 1        -1     </a:t>
              </a:r>
              <a:r>
                <a:rPr lang="en-US" sz="1800">
                  <a:solidFill>
                    <a:srgbClr val="FF0000"/>
                  </a:solidFill>
                </a:rPr>
                <a:t>   x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-1         1        </a:t>
              </a:r>
              <a:r>
                <a:rPr lang="en-US" sz="1800">
                  <a:solidFill>
                    <a:srgbClr val="FF0000"/>
                  </a:solidFill>
                </a:rPr>
                <a:t>y</a:t>
              </a:r>
            </a:p>
          </p:txBody>
        </p:sp>
        <p:grpSp>
          <p:nvGrpSpPr>
            <p:cNvPr id="73760" name="Group 6"/>
            <p:cNvGrpSpPr>
              <a:grpSpLocks/>
            </p:cNvGrpSpPr>
            <p:nvPr/>
          </p:nvGrpSpPr>
          <p:grpSpPr bwMode="auto">
            <a:xfrm>
              <a:off x="400" y="182"/>
              <a:ext cx="704" cy="1404"/>
              <a:chOff x="400" y="182"/>
              <a:chExt cx="704" cy="1404"/>
            </a:xfrm>
          </p:grpSpPr>
          <p:grpSp>
            <p:nvGrpSpPr>
              <p:cNvPr id="73761" name="Group 7"/>
              <p:cNvGrpSpPr>
                <a:grpSpLocks/>
              </p:cNvGrpSpPr>
              <p:nvPr/>
            </p:nvGrpSpPr>
            <p:grpSpPr bwMode="auto">
              <a:xfrm>
                <a:off x="400" y="182"/>
                <a:ext cx="704" cy="1258"/>
                <a:chOff x="304" y="230"/>
                <a:chExt cx="704" cy="1258"/>
              </a:xfrm>
            </p:grpSpPr>
            <p:grpSp>
              <p:nvGrpSpPr>
                <p:cNvPr id="73763" name="Group 8"/>
                <p:cNvGrpSpPr>
                  <a:grpSpLocks/>
                </p:cNvGrpSpPr>
                <p:nvPr/>
              </p:nvGrpSpPr>
              <p:grpSpPr bwMode="auto">
                <a:xfrm>
                  <a:off x="304" y="230"/>
                  <a:ext cx="704" cy="1258"/>
                  <a:chOff x="1207" y="518"/>
                  <a:chExt cx="704" cy="1258"/>
                </a:xfrm>
              </p:grpSpPr>
              <p:grpSp>
                <p:nvGrpSpPr>
                  <p:cNvPr id="73766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207" y="1526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3776" name="Line 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77" name="Text Box 1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3767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1207" y="1152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3774" name="Line 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75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3768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1207" y="816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3772" name="Line 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73" name="Text Box 1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3769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1207" y="518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3770" name="Line 1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71" name="Text Box 2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2</a:t>
                      </a:r>
                      <a:endParaRPr lang="en-US" b="1"/>
                    </a:p>
                  </p:txBody>
                </p:sp>
              </p:grpSp>
            </p:grpSp>
            <p:sp>
              <p:nvSpPr>
                <p:cNvPr id="73764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528" y="1114"/>
                  <a:ext cx="0" cy="230"/>
                </a:xfrm>
                <a:prstGeom prst="line">
                  <a:avLst/>
                </a:prstGeom>
                <a:noFill/>
                <a:ln w="28575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65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528" y="730"/>
                  <a:ext cx="0" cy="230"/>
                </a:xfrm>
                <a:prstGeom prst="line">
                  <a:avLst/>
                </a:prstGeom>
                <a:noFill/>
                <a:ln w="28575">
                  <a:solidFill>
                    <a:srgbClr val="FF66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3762" name="Text Box 23"/>
              <p:cNvSpPr txBox="1">
                <a:spLocks noChangeArrowheads="1"/>
              </p:cNvSpPr>
              <p:nvPr/>
            </p:nvSpPr>
            <p:spPr bwMode="auto">
              <a:xfrm>
                <a:off x="515" y="1334"/>
                <a:ext cx="304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002060"/>
                    </a:solidFill>
                    <a:sym typeface="Symbol" pitchFamily="18" charset="2"/>
                  </a:rPr>
                  <a:t></a:t>
                </a:r>
                <a:r>
                  <a:rPr lang="en-US" b="1" baseline="-25000">
                    <a:solidFill>
                      <a:srgbClr val="002060"/>
                    </a:solidFill>
                    <a:sym typeface="Symbol" pitchFamily="18" charset="2"/>
                  </a:rPr>
                  <a:t>0</a:t>
                </a:r>
                <a:endParaRPr lang="en-US" b="1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2057400" y="92075"/>
            <a:ext cx="2286000" cy="2441575"/>
            <a:chOff x="1296" y="58"/>
            <a:chExt cx="1440" cy="1538"/>
          </a:xfrm>
        </p:grpSpPr>
        <p:sp>
          <p:nvSpPr>
            <p:cNvPr id="73739" name="Line 25"/>
            <p:cNvSpPr>
              <a:spLocks noChangeShapeType="1"/>
            </p:cNvSpPr>
            <p:nvPr/>
          </p:nvSpPr>
          <p:spPr bwMode="auto">
            <a:xfrm>
              <a:off x="1296" y="816"/>
              <a:ext cx="52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3740" name="Group 26"/>
            <p:cNvGrpSpPr>
              <a:grpSpLocks/>
            </p:cNvGrpSpPr>
            <p:nvPr/>
          </p:nvGrpSpPr>
          <p:grpSpPr bwMode="auto">
            <a:xfrm>
              <a:off x="2032" y="58"/>
              <a:ext cx="704" cy="1538"/>
              <a:chOff x="2032" y="58"/>
              <a:chExt cx="704" cy="1538"/>
            </a:xfrm>
          </p:grpSpPr>
          <p:grpSp>
            <p:nvGrpSpPr>
              <p:cNvPr id="73741" name="Group 27"/>
              <p:cNvGrpSpPr>
                <a:grpSpLocks/>
              </p:cNvGrpSpPr>
              <p:nvPr/>
            </p:nvGrpSpPr>
            <p:grpSpPr bwMode="auto">
              <a:xfrm>
                <a:off x="2032" y="58"/>
                <a:ext cx="704" cy="1382"/>
                <a:chOff x="2032" y="58"/>
                <a:chExt cx="704" cy="1382"/>
              </a:xfrm>
            </p:grpSpPr>
            <p:grpSp>
              <p:nvGrpSpPr>
                <p:cNvPr id="73743" name="Group 28"/>
                <p:cNvGrpSpPr>
                  <a:grpSpLocks/>
                </p:cNvGrpSpPr>
                <p:nvPr/>
              </p:nvGrpSpPr>
              <p:grpSpPr bwMode="auto">
                <a:xfrm>
                  <a:off x="2032" y="182"/>
                  <a:ext cx="704" cy="1258"/>
                  <a:chOff x="2032" y="182"/>
                  <a:chExt cx="704" cy="1258"/>
                </a:xfrm>
              </p:grpSpPr>
              <p:grpSp>
                <p:nvGrpSpPr>
                  <p:cNvPr id="73747" name="Group 29"/>
                  <p:cNvGrpSpPr>
                    <a:grpSpLocks/>
                  </p:cNvGrpSpPr>
                  <p:nvPr/>
                </p:nvGrpSpPr>
                <p:grpSpPr bwMode="auto">
                  <a:xfrm>
                    <a:off x="2032" y="1190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3757" name="Line 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bg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58" name="Text Box 3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3748" name="Group 32"/>
                  <p:cNvGrpSpPr>
                    <a:grpSpLocks/>
                  </p:cNvGrpSpPr>
                  <p:nvPr/>
                </p:nvGrpSpPr>
                <p:grpSpPr bwMode="auto">
                  <a:xfrm>
                    <a:off x="2032" y="816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3755" name="Line 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bg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56" name="Text Box 3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3749" name="Group 35"/>
                  <p:cNvGrpSpPr>
                    <a:grpSpLocks/>
                  </p:cNvGrpSpPr>
                  <p:nvPr/>
                </p:nvGrpSpPr>
                <p:grpSpPr bwMode="auto">
                  <a:xfrm>
                    <a:off x="2032" y="480"/>
                    <a:ext cx="695" cy="250"/>
                    <a:chOff x="1200" y="3511"/>
                    <a:chExt cx="695" cy="250"/>
                  </a:xfrm>
                </p:grpSpPr>
                <p:sp>
                  <p:nvSpPr>
                    <p:cNvPr id="73753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bg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54" name="Text Box 3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63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a</a:t>
                      </a:r>
                      <a:r>
                        <a:rPr lang="en-US" b="1" baseline="-25000"/>
                        <a:t>1</a:t>
                      </a:r>
                      <a:endParaRPr lang="en-US" b="1"/>
                    </a:p>
                  </p:txBody>
                </p:sp>
              </p:grpSp>
              <p:grpSp>
                <p:nvGrpSpPr>
                  <p:cNvPr id="73750" name="Group 38"/>
                  <p:cNvGrpSpPr>
                    <a:grpSpLocks/>
                  </p:cNvGrpSpPr>
                  <p:nvPr/>
                </p:nvGrpSpPr>
                <p:grpSpPr bwMode="auto">
                  <a:xfrm>
                    <a:off x="2032" y="182"/>
                    <a:ext cx="704" cy="250"/>
                    <a:chOff x="1200" y="3511"/>
                    <a:chExt cx="704" cy="250"/>
                  </a:xfrm>
                </p:grpSpPr>
                <p:sp>
                  <p:nvSpPr>
                    <p:cNvPr id="73751" name="Line 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00" y="3648"/>
                      <a:ext cx="432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bg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3752" name="Text Box 4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32" y="3511"/>
                      <a:ext cx="272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r>
                        <a:rPr lang="en-US" b="1"/>
                        <a:t>b</a:t>
                      </a:r>
                      <a:r>
                        <a:rPr lang="en-US" b="1" baseline="-25000"/>
                        <a:t>2</a:t>
                      </a:r>
                      <a:endParaRPr lang="en-US" b="1"/>
                    </a:p>
                  </p:txBody>
                </p:sp>
              </p:grpSp>
            </p:grpSp>
            <p:grpSp>
              <p:nvGrpSpPr>
                <p:cNvPr id="73744" name="Group 41"/>
                <p:cNvGrpSpPr>
                  <a:grpSpLocks/>
                </p:cNvGrpSpPr>
                <p:nvPr/>
              </p:nvGrpSpPr>
              <p:grpSpPr bwMode="auto">
                <a:xfrm>
                  <a:off x="2256" y="58"/>
                  <a:ext cx="0" cy="854"/>
                  <a:chOff x="2256" y="58"/>
                  <a:chExt cx="0" cy="854"/>
                </a:xfrm>
              </p:grpSpPr>
              <p:sp>
                <p:nvSpPr>
                  <p:cNvPr id="73745" name="Line 4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256" y="58"/>
                    <a:ext cx="0" cy="230"/>
                  </a:xfrm>
                  <a:prstGeom prst="line">
                    <a:avLst/>
                  </a:prstGeom>
                  <a:noFill/>
                  <a:ln w="28575">
                    <a:solidFill>
                      <a:schemeClr val="bg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3746" name="Line 4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256" y="682"/>
                    <a:ext cx="0" cy="230"/>
                  </a:xfrm>
                  <a:prstGeom prst="line">
                    <a:avLst/>
                  </a:prstGeom>
                  <a:noFill/>
                  <a:ln w="28575">
                    <a:solidFill>
                      <a:schemeClr val="bg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73742" name="Text Box 44"/>
              <p:cNvSpPr txBox="1">
                <a:spLocks noChangeArrowheads="1"/>
              </p:cNvSpPr>
              <p:nvPr/>
            </p:nvSpPr>
            <p:spPr bwMode="auto">
              <a:xfrm>
                <a:off x="2147" y="1344"/>
                <a:ext cx="275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002060"/>
                    </a:solidFill>
                    <a:sym typeface="Symbol" pitchFamily="18" charset="2"/>
                  </a:rPr>
                  <a:t></a:t>
                </a:r>
                <a:r>
                  <a:rPr lang="en-US" b="1" baseline="-25000">
                    <a:solidFill>
                      <a:srgbClr val="002060"/>
                    </a:solidFill>
                    <a:sym typeface="Symbol" pitchFamily="18" charset="2"/>
                  </a:rPr>
                  <a:t>i</a:t>
                </a:r>
                <a:endParaRPr lang="en-US" b="1">
                  <a:solidFill>
                    <a:srgbClr val="002060"/>
                  </a:solidFill>
                </a:endParaRPr>
              </a:p>
            </p:txBody>
          </p:sp>
        </p:grpSp>
      </p:grpSp>
      <p:graphicFrame>
        <p:nvGraphicFramePr>
          <p:cNvPr id="994305" name="Object 1025"/>
          <p:cNvGraphicFramePr>
            <a:graphicFrameLocks noChangeAspect="1"/>
          </p:cNvGraphicFramePr>
          <p:nvPr/>
        </p:nvGraphicFramePr>
        <p:xfrm>
          <a:off x="3138488" y="2781300"/>
          <a:ext cx="1946275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5" name="Equation" r:id="rId5" imgW="1104833" imgH="171566" progId="Equation.DSMT4">
                  <p:embed/>
                </p:oleObj>
              </mc:Choice>
              <mc:Fallback>
                <p:oleObj name="Equation" r:id="rId5" imgW="1104833" imgH="17156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8488" y="2781300"/>
                        <a:ext cx="1946275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8878" name="Text Box 46"/>
          <p:cNvSpPr txBox="1">
            <a:spLocks noChangeArrowheads="1"/>
          </p:cNvSpPr>
          <p:nvPr/>
        </p:nvSpPr>
        <p:spPr bwMode="auto">
          <a:xfrm>
            <a:off x="387350" y="4175125"/>
            <a:ext cx="7899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Corky</a:t>
            </a:r>
            <a:r>
              <a:rPr lang="en-US">
                <a:solidFill>
                  <a:srgbClr val="FF6600"/>
                </a:solidFill>
              </a:rPr>
              <a:t>:</a:t>
            </a:r>
            <a:r>
              <a:rPr lang="en-US"/>
              <a:t>  </a:t>
            </a:r>
            <a:r>
              <a:rPr lang="en-US">
                <a:solidFill>
                  <a:schemeClr val="bg1"/>
                </a:solidFill>
              </a:rPr>
              <a:t>Well, the excited state belongs to A</a:t>
            </a:r>
            <a:r>
              <a:rPr lang="en-US" baseline="-25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chemeClr val="bg1"/>
                </a:solidFill>
              </a:rPr>
              <a:t>.  Since none of x, y, or z</a:t>
            </a:r>
          </a:p>
          <a:p>
            <a:r>
              <a:rPr lang="en-US">
                <a:solidFill>
                  <a:schemeClr val="bg1"/>
                </a:solidFill>
              </a:rPr>
              <a:t>             is A</a:t>
            </a:r>
            <a:r>
              <a:rPr lang="en-US" baseline="-25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chemeClr val="bg1"/>
                </a:solidFill>
              </a:rPr>
              <a:t>, the transition is forbidden</a:t>
            </a:r>
            <a:r>
              <a:rPr lang="en-US">
                <a:solidFill>
                  <a:srgbClr val="FFFF00"/>
                </a:solidFill>
              </a:rPr>
              <a:t>.  </a:t>
            </a:r>
            <a:r>
              <a:rPr lang="en-US">
                <a:solidFill>
                  <a:srgbClr val="FF33CC"/>
                </a:solidFill>
              </a:rPr>
              <a:t>Piece of Cake!!</a:t>
            </a:r>
          </a:p>
        </p:txBody>
      </p:sp>
      <p:sp>
        <p:nvSpPr>
          <p:cNvPr id="888879" name="Text Box 47"/>
          <p:cNvSpPr txBox="1">
            <a:spLocks noChangeArrowheads="1"/>
          </p:cNvSpPr>
          <p:nvPr/>
        </p:nvSpPr>
        <p:spPr bwMode="auto">
          <a:xfrm>
            <a:off x="228600" y="3565525"/>
            <a:ext cx="62436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Mookie:  </a:t>
            </a:r>
            <a:r>
              <a:rPr lang="en-US">
                <a:solidFill>
                  <a:schemeClr val="bg1"/>
                </a:solidFill>
              </a:rPr>
              <a:t>Okay, Corky, go ahead and use the shortcut.</a:t>
            </a:r>
          </a:p>
        </p:txBody>
      </p:sp>
      <p:sp>
        <p:nvSpPr>
          <p:cNvPr id="888880" name="Text Box 48"/>
          <p:cNvSpPr txBox="1">
            <a:spLocks noChangeArrowheads="1"/>
          </p:cNvSpPr>
          <p:nvPr/>
        </p:nvSpPr>
        <p:spPr bwMode="auto">
          <a:xfrm>
            <a:off x="228600" y="5029200"/>
            <a:ext cx="7823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Mookie:  </a:t>
            </a:r>
            <a:r>
              <a:rPr lang="en-US">
                <a:solidFill>
                  <a:schemeClr val="bg1"/>
                </a:solidFill>
              </a:rPr>
              <a:t>If you don’t mind, I’ll work it the long way just to make sure.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9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94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88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888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888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888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8835" grpId="0" autoUpdateAnimBg="0"/>
      <p:bldP spid="888878" grpId="0" autoUpdateAnimBg="0"/>
      <p:bldP spid="888879" grpId="0" autoUpdateAnimBg="0"/>
      <p:bldP spid="888880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5D70DEF-7489-4758-BCC0-87AE8ACAEEF1}" type="slidenum">
              <a:rPr lang="en-US" sz="1400" smtClean="0">
                <a:solidFill>
                  <a:srgbClr val="002060"/>
                </a:solidFill>
              </a:rPr>
              <a:pPr/>
              <a:t>21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74755" name="Group 2"/>
          <p:cNvGrpSpPr>
            <a:grpSpLocks/>
          </p:cNvGrpSpPr>
          <p:nvPr/>
        </p:nvGrpSpPr>
        <p:grpSpPr bwMode="auto">
          <a:xfrm>
            <a:off x="635000" y="92075"/>
            <a:ext cx="8226425" cy="2438400"/>
            <a:chOff x="400" y="58"/>
            <a:chExt cx="5182" cy="1536"/>
          </a:xfrm>
        </p:grpSpPr>
        <p:grpSp>
          <p:nvGrpSpPr>
            <p:cNvPr id="74773" name="Group 3"/>
            <p:cNvGrpSpPr>
              <a:grpSpLocks/>
            </p:cNvGrpSpPr>
            <p:nvPr/>
          </p:nvGrpSpPr>
          <p:grpSpPr bwMode="auto">
            <a:xfrm>
              <a:off x="400" y="144"/>
              <a:ext cx="5182" cy="1440"/>
              <a:chOff x="400" y="144"/>
              <a:chExt cx="5182" cy="1440"/>
            </a:xfrm>
          </p:grpSpPr>
          <p:sp>
            <p:nvSpPr>
              <p:cNvPr id="74795" name="Text Box 4"/>
              <p:cNvSpPr txBox="1">
                <a:spLocks noChangeArrowheads="1"/>
              </p:cNvSpPr>
              <p:nvPr/>
            </p:nvSpPr>
            <p:spPr bwMode="auto">
              <a:xfrm>
                <a:off x="3360" y="144"/>
                <a:ext cx="2222" cy="14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2V</a:t>
                </a:r>
                <a:r>
                  <a:rPr lang="en-US" sz="1800">
                    <a:solidFill>
                      <a:srgbClr val="FF0000"/>
                    </a:solidFill>
                  </a:rPr>
                  <a:t>    </a:t>
                </a:r>
                <a:r>
                  <a:rPr lang="en-US" sz="1800" b="1">
                    <a:solidFill>
                      <a:srgbClr val="FF0000"/>
                    </a:solidFill>
                  </a:rPr>
                  <a:t>E      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 b="1">
                    <a:solidFill>
                      <a:srgbClr val="FF0000"/>
                    </a:solidFill>
                  </a:rPr>
                  <a:t>   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</a:t>
                </a:r>
                <a:r>
                  <a:rPr lang="en-US" sz="1800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(xz)  </a:t>
                </a:r>
                <a:r>
                  <a:rPr lang="en-US" sz="1800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sz="1800" b="1" baseline="30000">
                    <a:solidFill>
                      <a:srgbClr val="FF0000"/>
                    </a:solidFill>
                    <a:sym typeface="Symbol" pitchFamily="18" charset="2"/>
                  </a:rPr>
                  <a:t>’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(yz)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1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1       1        1         1        </a:t>
                </a:r>
                <a:r>
                  <a:rPr lang="en-US" sz="2200">
                    <a:solidFill>
                      <a:srgbClr val="FF0000"/>
                    </a:solidFill>
                  </a:rPr>
                  <a:t>z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-1        -1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1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 1        -1     </a:t>
                </a:r>
                <a:r>
                  <a:rPr lang="en-US" sz="1800">
                    <a:solidFill>
                      <a:srgbClr val="FF0000"/>
                    </a:solidFill>
                  </a:rPr>
                  <a:t>   x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-1         1        </a:t>
                </a:r>
                <a:r>
                  <a:rPr lang="en-US" sz="1800">
                    <a:solidFill>
                      <a:srgbClr val="FF0000"/>
                    </a:solidFill>
                  </a:rPr>
                  <a:t>y</a:t>
                </a:r>
              </a:p>
            </p:txBody>
          </p:sp>
          <p:grpSp>
            <p:nvGrpSpPr>
              <p:cNvPr id="74796" name="Group 5"/>
              <p:cNvGrpSpPr>
                <a:grpSpLocks/>
              </p:cNvGrpSpPr>
              <p:nvPr/>
            </p:nvGrpSpPr>
            <p:grpSpPr bwMode="auto">
              <a:xfrm>
                <a:off x="400" y="182"/>
                <a:ext cx="704" cy="1402"/>
                <a:chOff x="400" y="182"/>
                <a:chExt cx="704" cy="1402"/>
              </a:xfrm>
            </p:grpSpPr>
            <p:grpSp>
              <p:nvGrpSpPr>
                <p:cNvPr id="74797" name="Group 6"/>
                <p:cNvGrpSpPr>
                  <a:grpSpLocks/>
                </p:cNvGrpSpPr>
                <p:nvPr/>
              </p:nvGrpSpPr>
              <p:grpSpPr bwMode="auto">
                <a:xfrm>
                  <a:off x="400" y="182"/>
                  <a:ext cx="704" cy="1258"/>
                  <a:chOff x="304" y="230"/>
                  <a:chExt cx="704" cy="1258"/>
                </a:xfrm>
              </p:grpSpPr>
              <p:grpSp>
                <p:nvGrpSpPr>
                  <p:cNvPr id="74799" name="Group 7"/>
                  <p:cNvGrpSpPr>
                    <a:grpSpLocks/>
                  </p:cNvGrpSpPr>
                  <p:nvPr/>
                </p:nvGrpSpPr>
                <p:grpSpPr bwMode="auto">
                  <a:xfrm>
                    <a:off x="304" y="230"/>
                    <a:ext cx="704" cy="1258"/>
                    <a:chOff x="1207" y="518"/>
                    <a:chExt cx="704" cy="1258"/>
                  </a:xfrm>
                </p:grpSpPr>
                <p:grpSp>
                  <p:nvGrpSpPr>
                    <p:cNvPr id="74802" name="Group 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07" y="1526"/>
                      <a:ext cx="695" cy="250"/>
                      <a:chOff x="1200" y="3511"/>
                      <a:chExt cx="695" cy="250"/>
                    </a:xfrm>
                  </p:grpSpPr>
                  <p:sp>
                    <p:nvSpPr>
                      <p:cNvPr id="74812" name="Line 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813" name="Text Box 10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63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a</a:t>
                        </a:r>
                        <a:r>
                          <a:rPr lang="en-US" b="1" baseline="-25000"/>
                          <a:t>1</a:t>
                        </a:r>
                        <a:endParaRPr lang="en-US" b="1"/>
                      </a:p>
                    </p:txBody>
                  </p:sp>
                </p:grpSp>
                <p:grpSp>
                  <p:nvGrpSpPr>
                    <p:cNvPr id="74803" name="Group 1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07" y="1152"/>
                      <a:ext cx="704" cy="250"/>
                      <a:chOff x="1200" y="3511"/>
                      <a:chExt cx="704" cy="250"/>
                    </a:xfrm>
                  </p:grpSpPr>
                  <p:sp>
                    <p:nvSpPr>
                      <p:cNvPr id="74810" name="Line 1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811" name="Text Box 13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72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b</a:t>
                        </a:r>
                        <a:r>
                          <a:rPr lang="en-US" b="1" baseline="-25000"/>
                          <a:t>1</a:t>
                        </a:r>
                        <a:endParaRPr lang="en-US" b="1"/>
                      </a:p>
                    </p:txBody>
                  </p:sp>
                </p:grpSp>
                <p:grpSp>
                  <p:nvGrpSpPr>
                    <p:cNvPr id="74804" name="Group 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07" y="816"/>
                      <a:ext cx="695" cy="250"/>
                      <a:chOff x="1200" y="3511"/>
                      <a:chExt cx="695" cy="250"/>
                    </a:xfrm>
                  </p:grpSpPr>
                  <p:sp>
                    <p:nvSpPr>
                      <p:cNvPr id="74808" name="Line 1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809" name="Text Box 1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63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a</a:t>
                        </a:r>
                        <a:r>
                          <a:rPr lang="en-US" b="1" baseline="-25000"/>
                          <a:t>1</a:t>
                        </a:r>
                        <a:endParaRPr lang="en-US" b="1"/>
                      </a:p>
                    </p:txBody>
                  </p:sp>
                </p:grpSp>
                <p:grpSp>
                  <p:nvGrpSpPr>
                    <p:cNvPr id="74805" name="Group 1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07" y="518"/>
                      <a:ext cx="704" cy="250"/>
                      <a:chOff x="1200" y="3511"/>
                      <a:chExt cx="704" cy="250"/>
                    </a:xfrm>
                  </p:grpSpPr>
                  <p:sp>
                    <p:nvSpPr>
                      <p:cNvPr id="74806" name="Line 1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807" name="Text Box 1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72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b</a:t>
                        </a:r>
                        <a:r>
                          <a:rPr lang="en-US" b="1" baseline="-25000"/>
                          <a:t>2</a:t>
                        </a:r>
                        <a:endParaRPr lang="en-US" b="1"/>
                      </a:p>
                    </p:txBody>
                  </p:sp>
                </p:grpSp>
              </p:grpSp>
              <p:sp>
                <p:nvSpPr>
                  <p:cNvPr id="74800" name="Line 2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28" y="1114"/>
                    <a:ext cx="0" cy="230"/>
                  </a:xfrm>
                  <a:prstGeom prst="line">
                    <a:avLst/>
                  </a:prstGeom>
                  <a:noFill/>
                  <a:ln w="28575">
                    <a:solidFill>
                      <a:srgbClr val="FF6600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4801" name="Line 2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28" y="730"/>
                    <a:ext cx="0" cy="230"/>
                  </a:xfrm>
                  <a:prstGeom prst="line">
                    <a:avLst/>
                  </a:prstGeom>
                  <a:noFill/>
                  <a:ln w="28575">
                    <a:solidFill>
                      <a:srgbClr val="FF6600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4798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515" y="1334"/>
                  <a:ext cx="301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chemeClr val="accent1"/>
                      </a:solidFill>
                      <a:sym typeface="Symbol" pitchFamily="18" charset="2"/>
                    </a:rPr>
                    <a:t></a:t>
                  </a:r>
                  <a:r>
                    <a:rPr lang="en-US" b="1" baseline="-25000">
                      <a:solidFill>
                        <a:schemeClr val="accent1"/>
                      </a:solidFill>
                      <a:sym typeface="Symbol" pitchFamily="18" charset="2"/>
                    </a:rPr>
                    <a:t>0</a:t>
                  </a:r>
                  <a:endParaRPr lang="en-US" b="1">
                    <a:solidFill>
                      <a:schemeClr val="accent1"/>
                    </a:solidFill>
                  </a:endParaRPr>
                </a:p>
              </p:txBody>
            </p:sp>
          </p:grpSp>
        </p:grpSp>
        <p:grpSp>
          <p:nvGrpSpPr>
            <p:cNvPr id="74774" name="Group 23"/>
            <p:cNvGrpSpPr>
              <a:grpSpLocks/>
            </p:cNvGrpSpPr>
            <p:nvPr/>
          </p:nvGrpSpPr>
          <p:grpSpPr bwMode="auto">
            <a:xfrm>
              <a:off x="1296" y="58"/>
              <a:ext cx="1440" cy="1536"/>
              <a:chOff x="1296" y="58"/>
              <a:chExt cx="1440" cy="1536"/>
            </a:xfrm>
          </p:grpSpPr>
          <p:sp>
            <p:nvSpPr>
              <p:cNvPr id="74775" name="Line 24"/>
              <p:cNvSpPr>
                <a:spLocks noChangeShapeType="1"/>
              </p:cNvSpPr>
              <p:nvPr/>
            </p:nvSpPr>
            <p:spPr bwMode="auto">
              <a:xfrm>
                <a:off x="1296" y="816"/>
                <a:ext cx="528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4776" name="Group 25"/>
              <p:cNvGrpSpPr>
                <a:grpSpLocks/>
              </p:cNvGrpSpPr>
              <p:nvPr/>
            </p:nvGrpSpPr>
            <p:grpSpPr bwMode="auto">
              <a:xfrm>
                <a:off x="2032" y="58"/>
                <a:ext cx="704" cy="1536"/>
                <a:chOff x="2032" y="58"/>
                <a:chExt cx="704" cy="1536"/>
              </a:xfrm>
            </p:grpSpPr>
            <p:grpSp>
              <p:nvGrpSpPr>
                <p:cNvPr id="74777" name="Group 26"/>
                <p:cNvGrpSpPr>
                  <a:grpSpLocks/>
                </p:cNvGrpSpPr>
                <p:nvPr/>
              </p:nvGrpSpPr>
              <p:grpSpPr bwMode="auto">
                <a:xfrm>
                  <a:off x="2032" y="58"/>
                  <a:ext cx="704" cy="1382"/>
                  <a:chOff x="2032" y="58"/>
                  <a:chExt cx="704" cy="1382"/>
                </a:xfrm>
              </p:grpSpPr>
              <p:grpSp>
                <p:nvGrpSpPr>
                  <p:cNvPr id="74779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2032" y="182"/>
                    <a:ext cx="704" cy="1258"/>
                    <a:chOff x="2032" y="182"/>
                    <a:chExt cx="704" cy="1258"/>
                  </a:xfrm>
                </p:grpSpPr>
                <p:grpSp>
                  <p:nvGrpSpPr>
                    <p:cNvPr id="74783" name="Group 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32" y="1190"/>
                      <a:ext cx="695" cy="250"/>
                      <a:chOff x="1200" y="3511"/>
                      <a:chExt cx="695" cy="250"/>
                    </a:xfrm>
                  </p:grpSpPr>
                  <p:sp>
                    <p:nvSpPr>
                      <p:cNvPr id="74793" name="Line 2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794" name="Text Box 30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63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a</a:t>
                        </a:r>
                        <a:r>
                          <a:rPr lang="en-US" b="1" baseline="-25000"/>
                          <a:t>1</a:t>
                        </a:r>
                        <a:endParaRPr lang="en-US" b="1"/>
                      </a:p>
                    </p:txBody>
                  </p:sp>
                </p:grpSp>
                <p:grpSp>
                  <p:nvGrpSpPr>
                    <p:cNvPr id="74784" name="Group 3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32" y="816"/>
                      <a:ext cx="704" cy="250"/>
                      <a:chOff x="1200" y="3511"/>
                      <a:chExt cx="704" cy="250"/>
                    </a:xfrm>
                  </p:grpSpPr>
                  <p:sp>
                    <p:nvSpPr>
                      <p:cNvPr id="74791" name="Line 3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792" name="Text Box 33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72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b</a:t>
                        </a:r>
                        <a:r>
                          <a:rPr lang="en-US" b="1" baseline="-25000"/>
                          <a:t>1</a:t>
                        </a:r>
                        <a:endParaRPr lang="en-US" b="1"/>
                      </a:p>
                    </p:txBody>
                  </p:sp>
                </p:grpSp>
                <p:grpSp>
                  <p:nvGrpSpPr>
                    <p:cNvPr id="74785" name="Group 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32" y="480"/>
                      <a:ext cx="695" cy="250"/>
                      <a:chOff x="1200" y="3511"/>
                      <a:chExt cx="695" cy="250"/>
                    </a:xfrm>
                  </p:grpSpPr>
                  <p:sp>
                    <p:nvSpPr>
                      <p:cNvPr id="74789" name="Line 3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790" name="Text Box 3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63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a</a:t>
                        </a:r>
                        <a:r>
                          <a:rPr lang="en-US" b="1" baseline="-25000"/>
                          <a:t>1</a:t>
                        </a:r>
                        <a:endParaRPr lang="en-US" b="1"/>
                      </a:p>
                    </p:txBody>
                  </p:sp>
                </p:grpSp>
                <p:grpSp>
                  <p:nvGrpSpPr>
                    <p:cNvPr id="74786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32" y="182"/>
                      <a:ext cx="704" cy="250"/>
                      <a:chOff x="1200" y="3511"/>
                      <a:chExt cx="704" cy="250"/>
                    </a:xfrm>
                  </p:grpSpPr>
                  <p:sp>
                    <p:nvSpPr>
                      <p:cNvPr id="74787" name="Line 3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200" y="3648"/>
                        <a:ext cx="432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4788" name="Text Box 3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632" y="3511"/>
                        <a:ext cx="272" cy="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1pPr>
                        <a:lvl2pPr marL="742950" indent="-28575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2pPr>
                        <a:lvl3pPr marL="11430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3pPr>
                        <a:lvl4pPr marL="16002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4pPr>
                        <a:lvl5pPr marL="2057400" indent="-228600"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>
                            <a:solidFill>
                              <a:schemeClr val="tx1"/>
                            </a:solidFill>
                            <a:latin typeface="Arial" charset="0"/>
                          </a:defRPr>
                        </a:lvl9pPr>
                      </a:lstStyle>
                      <a:p>
                        <a:r>
                          <a:rPr lang="en-US" b="1"/>
                          <a:t>b</a:t>
                        </a:r>
                        <a:r>
                          <a:rPr lang="en-US" b="1" baseline="-25000"/>
                          <a:t>2</a:t>
                        </a:r>
                        <a:endParaRPr lang="en-US" b="1"/>
                      </a:p>
                    </p:txBody>
                  </p:sp>
                </p:grpSp>
              </p:grpSp>
              <p:grpSp>
                <p:nvGrpSpPr>
                  <p:cNvPr id="74780" name="Group 40"/>
                  <p:cNvGrpSpPr>
                    <a:grpSpLocks/>
                  </p:cNvGrpSpPr>
                  <p:nvPr/>
                </p:nvGrpSpPr>
                <p:grpSpPr bwMode="auto">
                  <a:xfrm>
                    <a:off x="2256" y="58"/>
                    <a:ext cx="0" cy="854"/>
                    <a:chOff x="2256" y="58"/>
                    <a:chExt cx="0" cy="854"/>
                  </a:xfrm>
                </p:grpSpPr>
                <p:sp>
                  <p:nvSpPr>
                    <p:cNvPr id="74781" name="Line 41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2256" y="58"/>
                      <a:ext cx="0" cy="23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6600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4782" name="Line 4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2256" y="682"/>
                      <a:ext cx="0" cy="23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6600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74778" name="Text Box 43"/>
                <p:cNvSpPr txBox="1">
                  <a:spLocks noChangeArrowheads="1"/>
                </p:cNvSpPr>
                <p:nvPr/>
              </p:nvSpPr>
              <p:spPr bwMode="auto">
                <a:xfrm>
                  <a:off x="2147" y="1344"/>
                  <a:ext cx="272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chemeClr val="accent1"/>
                      </a:solidFill>
                      <a:sym typeface="Symbol" pitchFamily="18" charset="2"/>
                    </a:rPr>
                    <a:t></a:t>
                  </a:r>
                  <a:r>
                    <a:rPr lang="en-US" b="1" baseline="-25000">
                      <a:solidFill>
                        <a:schemeClr val="accent1"/>
                      </a:solidFill>
                      <a:sym typeface="Symbol" pitchFamily="18" charset="2"/>
                    </a:rPr>
                    <a:t>i</a:t>
                  </a:r>
                  <a:endParaRPr lang="en-US" b="1">
                    <a:solidFill>
                      <a:schemeClr val="accent1"/>
                    </a:solidFill>
                  </a:endParaRPr>
                </a:p>
              </p:txBody>
            </p:sp>
          </p:grpSp>
        </p:grpSp>
      </p:grpSp>
      <p:grpSp>
        <p:nvGrpSpPr>
          <p:cNvPr id="74756" name="Group 44"/>
          <p:cNvGrpSpPr>
            <a:grpSpLocks/>
          </p:cNvGrpSpPr>
          <p:nvPr/>
        </p:nvGrpSpPr>
        <p:grpSpPr bwMode="auto">
          <a:xfrm>
            <a:off x="476250" y="2643188"/>
            <a:ext cx="8156575" cy="447675"/>
            <a:chOff x="300" y="1665"/>
            <a:chExt cx="5138" cy="282"/>
          </a:xfrm>
        </p:grpSpPr>
        <p:graphicFrame>
          <p:nvGraphicFramePr>
            <p:cNvPr id="74770" name="Object 1030"/>
            <p:cNvGraphicFramePr>
              <a:graphicFrameLocks noChangeAspect="1"/>
            </p:cNvGraphicFramePr>
            <p:nvPr/>
          </p:nvGraphicFramePr>
          <p:xfrm>
            <a:off x="300" y="1665"/>
            <a:ext cx="1226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2" name="Equation" r:id="rId3" imgW="1104833" imgH="171566" progId="Equation.DSMT4">
                    <p:embed/>
                  </p:oleObj>
                </mc:Choice>
                <mc:Fallback>
                  <p:oleObj name="Equation" r:id="rId3" imgW="1104833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0" y="1665"/>
                          <a:ext cx="1226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4771" name="Text Box 46"/>
            <p:cNvSpPr txBox="1">
              <a:spLocks noChangeArrowheads="1"/>
            </p:cNvSpPr>
            <p:nvPr/>
          </p:nvSpPr>
          <p:spPr bwMode="auto">
            <a:xfrm>
              <a:off x="3360" y="1680"/>
              <a:ext cx="207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Overall Transition:  </a:t>
              </a:r>
              <a:r>
                <a:rPr lang="en-US">
                  <a:solidFill>
                    <a:srgbClr val="FF0000"/>
                  </a:solidFill>
                </a:rPr>
                <a:t>B</a:t>
              </a:r>
              <a:r>
                <a:rPr lang="en-US" baseline="-25000">
                  <a:solidFill>
                    <a:srgbClr val="FF0000"/>
                  </a:solidFill>
                </a:rPr>
                <a:t>1</a:t>
              </a:r>
              <a:r>
                <a:rPr lang="en-US">
                  <a:solidFill>
                    <a:srgbClr val="FF0000"/>
                  </a:solidFill>
                </a:rPr>
                <a:t> </a:t>
              </a:r>
              <a:r>
                <a:rPr lang="en-US">
                  <a:solidFill>
                    <a:srgbClr val="FF0000"/>
                  </a:solidFill>
                  <a:sym typeface="Symbol" pitchFamily="18" charset="2"/>
                </a:rPr>
                <a:t> A</a:t>
              </a:r>
              <a:r>
                <a:rPr lang="en-US" baseline="-25000">
                  <a:solidFill>
                    <a:srgbClr val="FF0000"/>
                  </a:solidFill>
                  <a:sym typeface="Symbol" pitchFamily="18" charset="2"/>
                </a:rPr>
                <a:t>2</a:t>
              </a:r>
              <a:endParaRPr lang="en-US">
                <a:solidFill>
                  <a:srgbClr val="FF0000"/>
                </a:solidFill>
              </a:endParaRPr>
            </a:p>
          </p:txBody>
        </p:sp>
        <p:graphicFrame>
          <p:nvGraphicFramePr>
            <p:cNvPr id="74772" name="Object 1031"/>
            <p:cNvGraphicFramePr>
              <a:graphicFrameLocks noChangeAspect="1"/>
            </p:cNvGraphicFramePr>
            <p:nvPr/>
          </p:nvGraphicFramePr>
          <p:xfrm>
            <a:off x="1977" y="1665"/>
            <a:ext cx="1226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3" name="Equation" r:id="rId5" imgW="1104833" imgH="171566" progId="Equation.DSMT4">
                    <p:embed/>
                  </p:oleObj>
                </mc:Choice>
                <mc:Fallback>
                  <p:oleObj name="Equation" r:id="rId5" imgW="1104833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77" y="1665"/>
                          <a:ext cx="1226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" name="Group 48"/>
          <p:cNvGrpSpPr>
            <a:grpSpLocks/>
          </p:cNvGrpSpPr>
          <p:nvPr/>
        </p:nvGrpSpPr>
        <p:grpSpPr bwMode="auto">
          <a:xfrm>
            <a:off x="652463" y="3171825"/>
            <a:ext cx="5567362" cy="434975"/>
            <a:chOff x="411" y="2200"/>
            <a:chExt cx="3507" cy="274"/>
          </a:xfrm>
        </p:grpSpPr>
        <p:graphicFrame>
          <p:nvGraphicFramePr>
            <p:cNvPr id="74768" name="Object 1028"/>
            <p:cNvGraphicFramePr>
              <a:graphicFrameLocks noChangeAspect="1"/>
            </p:cNvGraphicFramePr>
            <p:nvPr/>
          </p:nvGraphicFramePr>
          <p:xfrm>
            <a:off x="411" y="2200"/>
            <a:ext cx="2504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4" name="Equation" r:id="rId7" imgW="2381216" imgH="171566" progId="Equation.DSMT4">
                    <p:embed/>
                  </p:oleObj>
                </mc:Choice>
                <mc:Fallback>
                  <p:oleObj name="Equation" r:id="rId7" imgW="2381216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1" y="2200"/>
                          <a:ext cx="2504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769" name="Object 1029"/>
            <p:cNvGraphicFramePr>
              <a:graphicFrameLocks noChangeAspect="1"/>
            </p:cNvGraphicFramePr>
            <p:nvPr/>
          </p:nvGraphicFramePr>
          <p:xfrm>
            <a:off x="3405" y="2221"/>
            <a:ext cx="513" cy="2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5" name="Equation" r:id="rId9" imgW="400016" imgH="133470" progId="Equation.3">
                    <p:embed/>
                  </p:oleObj>
                </mc:Choice>
                <mc:Fallback>
                  <p:oleObj name="Equation" r:id="rId9" imgW="400016" imgH="13347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5" y="2221"/>
                          <a:ext cx="513" cy="2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2" name="Group 51"/>
          <p:cNvGrpSpPr>
            <a:grpSpLocks/>
          </p:cNvGrpSpPr>
          <p:nvPr/>
        </p:nvGrpSpPr>
        <p:grpSpPr bwMode="auto">
          <a:xfrm>
            <a:off x="655638" y="3635375"/>
            <a:ext cx="5591175" cy="434975"/>
            <a:chOff x="413" y="2553"/>
            <a:chExt cx="3522" cy="274"/>
          </a:xfrm>
        </p:grpSpPr>
        <p:graphicFrame>
          <p:nvGraphicFramePr>
            <p:cNvPr id="74766" name="Object 1026"/>
            <p:cNvGraphicFramePr>
              <a:graphicFrameLocks noChangeAspect="1"/>
            </p:cNvGraphicFramePr>
            <p:nvPr/>
          </p:nvGraphicFramePr>
          <p:xfrm>
            <a:off x="413" y="2553"/>
            <a:ext cx="2520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6" name="Equation" r:id="rId11" imgW="2390657" imgH="171566" progId="Equation.DSMT4">
                    <p:embed/>
                  </p:oleObj>
                </mc:Choice>
                <mc:Fallback>
                  <p:oleObj name="Equation" r:id="rId11" imgW="2390657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3" y="2553"/>
                          <a:ext cx="2520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767" name="Object 1027"/>
            <p:cNvGraphicFramePr>
              <a:graphicFrameLocks noChangeAspect="1"/>
            </p:cNvGraphicFramePr>
            <p:nvPr/>
          </p:nvGraphicFramePr>
          <p:xfrm>
            <a:off x="3409" y="2557"/>
            <a:ext cx="526" cy="2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7" name="Equation" r:id="rId13" imgW="419167" imgH="133470" progId="Equation.3">
                    <p:embed/>
                  </p:oleObj>
                </mc:Choice>
                <mc:Fallback>
                  <p:oleObj name="Equation" r:id="rId13" imgW="419167" imgH="13347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9" y="2557"/>
                          <a:ext cx="526" cy="2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" name="Group 54"/>
          <p:cNvGrpSpPr>
            <a:grpSpLocks/>
          </p:cNvGrpSpPr>
          <p:nvPr/>
        </p:nvGrpSpPr>
        <p:grpSpPr bwMode="auto">
          <a:xfrm>
            <a:off x="665163" y="4059238"/>
            <a:ext cx="5581650" cy="434975"/>
            <a:chOff x="419" y="2557"/>
            <a:chExt cx="3516" cy="274"/>
          </a:xfrm>
        </p:grpSpPr>
        <p:graphicFrame>
          <p:nvGraphicFramePr>
            <p:cNvPr id="74764" name="Object 1024"/>
            <p:cNvGraphicFramePr>
              <a:graphicFrameLocks noChangeAspect="1"/>
            </p:cNvGraphicFramePr>
            <p:nvPr/>
          </p:nvGraphicFramePr>
          <p:xfrm>
            <a:off x="3423" y="2561"/>
            <a:ext cx="512" cy="2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8" name="Equation" r:id="rId15" imgW="400016" imgH="133470" progId="Equation.3">
                    <p:embed/>
                  </p:oleObj>
                </mc:Choice>
                <mc:Fallback>
                  <p:oleObj name="Equation" r:id="rId15" imgW="400016" imgH="13347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23" y="2561"/>
                          <a:ext cx="512" cy="2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765" name="Object 1025"/>
            <p:cNvGraphicFramePr>
              <a:graphicFrameLocks noChangeAspect="1"/>
            </p:cNvGraphicFramePr>
            <p:nvPr/>
          </p:nvGraphicFramePr>
          <p:xfrm>
            <a:off x="419" y="2557"/>
            <a:ext cx="2498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649" name="Equation" r:id="rId17" imgW="2362335" imgH="171566" progId="Equation.DSMT4">
                    <p:embed/>
                  </p:oleObj>
                </mc:Choice>
                <mc:Fallback>
                  <p:oleObj name="Equation" r:id="rId17" imgW="2362335" imgH="17156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9" y="2557"/>
                          <a:ext cx="2498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89913" name="Text Box 57"/>
          <p:cNvSpPr txBox="1">
            <a:spLocks noChangeArrowheads="1"/>
          </p:cNvSpPr>
          <p:nvPr/>
        </p:nvSpPr>
        <p:spPr bwMode="auto">
          <a:xfrm>
            <a:off x="228600" y="4556125"/>
            <a:ext cx="82311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shortcut predicts that this is a </a:t>
            </a:r>
            <a:r>
              <a:rPr lang="en-US">
                <a:solidFill>
                  <a:srgbClr val="FF33CC"/>
                </a:solidFill>
              </a:rPr>
              <a:t>forbidden</a:t>
            </a:r>
            <a:r>
              <a:rPr lang="en-US">
                <a:solidFill>
                  <a:srgbClr val="002060"/>
                </a:solidFill>
              </a:rPr>
              <a:t> transition.</a:t>
            </a:r>
          </a:p>
          <a:p>
            <a:r>
              <a:rPr lang="en-US">
                <a:solidFill>
                  <a:srgbClr val="002060"/>
                </a:solidFill>
              </a:rPr>
              <a:t>Actually it is </a:t>
            </a:r>
            <a:r>
              <a:rPr lang="en-US">
                <a:solidFill>
                  <a:srgbClr val="FF33CC"/>
                </a:solidFill>
              </a:rPr>
              <a:t>allowed</a:t>
            </a:r>
            <a:r>
              <a:rPr lang="en-US">
                <a:solidFill>
                  <a:srgbClr val="002060"/>
                </a:solidFill>
              </a:rPr>
              <a:t> and is polarized </a:t>
            </a:r>
            <a:r>
              <a:rPr lang="en-US">
                <a:solidFill>
                  <a:srgbClr val="FF33CC"/>
                </a:solidFill>
              </a:rPr>
              <a:t>perpendicular </a:t>
            </a:r>
            <a:r>
              <a:rPr lang="en-US">
                <a:solidFill>
                  <a:srgbClr val="002060"/>
                </a:solidFill>
              </a:rPr>
              <a:t>to the principal axis.</a:t>
            </a:r>
          </a:p>
        </p:txBody>
      </p:sp>
      <p:grpSp>
        <p:nvGrpSpPr>
          <p:cNvPr id="24" name="Group 58"/>
          <p:cNvGrpSpPr>
            <a:grpSpLocks/>
          </p:cNvGrpSpPr>
          <p:nvPr/>
        </p:nvGrpSpPr>
        <p:grpSpPr bwMode="auto">
          <a:xfrm>
            <a:off x="228600" y="5318125"/>
            <a:ext cx="7532688" cy="1082675"/>
            <a:chOff x="144" y="3350"/>
            <a:chExt cx="4745" cy="682"/>
          </a:xfrm>
        </p:grpSpPr>
        <p:sp>
          <p:nvSpPr>
            <p:cNvPr id="74762" name="Text Box 59"/>
            <p:cNvSpPr txBox="1">
              <a:spLocks noChangeArrowheads="1"/>
            </p:cNvSpPr>
            <p:nvPr/>
          </p:nvSpPr>
          <p:spPr bwMode="auto">
            <a:xfrm>
              <a:off x="144" y="3350"/>
              <a:ext cx="453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Mookie:  </a:t>
              </a:r>
              <a:r>
                <a:rPr lang="en-US">
                  <a:solidFill>
                    <a:schemeClr val="bg1"/>
                  </a:solidFill>
                </a:rPr>
                <a:t>So, Corky.  What do you think of your shortcut now??</a:t>
              </a:r>
            </a:p>
          </p:txBody>
        </p:sp>
        <p:sp>
          <p:nvSpPr>
            <p:cNvPr id="74763" name="Text Box 60"/>
            <p:cNvSpPr txBox="1">
              <a:spLocks noChangeArrowheads="1"/>
            </p:cNvSpPr>
            <p:nvPr/>
          </p:nvSpPr>
          <p:spPr bwMode="auto">
            <a:xfrm>
              <a:off x="240" y="3590"/>
              <a:ext cx="464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Corky</a:t>
              </a:r>
              <a:r>
                <a:rPr lang="en-US">
                  <a:solidFill>
                    <a:schemeClr val="bg1"/>
                  </a:solidFill>
                </a:rPr>
                <a:t>:  Huh? Waddya Say?</a:t>
              </a:r>
            </a:p>
            <a:p>
              <a:r>
                <a:rPr lang="en-US">
                  <a:solidFill>
                    <a:schemeClr val="bg1"/>
                  </a:solidFill>
                </a:rPr>
                <a:t>             I didn’t hear a thing you said.  </a:t>
              </a:r>
              <a:r>
                <a:rPr lang="en-US">
                  <a:solidFill>
                    <a:srgbClr val="FF33CC"/>
                  </a:solidFill>
                </a:rPr>
                <a:t>I was watching “Survivor”.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889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991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3383DA90-539D-47F5-BB03-4DDF1E1135C3}" type="slidenum">
              <a:rPr lang="en-US" sz="1400" smtClean="0">
                <a:solidFill>
                  <a:srgbClr val="002060"/>
                </a:solidFill>
              </a:rPr>
              <a:pPr/>
              <a:t>22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685800"/>
          </a:xfrm>
        </p:spPr>
        <p:txBody>
          <a:bodyPr/>
          <a:lstStyle/>
          <a:p>
            <a:pPr algn="l"/>
            <a:r>
              <a:rPr lang="en-US" sz="2400" smtClean="0">
                <a:solidFill>
                  <a:schemeClr val="bg1"/>
                </a:solidFill>
              </a:rPr>
              <a:t>Part </a:t>
            </a:r>
            <a:r>
              <a:rPr lang="en-US" sz="2400">
                <a:solidFill>
                  <a:schemeClr val="bg1"/>
                </a:solidFill>
              </a:rPr>
              <a:t>B</a:t>
            </a:r>
            <a:r>
              <a:rPr lang="en-US" sz="2400" smtClean="0">
                <a:solidFill>
                  <a:schemeClr val="bg1"/>
                </a:solidFill>
              </a:rPr>
              <a:t>:  Applications of Symmetry</a:t>
            </a: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08025" y="1217454"/>
            <a:ext cx="51269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</a:t>
            </a:r>
            <a:r>
              <a:rPr lang="en-US" sz="2200">
                <a:solidFill>
                  <a:srgbClr val="000000"/>
                </a:solidFill>
              </a:rPr>
              <a:t> </a:t>
            </a:r>
            <a:r>
              <a:rPr lang="en-US" sz="2200" smtClean="0">
                <a:solidFill>
                  <a:srgbClr val="000000"/>
                </a:solidFill>
              </a:rPr>
              <a:t>UV/Visible Absorption Selection Rules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08025" y="1827054"/>
            <a:ext cx="34387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</a:rPr>
              <a:t>Application </a:t>
            </a:r>
            <a:r>
              <a:rPr lang="en-US" sz="2200" smtClean="0">
                <a:solidFill>
                  <a:srgbClr val="000000"/>
                </a:solidFill>
              </a:rPr>
              <a:t>to Butadiene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711200" y="2436654"/>
            <a:ext cx="325121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  <a:sym typeface="Symbol" pitchFamily="18" charset="2"/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Carbene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735013" y="3624104"/>
            <a:ext cx="71714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Construction of SALCs:  Application to the Allyl Radical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758825" y="4265454"/>
            <a:ext cx="55070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Solution to the Allyl Radical using SALCs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739775" y="3014504"/>
            <a:ext cx="692529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 smtClean="0">
                <a:solidFill>
                  <a:srgbClr val="FF33CC"/>
                </a:solidFill>
                <a:sym typeface="Symbol" pitchFamily="18" charset="2"/>
              </a:rPr>
              <a:t>Use of Symmetry in Simplifying MO Calculations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749300" y="4875054"/>
            <a:ext cx="47243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/>
              </a:rPr>
              <a:t>-Bonding in Pyrrole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70352877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72B7678-AB67-4F07-AD41-DF546743F086}" type="slidenum">
              <a:rPr lang="en-US" sz="1400" smtClean="0">
                <a:solidFill>
                  <a:srgbClr val="002060"/>
                </a:solidFill>
              </a:rPr>
              <a:pPr/>
              <a:t>23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Use of Symmetry in MO Calculations</a:t>
            </a:r>
          </a:p>
        </p:txBody>
      </p:sp>
      <p:sp>
        <p:nvSpPr>
          <p:cNvPr id="908291" name="Text Box 3"/>
          <p:cNvSpPr txBox="1">
            <a:spLocks noChangeArrowheads="1"/>
          </p:cNvSpPr>
          <p:nvPr/>
        </p:nvSpPr>
        <p:spPr bwMode="auto">
          <a:xfrm>
            <a:off x="793750" y="762000"/>
            <a:ext cx="713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molecular orbitals of a molecule must belong to</a:t>
            </a:r>
          </a:p>
          <a:p>
            <a:r>
              <a:rPr lang="en-US">
                <a:solidFill>
                  <a:srgbClr val="002060"/>
                </a:solidFill>
              </a:rPr>
              <a:t>(i.e. transform as) one of the irreducible representations of the</a:t>
            </a:r>
          </a:p>
          <a:p>
            <a:r>
              <a:rPr lang="en-US">
                <a:solidFill>
                  <a:srgbClr val="002060"/>
                </a:solidFill>
              </a:rPr>
              <a:t>point group to which the molecule belongs.</a:t>
            </a:r>
          </a:p>
        </p:txBody>
      </p:sp>
      <p:sp>
        <p:nvSpPr>
          <p:cNvPr id="908292" name="Text Box 4"/>
          <p:cNvSpPr txBox="1">
            <a:spLocks noChangeArrowheads="1"/>
          </p:cNvSpPr>
          <p:nvPr/>
        </p:nvSpPr>
        <p:spPr bwMode="auto">
          <a:xfrm>
            <a:off x="822325" y="1900238"/>
            <a:ext cx="75660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instead of using the original atomic orbitals,If you perform a </a:t>
            </a:r>
          </a:p>
          <a:p>
            <a:r>
              <a:rPr lang="en-US">
                <a:solidFill>
                  <a:srgbClr val="002060"/>
                </a:solidFill>
              </a:rPr>
              <a:t>calculation with </a:t>
            </a:r>
            <a:r>
              <a:rPr lang="en-US">
                <a:solidFill>
                  <a:srgbClr val="FF33CC"/>
                </a:solidFill>
              </a:rPr>
              <a:t>Symmetry Adapted Linear Combinations (SALCs)</a:t>
            </a:r>
            <a:endParaRPr lang="en-US"/>
          </a:p>
          <a:p>
            <a:r>
              <a:rPr lang="en-US">
                <a:solidFill>
                  <a:srgbClr val="002060"/>
                </a:solidFill>
              </a:rPr>
              <a:t>which belong to representations of the molecule’s point group,</a:t>
            </a:r>
          </a:p>
          <a:p>
            <a:r>
              <a:rPr lang="en-US">
                <a:solidFill>
                  <a:srgbClr val="002060"/>
                </a:solidFill>
              </a:rPr>
              <a:t>the calculation is simplified.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838200" y="3336925"/>
            <a:ext cx="7729538" cy="2424113"/>
            <a:chOff x="528" y="2102"/>
            <a:chExt cx="4869" cy="1527"/>
          </a:xfrm>
        </p:grpSpPr>
        <p:grpSp>
          <p:nvGrpSpPr>
            <p:cNvPr id="76807" name="Group 6"/>
            <p:cNvGrpSpPr>
              <a:grpSpLocks/>
            </p:cNvGrpSpPr>
            <p:nvPr/>
          </p:nvGrpSpPr>
          <p:grpSpPr bwMode="auto">
            <a:xfrm>
              <a:off x="528" y="2102"/>
              <a:ext cx="4475" cy="1527"/>
              <a:chOff x="528" y="2102"/>
              <a:chExt cx="4475" cy="1527"/>
            </a:xfrm>
          </p:grpSpPr>
          <p:sp>
            <p:nvSpPr>
              <p:cNvPr id="76809" name="Text Box 7"/>
              <p:cNvSpPr txBox="1">
                <a:spLocks noChangeArrowheads="1"/>
              </p:cNvSpPr>
              <p:nvPr/>
            </p:nvSpPr>
            <p:spPr bwMode="auto">
              <a:xfrm>
                <a:off x="528" y="2102"/>
                <a:ext cx="4475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Consider, for example, using SALCs, S</a:t>
                </a:r>
                <a:r>
                  <a:rPr lang="en-US" baseline="-25000">
                    <a:solidFill>
                      <a:srgbClr val="002060"/>
                    </a:solidFill>
                  </a:rPr>
                  <a:t>i</a:t>
                </a:r>
                <a:r>
                  <a:rPr lang="en-US">
                    <a:solidFill>
                      <a:srgbClr val="002060"/>
                    </a:solidFill>
                  </a:rPr>
                  <a:t>, of the original atomic</a:t>
                </a:r>
              </a:p>
              <a:p>
                <a:r>
                  <a:rPr lang="en-US">
                    <a:solidFill>
                      <a:srgbClr val="002060"/>
                    </a:solidFill>
                  </a:rPr>
                  <a:t>orbitals:</a:t>
                </a:r>
              </a:p>
            </p:txBody>
          </p:sp>
          <p:graphicFrame>
            <p:nvGraphicFramePr>
              <p:cNvPr id="76810" name="Object 0"/>
              <p:cNvGraphicFramePr>
                <a:graphicFrameLocks noChangeAspect="1"/>
              </p:cNvGraphicFramePr>
              <p:nvPr/>
            </p:nvGraphicFramePr>
            <p:xfrm>
              <a:off x="1032" y="2667"/>
              <a:ext cx="1034" cy="96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4533" name="Equation" r:id="rId3" imgW="1066800" imgH="981034" progId="Equation.DSMT4">
                      <p:embed/>
                    </p:oleObj>
                  </mc:Choice>
                  <mc:Fallback>
                    <p:oleObj name="Equation" r:id="rId3" imgW="1066800" imgH="981034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32" y="2667"/>
                            <a:ext cx="1034" cy="96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76808" name="Text Box 9"/>
            <p:cNvSpPr txBox="1">
              <a:spLocks noChangeArrowheads="1"/>
            </p:cNvSpPr>
            <p:nvPr/>
          </p:nvSpPr>
          <p:spPr bwMode="auto">
            <a:xfrm>
              <a:off x="2304" y="2726"/>
              <a:ext cx="3093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A</a:t>
              </a:r>
              <a:r>
                <a:rPr lang="en-US" baseline="-25000">
                  <a:solidFill>
                    <a:srgbClr val="002060"/>
                  </a:solidFill>
                </a:rPr>
                <a:t>1</a:t>
              </a:r>
              <a:r>
                <a:rPr lang="en-US">
                  <a:solidFill>
                    <a:srgbClr val="002060"/>
                  </a:solidFill>
                </a:rPr>
                <a:t> and B</a:t>
              </a:r>
              <a:r>
                <a:rPr lang="en-US" baseline="-25000">
                  <a:solidFill>
                    <a:srgbClr val="002060"/>
                  </a:solidFill>
                </a:rPr>
                <a:t>1</a:t>
              </a:r>
              <a:r>
                <a:rPr lang="en-US">
                  <a:solidFill>
                    <a:srgbClr val="002060"/>
                  </a:solidFill>
                </a:rPr>
                <a:t> in brackets are the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representations to which each S</a:t>
              </a:r>
              <a:r>
                <a:rPr lang="en-US" baseline="-25000">
                  <a:solidFill>
                    <a:srgbClr val="002060"/>
                  </a:solidFill>
                </a:rPr>
                <a:t>i</a:t>
              </a:r>
              <a:r>
                <a:rPr lang="en-US">
                  <a:solidFill>
                    <a:srgbClr val="002060"/>
                  </a:solidFill>
                </a:rPr>
                <a:t> belongs.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08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08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8291" grpId="0" autoUpdateAnimBg="0"/>
      <p:bldP spid="908292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51169C3-C3CB-4642-A38F-0BCA99100929}" type="slidenum">
              <a:rPr lang="en-US" sz="1400" smtClean="0">
                <a:solidFill>
                  <a:srgbClr val="002060"/>
                </a:solidFill>
              </a:rPr>
              <a:pPr/>
              <a:t>24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09314" name="Text Box 2"/>
          <p:cNvSpPr txBox="1">
            <a:spLocks noChangeArrowheads="1"/>
          </p:cNvSpPr>
          <p:nvPr/>
        </p:nvSpPr>
        <p:spPr bwMode="auto">
          <a:xfrm>
            <a:off x="822325" y="304800"/>
            <a:ext cx="74818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be shown from Group Theory that if one forms the Secular </a:t>
            </a:r>
          </a:p>
          <a:p>
            <a:r>
              <a:rPr lang="en-US">
                <a:solidFill>
                  <a:srgbClr val="002060"/>
                </a:solidFill>
              </a:rPr>
              <a:t>Determinant by using matrix elements of the S</a:t>
            </a:r>
            <a:r>
              <a:rPr lang="en-US" baseline="-25000">
                <a:solidFill>
                  <a:srgbClr val="002060"/>
                </a:solidFill>
              </a:rPr>
              <a:t>i</a:t>
            </a:r>
            <a:r>
              <a:rPr lang="en-US">
                <a:solidFill>
                  <a:srgbClr val="002060"/>
                </a:solidFill>
              </a:rPr>
              <a:t> rather than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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then the Determinant is “</a:t>
            </a:r>
            <a:r>
              <a:rPr lang="en-US">
                <a:solidFill>
                  <a:srgbClr val="FF33CC"/>
                </a:solidFill>
                <a:sym typeface="Symbol" pitchFamily="18" charset="2"/>
              </a:rPr>
              <a:t>Block Diagonalized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”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909334" name="Text Box 22"/>
          <p:cNvSpPr txBox="1">
            <a:spLocks noChangeArrowheads="1"/>
          </p:cNvSpPr>
          <p:nvPr/>
        </p:nvSpPr>
        <p:spPr bwMode="auto">
          <a:xfrm>
            <a:off x="822325" y="1455738"/>
            <a:ext cx="63404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say that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belongs to 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 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belongs to 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  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Remember that the Hamiltonian belongs to A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(A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1g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etc)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Then the Hamiltonian matrix element is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:</a:t>
            </a:r>
          </a:p>
        </p:txBody>
      </p:sp>
      <p:graphicFrame>
        <p:nvGraphicFramePr>
          <p:cNvPr id="997376" name="Object 1024"/>
          <p:cNvGraphicFramePr>
            <a:graphicFrameLocks noChangeAspect="1"/>
          </p:cNvGraphicFramePr>
          <p:nvPr/>
        </p:nvGraphicFramePr>
        <p:xfrm>
          <a:off x="2333625" y="2571750"/>
          <a:ext cx="3552825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6" name="Equation" r:id="rId3" imgW="2124159" imgH="190479" progId="Equation.DSMT4">
                  <p:embed/>
                </p:oleObj>
              </mc:Choice>
              <mc:Fallback>
                <p:oleObj name="Equation" r:id="rId3" imgW="2124159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3625" y="2571750"/>
                        <a:ext cx="3552825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9348" name="Text Box 36"/>
          <p:cNvSpPr txBox="1">
            <a:spLocks noChangeArrowheads="1"/>
          </p:cNvSpPr>
          <p:nvPr/>
        </p:nvSpPr>
        <p:spPr bwMode="auto">
          <a:xfrm>
            <a:off x="898525" y="3336925"/>
            <a:ext cx="6051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integral is non-zero only if the Direct Product is:</a:t>
            </a:r>
          </a:p>
        </p:txBody>
      </p:sp>
      <p:graphicFrame>
        <p:nvGraphicFramePr>
          <p:cNvPr id="997377" name="Object 1025"/>
          <p:cNvGraphicFramePr>
            <a:graphicFrameLocks noChangeAspect="1"/>
          </p:cNvGraphicFramePr>
          <p:nvPr/>
        </p:nvGraphicFramePr>
        <p:xfrm>
          <a:off x="3314700" y="4014788"/>
          <a:ext cx="1433513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7" name="Equation" r:id="rId5" imgW="790592" imgH="152383" progId="Equation.DSMT4">
                  <p:embed/>
                </p:oleObj>
              </mc:Choice>
              <mc:Fallback>
                <p:oleObj name="Equation" r:id="rId5" imgW="790592" imgH="15238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4700" y="4014788"/>
                        <a:ext cx="1433513" cy="423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9350" name="Text Box 38"/>
          <p:cNvSpPr txBox="1">
            <a:spLocks noChangeArrowheads="1"/>
          </p:cNvSpPr>
          <p:nvPr/>
        </p:nvSpPr>
        <p:spPr bwMode="auto">
          <a:xfrm>
            <a:off x="1050925" y="4656138"/>
            <a:ext cx="765016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As we learned in Chapter 5, this is true only if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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=  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  <a:sym typeface="Symbol" pitchFamily="18" charset="2"/>
              </a:rPr>
              <a:t>i.e. if the two SALCs, S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S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belong to the same representation.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09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0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97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09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97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09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9314" grpId="0" autoUpdateAnimBg="0"/>
      <p:bldP spid="909334" grpId="0" autoUpdateAnimBg="0"/>
      <p:bldP spid="909348" grpId="0" autoUpdateAnimBg="0"/>
      <p:bldP spid="90935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EB091BD-A088-4DF0-B31D-D6A55A062E8A}" type="slidenum">
              <a:rPr lang="en-US" sz="1400" smtClean="0">
                <a:solidFill>
                  <a:srgbClr val="002060"/>
                </a:solidFill>
              </a:rPr>
              <a:pPr/>
              <a:t>25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51298" name="Text Box 1026"/>
          <p:cNvSpPr txBox="1">
            <a:spLocks noChangeArrowheads="1"/>
          </p:cNvSpPr>
          <p:nvPr/>
        </p:nvSpPr>
        <p:spPr bwMode="auto">
          <a:xfrm>
            <a:off x="822325" y="304800"/>
            <a:ext cx="71770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say that a system has four SALCs, with two belonging to</a:t>
            </a:r>
          </a:p>
          <a:p>
            <a:r>
              <a:rPr lang="en-US">
                <a:solidFill>
                  <a:srgbClr val="002060"/>
                </a:solidFill>
              </a:rPr>
              <a:t>the A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and two to the B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representation.  Then the 4x4 Secular</a:t>
            </a:r>
          </a:p>
          <a:p>
            <a:r>
              <a:rPr lang="en-US">
                <a:solidFill>
                  <a:srgbClr val="002060"/>
                </a:solidFill>
              </a:rPr>
              <a:t>Determinant will be “</a:t>
            </a:r>
            <a:r>
              <a:rPr lang="en-US">
                <a:solidFill>
                  <a:srgbClr val="FF33CC"/>
                </a:solidFill>
              </a:rPr>
              <a:t>Block Diagonalized</a:t>
            </a:r>
            <a:r>
              <a:rPr lang="en-US">
                <a:solidFill>
                  <a:srgbClr val="002060"/>
                </a:solidFill>
              </a:rPr>
              <a:t>”, as follows:</a:t>
            </a:r>
          </a:p>
        </p:txBody>
      </p:sp>
      <p:grpSp>
        <p:nvGrpSpPr>
          <p:cNvPr id="2" name="Group 1027"/>
          <p:cNvGrpSpPr>
            <a:grpSpLocks/>
          </p:cNvGrpSpPr>
          <p:nvPr/>
        </p:nvGrpSpPr>
        <p:grpSpPr bwMode="auto">
          <a:xfrm>
            <a:off x="1371600" y="1506538"/>
            <a:ext cx="6640513" cy="1628775"/>
            <a:chOff x="864" y="949"/>
            <a:chExt cx="4183" cy="1026"/>
          </a:xfrm>
        </p:grpSpPr>
        <p:graphicFrame>
          <p:nvGraphicFramePr>
            <p:cNvPr id="78859" name="Object 1026"/>
            <p:cNvGraphicFramePr>
              <a:graphicFrameLocks noChangeAspect="1"/>
            </p:cNvGraphicFramePr>
            <p:nvPr/>
          </p:nvGraphicFramePr>
          <p:xfrm>
            <a:off x="4013" y="980"/>
            <a:ext cx="1034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790" name="Equation" r:id="rId3" imgW="1066800" imgH="981034" progId="Equation.DSMT4">
                    <p:embed/>
                  </p:oleObj>
                </mc:Choice>
                <mc:Fallback>
                  <p:oleObj name="Equation" r:id="rId3" imgW="1066800" imgH="98103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13" y="980"/>
                          <a:ext cx="1034" cy="9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78860" name="Group 1029"/>
            <p:cNvGrpSpPr>
              <a:grpSpLocks/>
            </p:cNvGrpSpPr>
            <p:nvPr/>
          </p:nvGrpSpPr>
          <p:grpSpPr bwMode="auto">
            <a:xfrm>
              <a:off x="864" y="949"/>
              <a:ext cx="2552" cy="1026"/>
              <a:chOff x="1051" y="949"/>
              <a:chExt cx="2552" cy="1026"/>
            </a:xfrm>
          </p:grpSpPr>
          <p:graphicFrame>
            <p:nvGraphicFramePr>
              <p:cNvPr id="78861" name="Object 1027"/>
              <p:cNvGraphicFramePr>
                <a:graphicFrameLocks noChangeAspect="1"/>
              </p:cNvGraphicFramePr>
              <p:nvPr/>
            </p:nvGraphicFramePr>
            <p:xfrm>
              <a:off x="1278" y="1132"/>
              <a:ext cx="2325" cy="84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6791" name="Equation" r:id="rId5" imgW="2533616" imgH="857290" progId="Equation.DSMT4">
                      <p:embed/>
                    </p:oleObj>
                  </mc:Choice>
                  <mc:Fallback>
                    <p:oleObj name="Equation" r:id="rId5" imgW="2533616" imgH="85729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78" y="1132"/>
                            <a:ext cx="2325" cy="84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78862" name="Group 1031"/>
              <p:cNvGrpSpPr>
                <a:grpSpLocks/>
              </p:cNvGrpSpPr>
              <p:nvPr/>
            </p:nvGrpSpPr>
            <p:grpSpPr bwMode="auto">
              <a:xfrm>
                <a:off x="1051" y="949"/>
                <a:ext cx="2178" cy="971"/>
                <a:chOff x="1051" y="949"/>
                <a:chExt cx="2178" cy="971"/>
              </a:xfrm>
            </p:grpSpPr>
            <p:graphicFrame>
              <p:nvGraphicFramePr>
                <p:cNvPr id="78863" name="Object 1028"/>
                <p:cNvGraphicFramePr>
                  <a:graphicFrameLocks noChangeAspect="1"/>
                </p:cNvGraphicFramePr>
                <p:nvPr/>
              </p:nvGraphicFramePr>
              <p:xfrm>
                <a:off x="1438" y="950"/>
                <a:ext cx="146" cy="19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2" name="Equation" r:id="rId7" imgW="57184" imgH="114287" progId="Equation.3">
                        <p:embed/>
                      </p:oleObj>
                    </mc:Choice>
                    <mc:Fallback>
                      <p:oleObj name="Equation" r:id="rId7" imgW="57184" imgH="114287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438" y="950"/>
                              <a:ext cx="146" cy="19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8864" name="Object 1029"/>
                <p:cNvGraphicFramePr>
                  <a:graphicFrameLocks noChangeAspect="1"/>
                </p:cNvGraphicFramePr>
                <p:nvPr/>
              </p:nvGraphicFramePr>
              <p:xfrm>
                <a:off x="1054" y="1152"/>
                <a:ext cx="146" cy="19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3" name="Equation" r:id="rId9" imgW="57184" imgH="114287" progId="Equation.3">
                        <p:embed/>
                      </p:oleObj>
                    </mc:Choice>
                    <mc:Fallback>
                      <p:oleObj name="Equation" r:id="rId9" imgW="57184" imgH="114287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0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54" y="1152"/>
                              <a:ext cx="146" cy="19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8865" name="Object 1030"/>
                <p:cNvGraphicFramePr>
                  <a:graphicFrameLocks noChangeAspect="1"/>
                </p:cNvGraphicFramePr>
                <p:nvPr/>
              </p:nvGraphicFramePr>
              <p:xfrm>
                <a:off x="1051" y="1344"/>
                <a:ext cx="157" cy="19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4" name="Equation" r:id="rId11" imgW="76335" imgH="114287" progId="Equation.3">
                        <p:embed/>
                      </p:oleObj>
                    </mc:Choice>
                    <mc:Fallback>
                      <p:oleObj name="Equation" r:id="rId11" imgW="76335" imgH="114287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51" y="1344"/>
                              <a:ext cx="157" cy="19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8866" name="Object 1031"/>
                <p:cNvGraphicFramePr>
                  <a:graphicFrameLocks noChangeAspect="1"/>
                </p:cNvGraphicFramePr>
                <p:nvPr/>
              </p:nvGraphicFramePr>
              <p:xfrm>
                <a:off x="1056" y="1531"/>
                <a:ext cx="157" cy="20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5" name="Equation" r:id="rId13" imgW="76335" imgH="123744" progId="Equation.3">
                        <p:embed/>
                      </p:oleObj>
                    </mc:Choice>
                    <mc:Fallback>
                      <p:oleObj name="Equation" r:id="rId13" imgW="76335" imgH="123744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56" y="1531"/>
                              <a:ext cx="157" cy="20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8867" name="Object 1032"/>
                <p:cNvGraphicFramePr>
                  <a:graphicFrameLocks noChangeAspect="1"/>
                </p:cNvGraphicFramePr>
                <p:nvPr/>
              </p:nvGraphicFramePr>
              <p:xfrm>
                <a:off x="1056" y="1729"/>
                <a:ext cx="157" cy="19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6" name="Equation" r:id="rId15" imgW="76335" imgH="114287" progId="Equation.3">
                        <p:embed/>
                      </p:oleObj>
                    </mc:Choice>
                    <mc:Fallback>
                      <p:oleObj name="Equation" r:id="rId15" imgW="76335" imgH="114287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56" y="1729"/>
                              <a:ext cx="157" cy="19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8868" name="Object 1033"/>
                <p:cNvGraphicFramePr>
                  <a:graphicFrameLocks noChangeAspect="1"/>
                </p:cNvGraphicFramePr>
                <p:nvPr/>
              </p:nvGraphicFramePr>
              <p:xfrm>
                <a:off x="1955" y="949"/>
                <a:ext cx="157" cy="19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7" name="Equation" r:id="rId17" imgW="76335" imgH="114287" progId="Equation.3">
                        <p:embed/>
                      </p:oleObj>
                    </mc:Choice>
                    <mc:Fallback>
                      <p:oleObj name="Equation" r:id="rId17" imgW="76335" imgH="114287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955" y="949"/>
                              <a:ext cx="157" cy="19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8869" name="Object 1034"/>
                <p:cNvGraphicFramePr>
                  <a:graphicFrameLocks noChangeAspect="1"/>
                </p:cNvGraphicFramePr>
                <p:nvPr/>
              </p:nvGraphicFramePr>
              <p:xfrm>
                <a:off x="2531" y="949"/>
                <a:ext cx="157" cy="20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8" name="Equation" r:id="rId19" imgW="76335" imgH="123744" progId="Equation.3">
                        <p:embed/>
                      </p:oleObj>
                    </mc:Choice>
                    <mc:Fallback>
                      <p:oleObj name="Equation" r:id="rId19" imgW="76335" imgH="123744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0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531" y="949"/>
                              <a:ext cx="157" cy="20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8870" name="Object 1035"/>
                <p:cNvGraphicFramePr>
                  <a:graphicFrameLocks noChangeAspect="1"/>
                </p:cNvGraphicFramePr>
                <p:nvPr/>
              </p:nvGraphicFramePr>
              <p:xfrm>
                <a:off x="3072" y="950"/>
                <a:ext cx="157" cy="19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6799" name="Equation" r:id="rId21" imgW="76335" imgH="114287" progId="Equation.3">
                        <p:embed/>
                      </p:oleObj>
                    </mc:Choice>
                    <mc:Fallback>
                      <p:oleObj name="Equation" r:id="rId21" imgW="76335" imgH="114287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3072" y="950"/>
                              <a:ext cx="157" cy="19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  <p:sp>
        <p:nvSpPr>
          <p:cNvPr id="951312" name="Text Box 1040"/>
          <p:cNvSpPr txBox="1">
            <a:spLocks noChangeArrowheads="1"/>
          </p:cNvSpPr>
          <p:nvPr/>
        </p:nvSpPr>
        <p:spPr bwMode="auto">
          <a:xfrm>
            <a:off x="974725" y="3352800"/>
            <a:ext cx="70977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be further shown that if a Secular Determinant is</a:t>
            </a:r>
          </a:p>
          <a:p>
            <a:r>
              <a:rPr lang="en-US">
                <a:solidFill>
                  <a:srgbClr val="002060"/>
                </a:solidFill>
              </a:rPr>
              <a:t>block diagonalized, then one break the determinant down into</a:t>
            </a:r>
          </a:p>
          <a:p>
            <a:r>
              <a:rPr lang="en-US">
                <a:solidFill>
                  <a:srgbClr val="002060"/>
                </a:solidFill>
              </a:rPr>
              <a:t>smaller determinants.</a:t>
            </a:r>
          </a:p>
        </p:txBody>
      </p:sp>
      <p:grpSp>
        <p:nvGrpSpPr>
          <p:cNvPr id="5" name="Group 1041"/>
          <p:cNvGrpSpPr>
            <a:grpSpLocks/>
          </p:cNvGrpSpPr>
          <p:nvPr/>
        </p:nvGrpSpPr>
        <p:grpSpPr bwMode="auto">
          <a:xfrm>
            <a:off x="1612900" y="4408488"/>
            <a:ext cx="5100638" cy="698500"/>
            <a:chOff x="1016" y="2825"/>
            <a:chExt cx="3213" cy="440"/>
          </a:xfrm>
        </p:grpSpPr>
        <p:graphicFrame>
          <p:nvGraphicFramePr>
            <p:cNvPr id="78856" name="Object 1024"/>
            <p:cNvGraphicFramePr>
              <a:graphicFrameLocks noChangeAspect="1"/>
            </p:cNvGraphicFramePr>
            <p:nvPr/>
          </p:nvGraphicFramePr>
          <p:xfrm>
            <a:off x="1016" y="2825"/>
            <a:ext cx="1247" cy="4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800" name="Equation" r:id="rId23" imgW="1314416" imgH="400141" progId="Equation.DSMT4">
                    <p:embed/>
                  </p:oleObj>
                </mc:Choice>
                <mc:Fallback>
                  <p:oleObj name="Equation" r:id="rId23" imgW="1314416" imgH="40014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16" y="2825"/>
                          <a:ext cx="1247" cy="4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8857" name="Text Box 1043"/>
            <p:cNvSpPr txBox="1">
              <a:spLocks noChangeArrowheads="1"/>
            </p:cNvSpPr>
            <p:nvPr/>
          </p:nvSpPr>
          <p:spPr bwMode="auto">
            <a:xfrm>
              <a:off x="2438" y="2887"/>
              <a:ext cx="38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and</a:t>
              </a:r>
            </a:p>
          </p:txBody>
        </p:sp>
        <p:graphicFrame>
          <p:nvGraphicFramePr>
            <p:cNvPr id="78858" name="Object 1025"/>
            <p:cNvGraphicFramePr>
              <a:graphicFrameLocks noChangeAspect="1"/>
            </p:cNvGraphicFramePr>
            <p:nvPr/>
          </p:nvGraphicFramePr>
          <p:xfrm>
            <a:off x="2968" y="2825"/>
            <a:ext cx="1261" cy="4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801" name="Equation" r:id="rId25" imgW="1323857" imgH="400141" progId="Equation.DSMT4">
                    <p:embed/>
                  </p:oleObj>
                </mc:Choice>
                <mc:Fallback>
                  <p:oleObj name="Equation" r:id="rId25" imgW="1323857" imgH="40014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68" y="2825"/>
                          <a:ext cx="1261" cy="4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51317" name="Text Box 1045"/>
          <p:cNvSpPr txBox="1">
            <a:spLocks noChangeArrowheads="1"/>
          </p:cNvSpPr>
          <p:nvPr/>
        </p:nvSpPr>
        <p:spPr bwMode="auto">
          <a:xfrm>
            <a:off x="954088" y="5241925"/>
            <a:ext cx="697071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Thus, a 4x4 Secular Determinant, which requires solution</a:t>
            </a:r>
          </a:p>
          <a:p>
            <a:r>
              <a:rPr lang="en-US">
                <a:solidFill>
                  <a:srgbClr val="002060"/>
                </a:solidFill>
              </a:rPr>
              <a:t>of a 4</a:t>
            </a:r>
            <a:r>
              <a:rPr lang="en-US" baseline="30000">
                <a:solidFill>
                  <a:srgbClr val="002060"/>
                </a:solidFill>
              </a:rPr>
              <a:t>th</a:t>
            </a:r>
            <a:r>
              <a:rPr lang="en-US">
                <a:solidFill>
                  <a:srgbClr val="002060"/>
                </a:solidFill>
              </a:rPr>
              <a:t>. order polynomial, has been simplified into two</a:t>
            </a:r>
          </a:p>
          <a:p>
            <a:r>
              <a:rPr lang="en-US">
                <a:solidFill>
                  <a:srgbClr val="002060"/>
                </a:solidFill>
              </a:rPr>
              <a:t>2x2 Secular Determinants, which can be solved more easily.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5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51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95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1298" grpId="0" autoUpdateAnimBg="0"/>
      <p:bldP spid="951312" grpId="0" autoUpdateAnimBg="0"/>
      <p:bldP spid="95131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3383DA90-539D-47F5-BB03-4DDF1E1135C3}" type="slidenum">
              <a:rPr lang="en-US" sz="1400" smtClean="0">
                <a:solidFill>
                  <a:srgbClr val="002060"/>
                </a:solidFill>
              </a:rPr>
              <a:pPr/>
              <a:t>26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685800"/>
          </a:xfrm>
        </p:spPr>
        <p:txBody>
          <a:bodyPr/>
          <a:lstStyle/>
          <a:p>
            <a:pPr algn="l"/>
            <a:r>
              <a:rPr lang="en-US" sz="2400" smtClean="0">
                <a:solidFill>
                  <a:schemeClr val="bg1"/>
                </a:solidFill>
              </a:rPr>
              <a:t>Part </a:t>
            </a:r>
            <a:r>
              <a:rPr lang="en-US" sz="2400">
                <a:solidFill>
                  <a:schemeClr val="bg1"/>
                </a:solidFill>
              </a:rPr>
              <a:t>B</a:t>
            </a:r>
            <a:r>
              <a:rPr lang="en-US" sz="2400" smtClean="0">
                <a:solidFill>
                  <a:schemeClr val="bg1"/>
                </a:solidFill>
              </a:rPr>
              <a:t>:  Applications of Symmetry</a:t>
            </a: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08025" y="1217454"/>
            <a:ext cx="51269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</a:t>
            </a:r>
            <a:r>
              <a:rPr lang="en-US" sz="2200">
                <a:solidFill>
                  <a:srgbClr val="000000"/>
                </a:solidFill>
              </a:rPr>
              <a:t> </a:t>
            </a:r>
            <a:r>
              <a:rPr lang="en-US" sz="2200" smtClean="0">
                <a:solidFill>
                  <a:srgbClr val="000000"/>
                </a:solidFill>
              </a:rPr>
              <a:t>UV/Visible Absorption Selection Rules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08025" y="1827054"/>
            <a:ext cx="34387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</a:rPr>
              <a:t>Application </a:t>
            </a:r>
            <a:r>
              <a:rPr lang="en-US" sz="2200" smtClean="0">
                <a:solidFill>
                  <a:srgbClr val="000000"/>
                </a:solidFill>
              </a:rPr>
              <a:t>to Butadiene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711200" y="2436654"/>
            <a:ext cx="325121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  <a:sym typeface="Symbol" pitchFamily="18" charset="2"/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Carbene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735013" y="3624104"/>
            <a:ext cx="78838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 smtClean="0">
                <a:solidFill>
                  <a:srgbClr val="FF33CC"/>
                </a:solidFill>
                <a:sym typeface="Symbol" pitchFamily="18" charset="2"/>
              </a:rPr>
              <a:t>Construction of SALCs:  Application to the Allyl Radical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758825" y="4265454"/>
            <a:ext cx="55070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Solution to the Allyl Radical using SALCs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739775" y="3014504"/>
            <a:ext cx="64508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Use of Symmetry in Simplifying MO Calculations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749300" y="4875054"/>
            <a:ext cx="47243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/>
              </a:rPr>
              <a:t>-Bonding in Pyrrole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2592419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3172927-B1F8-4682-8950-6010044C3328}" type="slidenum">
              <a:rPr lang="en-US" sz="1400" smtClean="0">
                <a:solidFill>
                  <a:srgbClr val="002060"/>
                </a:solidFill>
              </a:rPr>
              <a:pPr/>
              <a:t>27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Construction of SALCs</a:t>
            </a:r>
          </a:p>
        </p:txBody>
      </p:sp>
      <p:sp>
        <p:nvSpPr>
          <p:cNvPr id="910339" name="Text Box 3"/>
          <p:cNvSpPr txBox="1">
            <a:spLocks noChangeArrowheads="1"/>
          </p:cNvSpPr>
          <p:nvPr/>
        </p:nvSpPr>
        <p:spPr bwMode="auto">
          <a:xfrm>
            <a:off x="457200" y="685800"/>
            <a:ext cx="83677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As discussed above, if Symmetry Adapted Linear Combinations (SALCs)</a:t>
            </a:r>
          </a:p>
          <a:p>
            <a:r>
              <a:rPr lang="en-US">
                <a:solidFill>
                  <a:srgbClr val="002060"/>
                </a:solidFill>
              </a:rPr>
              <a:t>of atomic orbitals are used instead of the orbitals themselves, </a:t>
            </a:r>
          </a:p>
          <a:p>
            <a:r>
              <a:rPr lang="en-US">
                <a:solidFill>
                  <a:srgbClr val="002060"/>
                </a:solidFill>
              </a:rPr>
              <a:t>then there is a significant simplification of the Secular Determinant.</a:t>
            </a:r>
          </a:p>
        </p:txBody>
      </p:sp>
      <p:sp>
        <p:nvSpPr>
          <p:cNvPr id="910340" name="Text Box 4"/>
          <p:cNvSpPr txBox="1">
            <a:spLocks noChangeArrowheads="1"/>
          </p:cNvSpPr>
          <p:nvPr/>
        </p:nvSpPr>
        <p:spPr bwMode="auto">
          <a:xfrm>
            <a:off x="533400" y="1676400"/>
            <a:ext cx="8031163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this section, we are going to learn:</a:t>
            </a:r>
          </a:p>
          <a:p>
            <a:pPr>
              <a:lnSpc>
                <a:spcPct val="150000"/>
              </a:lnSpc>
              <a:buFontTx/>
              <a:buAutoNum type="alphaLcParenBoth"/>
            </a:pPr>
            <a:r>
              <a:rPr lang="en-US">
                <a:solidFill>
                  <a:schemeClr val="bg1"/>
                </a:solidFill>
              </a:rPr>
              <a:t>How to determine the number of SALC’s of each of the irreducible</a:t>
            </a:r>
          </a:p>
          <a:p>
            <a:r>
              <a:rPr lang="en-US">
                <a:solidFill>
                  <a:schemeClr val="bg1"/>
                </a:solidFill>
              </a:rPr>
              <a:t>       representations of the point group that can be formed from an</a:t>
            </a:r>
          </a:p>
          <a:p>
            <a:r>
              <a:rPr lang="en-US">
                <a:solidFill>
                  <a:schemeClr val="bg1"/>
                </a:solidFill>
              </a:rPr>
              <a:t>       equivalent set of atomic orbitals.</a:t>
            </a:r>
          </a:p>
        </p:txBody>
      </p:sp>
      <p:sp>
        <p:nvSpPr>
          <p:cNvPr id="910341" name="Text Box 5"/>
          <p:cNvSpPr txBox="1">
            <a:spLocks noChangeArrowheads="1"/>
          </p:cNvSpPr>
          <p:nvPr/>
        </p:nvSpPr>
        <p:spPr bwMode="auto">
          <a:xfrm>
            <a:off x="549275" y="3265488"/>
            <a:ext cx="38496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(b)   How to generate the SALCs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09600" y="3783013"/>
            <a:ext cx="6505575" cy="2633662"/>
            <a:chOff x="384" y="2383"/>
            <a:chExt cx="4098" cy="1659"/>
          </a:xfrm>
        </p:grpSpPr>
        <p:sp>
          <p:nvSpPr>
            <p:cNvPr id="79880" name="Text Box 7"/>
            <p:cNvSpPr txBox="1">
              <a:spLocks noChangeArrowheads="1"/>
            </p:cNvSpPr>
            <p:nvPr/>
          </p:nvSpPr>
          <p:spPr bwMode="auto">
            <a:xfrm>
              <a:off x="384" y="2383"/>
              <a:ext cx="4098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We will demonstrate these methods on the Allyl Radical,</a:t>
              </a:r>
            </a:p>
            <a:p>
              <a:r>
                <a:rPr lang="en-US">
                  <a:solidFill>
                    <a:srgbClr val="002060"/>
                  </a:solidFill>
                </a:rPr>
                <a:t>which has C</a:t>
              </a:r>
              <a:r>
                <a:rPr lang="en-US" baseline="-25000">
                  <a:solidFill>
                    <a:srgbClr val="002060"/>
                  </a:solidFill>
                </a:rPr>
                <a:t>2V</a:t>
              </a:r>
              <a:r>
                <a:rPr lang="en-US">
                  <a:solidFill>
                    <a:srgbClr val="002060"/>
                  </a:solidFill>
                </a:rPr>
                <a:t> symmetry.</a:t>
              </a:r>
            </a:p>
          </p:txBody>
        </p:sp>
        <p:graphicFrame>
          <p:nvGraphicFramePr>
            <p:cNvPr id="79881" name="Object 0"/>
            <p:cNvGraphicFramePr>
              <a:graphicFrameLocks noChangeAspect="1"/>
            </p:cNvGraphicFramePr>
            <p:nvPr/>
          </p:nvGraphicFramePr>
          <p:xfrm>
            <a:off x="1920" y="2832"/>
            <a:ext cx="1584" cy="1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05" name="CS ChemDraw Drawing" r:id="rId3" imgW="1285240" imgH="982980" progId="ChemDraw.Document.6.0">
                    <p:embed/>
                  </p:oleObj>
                </mc:Choice>
                <mc:Fallback>
                  <p:oleObj name="CS ChemDraw Drawing" r:id="rId3" imgW="1285240" imgH="98298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0" y="2832"/>
                          <a:ext cx="1584" cy="12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10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10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10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0339" grpId="0" autoUpdateAnimBg="0"/>
      <p:bldP spid="910340" grpId="0" autoUpdateAnimBg="0"/>
      <p:bldP spid="910341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C33AC3A-1978-4053-8632-33A4BA966561}" type="slidenum">
              <a:rPr lang="en-US" sz="1400" smtClean="0">
                <a:solidFill>
                  <a:srgbClr val="002060"/>
                </a:solidFill>
              </a:rPr>
              <a:pPr/>
              <a:t>28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0899" name="Text Box 2"/>
          <p:cNvSpPr txBox="1">
            <a:spLocks noChangeArrowheads="1"/>
          </p:cNvSpPr>
          <p:nvPr/>
        </p:nvSpPr>
        <p:spPr bwMode="auto">
          <a:xfrm>
            <a:off x="304800" y="304800"/>
            <a:ext cx="82359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calculate the number of each type of irreducible representation</a:t>
            </a:r>
          </a:p>
          <a:p>
            <a:r>
              <a:rPr lang="en-US">
                <a:solidFill>
                  <a:srgbClr val="002060"/>
                </a:solidFill>
              </a:rPr>
              <a:t>(e.g. A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, A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, ...) are contained in a reducible representation formed from</a:t>
            </a:r>
          </a:p>
          <a:p>
            <a:r>
              <a:rPr lang="en-US">
                <a:solidFill>
                  <a:srgbClr val="002060"/>
                </a:solidFill>
              </a:rPr>
              <a:t>a set of equivalent Atomic Orbitals.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93725" y="1371600"/>
            <a:ext cx="7978775" cy="1089025"/>
            <a:chOff x="374" y="864"/>
            <a:chExt cx="5026" cy="686"/>
          </a:xfrm>
        </p:grpSpPr>
        <p:sp>
          <p:nvSpPr>
            <p:cNvPr id="80905" name="Text Box 4"/>
            <p:cNvSpPr txBox="1">
              <a:spLocks noChangeArrowheads="1"/>
            </p:cNvSpPr>
            <p:nvPr/>
          </p:nvSpPr>
          <p:spPr bwMode="auto">
            <a:xfrm>
              <a:off x="374" y="864"/>
              <a:ext cx="5026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required formula (derived from the Great Orthogonality Theorem)</a:t>
              </a:r>
            </a:p>
            <a:p>
              <a:r>
                <a:rPr lang="en-US">
                  <a:solidFill>
                    <a:srgbClr val="002060"/>
                  </a:solidFill>
                </a:rPr>
                <a:t>is:</a:t>
              </a:r>
            </a:p>
          </p:txBody>
        </p:sp>
        <p:graphicFrame>
          <p:nvGraphicFramePr>
            <p:cNvPr id="80906" name="Object 1024"/>
            <p:cNvGraphicFramePr>
              <a:graphicFrameLocks noChangeAspect="1"/>
            </p:cNvGraphicFramePr>
            <p:nvPr/>
          </p:nvGraphicFramePr>
          <p:xfrm>
            <a:off x="1636" y="1109"/>
            <a:ext cx="1638" cy="4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629" name="Equation" r:id="rId3" imgW="1524000" imgH="333406" progId="Equation.DSMT4">
                    <p:embed/>
                  </p:oleObj>
                </mc:Choice>
                <mc:Fallback>
                  <p:oleObj name="Equation" r:id="rId3" imgW="1524000" imgH="33340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6" y="1109"/>
                          <a:ext cx="1638" cy="4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669925" y="2286000"/>
            <a:ext cx="7939088" cy="3678238"/>
            <a:chOff x="422" y="1440"/>
            <a:chExt cx="5001" cy="2317"/>
          </a:xfrm>
        </p:grpSpPr>
        <p:sp>
          <p:nvSpPr>
            <p:cNvPr id="80903" name="Text Box 7"/>
            <p:cNvSpPr txBox="1">
              <a:spLocks noChangeArrowheads="1"/>
            </p:cNvSpPr>
            <p:nvPr/>
          </p:nvSpPr>
          <p:spPr bwMode="auto">
            <a:xfrm>
              <a:off x="576" y="1721"/>
              <a:ext cx="4847" cy="2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(a) R refers to one of the symmetry operations of the group.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chemeClr val="bg1"/>
                  </a:solidFill>
                </a:rPr>
                <a:t>(b) h is the order of the group (the number of symm. operations.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chemeClr val="bg1"/>
                  </a:solidFill>
                </a:rPr>
                <a:t>(c) Tr</a:t>
              </a:r>
              <a:r>
                <a:rPr lang="en-US" baseline="-25000">
                  <a:solidFill>
                    <a:schemeClr val="bg1"/>
                  </a:solidFill>
                </a:rPr>
                <a:t>red</a:t>
              </a:r>
              <a:r>
                <a:rPr lang="en-US">
                  <a:solidFill>
                    <a:schemeClr val="bg1"/>
                  </a:solidFill>
                </a:rPr>
                <a:t>(R) is the Trace (or Character) corresponding to operation</a:t>
              </a:r>
            </a:p>
            <a:p>
              <a:r>
                <a:rPr lang="en-US">
                  <a:solidFill>
                    <a:schemeClr val="bg1"/>
                  </a:solidFill>
                </a:rPr>
                <a:t>      R in the reduced representation.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chemeClr val="bg1"/>
                  </a:solidFill>
                </a:rPr>
                <a:t>(d) Tr</a:t>
              </a:r>
              <a:r>
                <a:rPr lang="en-US" baseline="-25000">
                  <a:solidFill>
                    <a:schemeClr val="bg1"/>
                  </a:solidFill>
                </a:rPr>
                <a:t>j</a:t>
              </a:r>
              <a:r>
                <a:rPr lang="en-US">
                  <a:solidFill>
                    <a:schemeClr val="bg1"/>
                  </a:solidFill>
                </a:rPr>
                <a:t>(R) is the Trace (or Character) corresponding to to operation</a:t>
              </a:r>
            </a:p>
            <a:p>
              <a:r>
                <a:rPr lang="en-US">
                  <a:solidFill>
                    <a:schemeClr val="bg1"/>
                  </a:solidFill>
                </a:rPr>
                <a:t>     R in the j’th. irreducible representation.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chemeClr val="bg1"/>
                  </a:solidFill>
                </a:rPr>
                <a:t>(e) n</a:t>
              </a:r>
              <a:r>
                <a:rPr lang="en-US" baseline="-25000">
                  <a:solidFill>
                    <a:schemeClr val="bg1"/>
                  </a:solidFill>
                </a:rPr>
                <a:t>j</a:t>
              </a:r>
              <a:r>
                <a:rPr lang="en-US">
                  <a:solidFill>
                    <a:schemeClr val="bg1"/>
                  </a:solidFill>
                </a:rPr>
                <a:t> is the number of times that the j’th. irreducible representation</a:t>
              </a:r>
            </a:p>
            <a:p>
              <a:r>
                <a:rPr lang="en-US">
                  <a:solidFill>
                    <a:schemeClr val="bg1"/>
                  </a:solidFill>
                </a:rPr>
                <a:t>     appears in the reducible representation</a:t>
              </a:r>
            </a:p>
            <a:p>
              <a:r>
                <a:rPr lang="en-US">
                  <a:solidFill>
                    <a:schemeClr val="bg1"/>
                  </a:solidFill>
                </a:rPr>
                <a:t>                          </a:t>
              </a:r>
            </a:p>
          </p:txBody>
        </p:sp>
        <p:sp>
          <p:nvSpPr>
            <p:cNvPr id="80904" name="Text Box 8"/>
            <p:cNvSpPr txBox="1">
              <a:spLocks noChangeArrowheads="1"/>
            </p:cNvSpPr>
            <p:nvPr/>
          </p:nvSpPr>
          <p:spPr bwMode="auto">
            <a:xfrm>
              <a:off x="422" y="1440"/>
              <a:ext cx="11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In this formula:</a:t>
              </a:r>
            </a:p>
          </p:txBody>
        </p:sp>
      </p:grpSp>
      <p:sp>
        <p:nvSpPr>
          <p:cNvPr id="911369" name="Text Box 9"/>
          <p:cNvSpPr txBox="1">
            <a:spLocks noChangeArrowheads="1"/>
          </p:cNvSpPr>
          <p:nvPr/>
        </p:nvSpPr>
        <p:spPr bwMode="auto">
          <a:xfrm>
            <a:off x="365125" y="5646738"/>
            <a:ext cx="76342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accent1"/>
                </a:solidFill>
              </a:rPr>
              <a:t>Note:  The text uses the more common symbol, </a:t>
            </a:r>
            <a:r>
              <a:rPr lang="en-US">
                <a:solidFill>
                  <a:schemeClr val="accent1"/>
                </a:solidFill>
                <a:sym typeface="Symbol" pitchFamily="18" charset="2"/>
              </a:rPr>
              <a:t>, to represent the</a:t>
            </a:r>
          </a:p>
          <a:p>
            <a:r>
              <a:rPr lang="en-US">
                <a:solidFill>
                  <a:schemeClr val="accent1"/>
                </a:solidFill>
                <a:sym typeface="Symbol" pitchFamily="18" charset="2"/>
              </a:rPr>
              <a:t>           character (or trace).  However, we’re already using  to</a:t>
            </a:r>
          </a:p>
          <a:p>
            <a:r>
              <a:rPr lang="en-US">
                <a:solidFill>
                  <a:schemeClr val="accent1"/>
                </a:solidFill>
                <a:sym typeface="Symbol" pitchFamily="18" charset="2"/>
              </a:rPr>
              <a:t>           represent atomic orbitals.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11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69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09FFC38-1D32-4415-852F-77EA40428225}" type="slidenum">
              <a:rPr lang="en-US" sz="1400" smtClean="0">
                <a:solidFill>
                  <a:srgbClr val="002060"/>
                </a:solidFill>
              </a:rPr>
              <a:pPr/>
              <a:t>29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12386" name="Text Box 2"/>
          <p:cNvSpPr txBox="1">
            <a:spLocks noChangeArrowheads="1"/>
          </p:cNvSpPr>
          <p:nvPr/>
        </p:nvSpPr>
        <p:spPr bwMode="auto">
          <a:xfrm>
            <a:off x="5475288" y="685800"/>
            <a:ext cx="3135312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2V</a:t>
            </a:r>
            <a:r>
              <a:rPr lang="en-US" sz="1800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(xz)  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en-US" sz="1800" b="1" baseline="30000">
                <a:solidFill>
                  <a:srgbClr val="FF0000"/>
                </a:solidFill>
                <a:sym typeface="Symbol" pitchFamily="18" charset="2"/>
              </a:rPr>
              <a:t>’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(yz)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1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2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1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2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-1         1</a:t>
            </a:r>
          </a:p>
        </p:txBody>
      </p:sp>
      <p:sp>
        <p:nvSpPr>
          <p:cNvPr id="81924" name="Text Box 3"/>
          <p:cNvSpPr txBox="1">
            <a:spLocks noChangeArrowheads="1"/>
          </p:cNvSpPr>
          <p:nvPr/>
        </p:nvSpPr>
        <p:spPr bwMode="auto">
          <a:xfrm>
            <a:off x="2514600" y="139700"/>
            <a:ext cx="3683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SALCs of the Allyl Radical</a:t>
            </a:r>
          </a:p>
        </p:txBody>
      </p:sp>
      <p:sp>
        <p:nvSpPr>
          <p:cNvPr id="912388" name="Text Box 4"/>
          <p:cNvSpPr txBox="1">
            <a:spLocks noChangeArrowheads="1"/>
          </p:cNvSpPr>
          <p:nvPr/>
        </p:nvSpPr>
        <p:spPr bwMode="auto">
          <a:xfrm>
            <a:off x="622300" y="3276600"/>
            <a:ext cx="5835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3 atomic p</a:t>
            </a:r>
            <a:r>
              <a:rPr lang="en-US" baseline="-25000">
                <a:solidFill>
                  <a:srgbClr val="002060"/>
                </a:solidFill>
              </a:rPr>
              <a:t>z</a:t>
            </a:r>
            <a:r>
              <a:rPr lang="en-US">
                <a:solidFill>
                  <a:srgbClr val="002060"/>
                </a:solidFill>
              </a:rPr>
              <a:t> orbitals will form the basis for the </a:t>
            </a:r>
          </a:p>
          <a:p>
            <a:r>
              <a:rPr lang="en-US">
                <a:solidFill>
                  <a:srgbClr val="002060"/>
                </a:solidFill>
              </a:rPr>
              <a:t>reducible representation.</a:t>
            </a:r>
          </a:p>
        </p:txBody>
      </p:sp>
      <p:sp>
        <p:nvSpPr>
          <p:cNvPr id="912389" name="Text Box 5"/>
          <p:cNvSpPr txBox="1">
            <a:spLocks noChangeArrowheads="1"/>
          </p:cNvSpPr>
          <p:nvPr/>
        </p:nvSpPr>
        <p:spPr bwMode="auto">
          <a:xfrm>
            <a:off x="609600" y="4054475"/>
            <a:ext cx="7123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form the reducible representation</a:t>
            </a:r>
            <a:r>
              <a:rPr lang="en-US">
                <a:solidFill>
                  <a:schemeClr val="bg1"/>
                </a:solidFill>
              </a:rPr>
              <a:t>,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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Red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one performs each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symmetry operation.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912390" name="Text Box 6"/>
          <p:cNvSpPr txBox="1">
            <a:spLocks noChangeArrowheads="1"/>
          </p:cNvSpPr>
          <p:nvPr/>
        </p:nvSpPr>
        <p:spPr bwMode="auto">
          <a:xfrm>
            <a:off x="669925" y="4892675"/>
            <a:ext cx="67198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the orbital is unchanged, it contributes +1 to Tr(R)</a:t>
            </a:r>
          </a:p>
          <a:p>
            <a:r>
              <a:rPr lang="en-US">
                <a:solidFill>
                  <a:srgbClr val="002060"/>
                </a:solidFill>
              </a:rPr>
              <a:t>If the orbital changes sign, it contributes -1 to Tr(R)</a:t>
            </a:r>
          </a:p>
          <a:p>
            <a:r>
              <a:rPr lang="en-US">
                <a:solidFill>
                  <a:srgbClr val="002060"/>
                </a:solidFill>
              </a:rPr>
              <a:t>If the orbital moves to a new atom, it contributes 0 to Tr(R)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676400" y="685800"/>
            <a:ext cx="2286000" cy="1951038"/>
            <a:chOff x="1056" y="432"/>
            <a:chExt cx="1440" cy="1229"/>
          </a:xfrm>
        </p:grpSpPr>
        <p:grpSp>
          <p:nvGrpSpPr>
            <p:cNvPr id="81929" name="Group 8"/>
            <p:cNvGrpSpPr>
              <a:grpSpLocks/>
            </p:cNvGrpSpPr>
            <p:nvPr/>
          </p:nvGrpSpPr>
          <p:grpSpPr bwMode="auto">
            <a:xfrm>
              <a:off x="1056" y="432"/>
              <a:ext cx="1440" cy="1075"/>
              <a:chOff x="1056" y="701"/>
              <a:chExt cx="1440" cy="1075"/>
            </a:xfrm>
          </p:grpSpPr>
          <p:graphicFrame>
            <p:nvGraphicFramePr>
              <p:cNvPr id="81933" name="Object 1024"/>
              <p:cNvGraphicFramePr>
                <a:graphicFrameLocks noChangeAspect="1"/>
              </p:cNvGraphicFramePr>
              <p:nvPr/>
            </p:nvGraphicFramePr>
            <p:xfrm>
              <a:off x="1680" y="701"/>
              <a:ext cx="322" cy="9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9710" name="CS ChemDraw Drawing" r:id="rId3" imgW="281940" imgH="861060" progId="ChemDraw.Document.6.0">
                      <p:embed/>
                    </p:oleObj>
                  </mc:Choice>
                  <mc:Fallback>
                    <p:oleObj name="CS ChemDraw Drawing" r:id="rId3" imgW="281940" imgH="86106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680" y="701"/>
                            <a:ext cx="322" cy="97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81934" name="Object 1025"/>
              <p:cNvGraphicFramePr>
                <a:graphicFrameLocks noChangeAspect="1"/>
              </p:cNvGraphicFramePr>
              <p:nvPr/>
            </p:nvGraphicFramePr>
            <p:xfrm>
              <a:off x="2174" y="778"/>
              <a:ext cx="322" cy="9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9711" name="CS ChemDraw Drawing" r:id="rId5" imgW="281940" imgH="861060" progId="ChemDraw.Document.6.0">
                      <p:embed/>
                    </p:oleObj>
                  </mc:Choice>
                  <mc:Fallback>
                    <p:oleObj name="CS ChemDraw Drawing" r:id="rId5" imgW="281940" imgH="86106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174" y="778"/>
                            <a:ext cx="322" cy="97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81935" name="Object 1026"/>
              <p:cNvGraphicFramePr>
                <a:graphicFrameLocks noChangeAspect="1"/>
              </p:cNvGraphicFramePr>
              <p:nvPr/>
            </p:nvGraphicFramePr>
            <p:xfrm>
              <a:off x="1056" y="797"/>
              <a:ext cx="322" cy="9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9712" name="CS ChemDraw Drawing" r:id="rId6" imgW="281940" imgH="861060" progId="ChemDraw.Document.6.0">
                      <p:embed/>
                    </p:oleObj>
                  </mc:Choice>
                  <mc:Fallback>
                    <p:oleObj name="CS ChemDraw Drawing" r:id="rId6" imgW="281940" imgH="86106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56" y="797"/>
                            <a:ext cx="322" cy="97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81936" name="Object 1027"/>
              <p:cNvGraphicFramePr>
                <a:graphicFrameLocks noChangeAspect="1"/>
              </p:cNvGraphicFramePr>
              <p:nvPr/>
            </p:nvGraphicFramePr>
            <p:xfrm>
              <a:off x="1104" y="1037"/>
              <a:ext cx="1392" cy="3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9713" name="CS ChemDraw Drawing" r:id="rId7" imgW="980440" imgH="266700" progId="ChemDraw.Document.6.0">
                      <p:embed/>
                    </p:oleObj>
                  </mc:Choice>
                  <mc:Fallback>
                    <p:oleObj name="CS ChemDraw Drawing" r:id="rId7" imgW="980440" imgH="26670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04" y="1037"/>
                            <a:ext cx="1392" cy="38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81930" name="Text Box 13"/>
            <p:cNvSpPr txBox="1">
              <a:spLocks noChangeArrowheads="1"/>
            </p:cNvSpPr>
            <p:nvPr/>
          </p:nvSpPr>
          <p:spPr bwMode="auto">
            <a:xfrm>
              <a:off x="1094" y="1392"/>
              <a:ext cx="28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  <a:sym typeface="Symbol" pitchFamily="18" charset="2"/>
                </a:rPr>
                <a:t></a:t>
              </a:r>
              <a:r>
                <a:rPr lang="en-US" sz="2200" b="1" baseline="-25000">
                  <a:solidFill>
                    <a:srgbClr val="FF33CC"/>
                  </a:solidFill>
                  <a:sym typeface="Symbol" pitchFamily="18" charset="2"/>
                </a:rPr>
                <a:t>1</a:t>
              </a:r>
              <a:endParaRPr lang="en-US" sz="2200" b="1">
                <a:solidFill>
                  <a:srgbClr val="FF33CC"/>
                </a:solidFill>
              </a:endParaRPr>
            </a:p>
          </p:txBody>
        </p:sp>
        <p:sp>
          <p:nvSpPr>
            <p:cNvPr id="81931" name="Text Box 14"/>
            <p:cNvSpPr txBox="1">
              <a:spLocks noChangeArrowheads="1"/>
            </p:cNvSpPr>
            <p:nvPr/>
          </p:nvSpPr>
          <p:spPr bwMode="auto">
            <a:xfrm>
              <a:off x="1736" y="1296"/>
              <a:ext cx="28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  <a:sym typeface="Symbol" pitchFamily="18" charset="2"/>
                </a:rPr>
                <a:t></a:t>
              </a:r>
              <a:r>
                <a:rPr lang="en-US" sz="2200" b="1" baseline="-25000">
                  <a:solidFill>
                    <a:srgbClr val="FF33CC"/>
                  </a:solidFill>
                  <a:sym typeface="Symbol" pitchFamily="18" charset="2"/>
                </a:rPr>
                <a:t>2</a:t>
              </a:r>
              <a:endParaRPr lang="en-US" sz="2200" b="1">
                <a:solidFill>
                  <a:srgbClr val="FF33CC"/>
                </a:solidFill>
              </a:endParaRPr>
            </a:p>
          </p:txBody>
        </p:sp>
        <p:sp>
          <p:nvSpPr>
            <p:cNvPr id="81932" name="Text Box 15"/>
            <p:cNvSpPr txBox="1">
              <a:spLocks noChangeArrowheads="1"/>
            </p:cNvSpPr>
            <p:nvPr/>
          </p:nvSpPr>
          <p:spPr bwMode="auto">
            <a:xfrm>
              <a:off x="2208" y="1363"/>
              <a:ext cx="28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  <a:sym typeface="Symbol" pitchFamily="18" charset="2"/>
                </a:rPr>
                <a:t></a:t>
              </a:r>
              <a:r>
                <a:rPr lang="en-US" sz="2200" b="1" baseline="-25000">
                  <a:solidFill>
                    <a:srgbClr val="FF33CC"/>
                  </a:solidFill>
                  <a:sym typeface="Symbol" pitchFamily="18" charset="2"/>
                </a:rPr>
                <a:t>3</a:t>
              </a:r>
              <a:endParaRPr lang="en-US" sz="2200" b="1">
                <a:solidFill>
                  <a:srgbClr val="FF33CC"/>
                </a:solidFill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1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1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912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2386" grpId="0" autoUpdateAnimBg="0"/>
      <p:bldP spid="912388" grpId="0" autoUpdateAnimBg="0"/>
      <p:bldP spid="912389" grpId="0" autoUpdateAnimBg="0"/>
      <p:bldP spid="91239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1E84959-79C4-4854-8CE1-F3B75DFE5ECB}" type="slidenum">
              <a:rPr lang="en-US" sz="1400" smtClean="0">
                <a:solidFill>
                  <a:srgbClr val="002060"/>
                </a:solidFill>
              </a:rPr>
              <a:pPr/>
              <a:t>30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82947" name="Group 2"/>
          <p:cNvGrpSpPr>
            <a:grpSpLocks/>
          </p:cNvGrpSpPr>
          <p:nvPr/>
        </p:nvGrpSpPr>
        <p:grpSpPr bwMode="auto">
          <a:xfrm>
            <a:off x="1676400" y="304800"/>
            <a:ext cx="6884988" cy="2249488"/>
            <a:chOff x="1056" y="192"/>
            <a:chExt cx="4337" cy="1417"/>
          </a:xfrm>
        </p:grpSpPr>
        <p:sp>
          <p:nvSpPr>
            <p:cNvPr id="82952" name="Text Box 3"/>
            <p:cNvSpPr txBox="1">
              <a:spLocks noChangeArrowheads="1"/>
            </p:cNvSpPr>
            <p:nvPr/>
          </p:nvSpPr>
          <p:spPr bwMode="auto">
            <a:xfrm>
              <a:off x="3418" y="270"/>
              <a:ext cx="1975" cy="1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C</a:t>
              </a:r>
              <a:r>
                <a:rPr lang="en-US" sz="1800" b="1" baseline="-25000">
                  <a:solidFill>
                    <a:srgbClr val="FF0000"/>
                  </a:solidFill>
                </a:rPr>
                <a:t>2V</a:t>
              </a:r>
              <a:r>
                <a:rPr lang="en-US" sz="1800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</a:rPr>
                <a:t>E      C</a:t>
              </a:r>
              <a:r>
                <a:rPr lang="en-US" sz="1800" b="1" baseline="-25000">
                  <a:solidFill>
                    <a:srgbClr val="FF0000"/>
                  </a:solidFill>
                </a:rPr>
                <a:t>2</a:t>
              </a:r>
              <a:r>
                <a:rPr lang="en-US" sz="1800" b="1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(xz)  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 baseline="30000">
                  <a:solidFill>
                    <a:srgbClr val="FF0000"/>
                  </a:solidFill>
                  <a:sym typeface="Symbol" pitchFamily="18" charset="2"/>
                </a:rPr>
                <a:t>’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(yz)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1       1        1         1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-1        -1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 1        -1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-1         1</a:t>
              </a:r>
            </a:p>
          </p:txBody>
        </p:sp>
        <p:grpSp>
          <p:nvGrpSpPr>
            <p:cNvPr id="82953" name="Group 4"/>
            <p:cNvGrpSpPr>
              <a:grpSpLocks/>
            </p:cNvGrpSpPr>
            <p:nvPr/>
          </p:nvGrpSpPr>
          <p:grpSpPr bwMode="auto">
            <a:xfrm>
              <a:off x="1056" y="192"/>
              <a:ext cx="1440" cy="1229"/>
              <a:chOff x="1056" y="432"/>
              <a:chExt cx="1440" cy="1229"/>
            </a:xfrm>
          </p:grpSpPr>
          <p:grpSp>
            <p:nvGrpSpPr>
              <p:cNvPr id="82954" name="Group 5"/>
              <p:cNvGrpSpPr>
                <a:grpSpLocks/>
              </p:cNvGrpSpPr>
              <p:nvPr/>
            </p:nvGrpSpPr>
            <p:grpSpPr bwMode="auto">
              <a:xfrm>
                <a:off x="1056" y="432"/>
                <a:ext cx="1440" cy="1075"/>
                <a:chOff x="1056" y="701"/>
                <a:chExt cx="1440" cy="1075"/>
              </a:xfrm>
            </p:grpSpPr>
            <p:graphicFrame>
              <p:nvGraphicFramePr>
                <p:cNvPr id="82958" name="Object 1024"/>
                <p:cNvGraphicFramePr>
                  <a:graphicFrameLocks noChangeAspect="1"/>
                </p:cNvGraphicFramePr>
                <p:nvPr/>
              </p:nvGraphicFramePr>
              <p:xfrm>
                <a:off x="1680" y="701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0734" name="CS ChemDraw Drawing" r:id="rId3" imgW="281940" imgH="861060" progId="ChemDraw.Document.6.0">
                        <p:embed/>
                      </p:oleObj>
                    </mc:Choice>
                    <mc:Fallback>
                      <p:oleObj name="CS ChemDraw Drawing" r:id="rId3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680" y="701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2959" name="Object 1025"/>
                <p:cNvGraphicFramePr>
                  <a:graphicFrameLocks noChangeAspect="1"/>
                </p:cNvGraphicFramePr>
                <p:nvPr/>
              </p:nvGraphicFramePr>
              <p:xfrm>
                <a:off x="2174" y="778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0735" name="CS ChemDraw Drawing" r:id="rId5" imgW="281940" imgH="861060" progId="ChemDraw.Document.6.0">
                        <p:embed/>
                      </p:oleObj>
                    </mc:Choice>
                    <mc:Fallback>
                      <p:oleObj name="CS ChemDraw Drawing" r:id="rId5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174" y="778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2960" name="Object 1026"/>
                <p:cNvGraphicFramePr>
                  <a:graphicFrameLocks noChangeAspect="1"/>
                </p:cNvGraphicFramePr>
                <p:nvPr/>
              </p:nvGraphicFramePr>
              <p:xfrm>
                <a:off x="1056" y="797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0736" name="CS ChemDraw Drawing" r:id="rId6" imgW="281940" imgH="861060" progId="ChemDraw.Document.6.0">
                        <p:embed/>
                      </p:oleObj>
                    </mc:Choice>
                    <mc:Fallback>
                      <p:oleObj name="CS ChemDraw Drawing" r:id="rId6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56" y="797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2961" name="Object 1027"/>
                <p:cNvGraphicFramePr>
                  <a:graphicFrameLocks noChangeAspect="1"/>
                </p:cNvGraphicFramePr>
                <p:nvPr/>
              </p:nvGraphicFramePr>
              <p:xfrm>
                <a:off x="1104" y="1037"/>
                <a:ext cx="1392" cy="3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0737" name="CS ChemDraw Drawing" r:id="rId7" imgW="980440" imgH="266700" progId="ChemDraw.Document.6.0">
                        <p:embed/>
                      </p:oleObj>
                    </mc:Choice>
                    <mc:Fallback>
                      <p:oleObj name="CS ChemDraw Drawing" r:id="rId7" imgW="980440" imgH="26670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104" y="1037"/>
                              <a:ext cx="1392" cy="38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82955" name="Text Box 10"/>
              <p:cNvSpPr txBox="1">
                <a:spLocks noChangeArrowheads="1"/>
              </p:cNvSpPr>
              <p:nvPr/>
            </p:nvSpPr>
            <p:spPr bwMode="auto">
              <a:xfrm>
                <a:off x="1094" y="1392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1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  <p:sp>
            <p:nvSpPr>
              <p:cNvPr id="82956" name="Text Box 11"/>
              <p:cNvSpPr txBox="1">
                <a:spLocks noChangeArrowheads="1"/>
              </p:cNvSpPr>
              <p:nvPr/>
            </p:nvSpPr>
            <p:spPr bwMode="auto">
              <a:xfrm>
                <a:off x="1736" y="1296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2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  <p:sp>
            <p:nvSpPr>
              <p:cNvPr id="82957" name="Text Box 12"/>
              <p:cNvSpPr txBox="1">
                <a:spLocks noChangeArrowheads="1"/>
              </p:cNvSpPr>
              <p:nvPr/>
            </p:nvSpPr>
            <p:spPr bwMode="auto">
              <a:xfrm>
                <a:off x="2208" y="1363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3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</p:grpSp>
      </p:grpSp>
      <p:sp>
        <p:nvSpPr>
          <p:cNvPr id="913421" name="Text Box 13"/>
          <p:cNvSpPr txBox="1">
            <a:spLocks noChangeArrowheads="1"/>
          </p:cNvSpPr>
          <p:nvPr/>
        </p:nvSpPr>
        <p:spPr bwMode="auto">
          <a:xfrm>
            <a:off x="392113" y="3132138"/>
            <a:ext cx="7145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E is applied, all 3 orbitals are unchanged:  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</a:t>
            </a:r>
            <a:r>
              <a:rPr lang="en-US" baseline="-25000">
                <a:solidFill>
                  <a:srgbClr val="C00000"/>
                </a:solidFill>
                <a:sym typeface="Symbol" pitchFamily="18" charset="2"/>
              </a:rPr>
              <a:t>Red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(E) = +3</a:t>
            </a:r>
            <a:endParaRPr lang="en-US">
              <a:solidFill>
                <a:srgbClr val="C00000"/>
              </a:solidFill>
            </a:endParaRPr>
          </a:p>
        </p:txBody>
      </p:sp>
      <p:sp>
        <p:nvSpPr>
          <p:cNvPr id="913422" name="Text Box 14"/>
          <p:cNvSpPr txBox="1">
            <a:spLocks noChangeArrowheads="1"/>
          </p:cNvSpPr>
          <p:nvPr/>
        </p:nvSpPr>
        <p:spPr bwMode="auto">
          <a:xfrm>
            <a:off x="381000" y="3665538"/>
            <a:ext cx="8051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C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is applied, 1 and 3 exchange, 2 changes sign: 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</a:t>
            </a:r>
            <a:r>
              <a:rPr lang="en-US" baseline="-25000">
                <a:solidFill>
                  <a:srgbClr val="C00000"/>
                </a:solidFill>
                <a:sym typeface="Symbol" pitchFamily="18" charset="2"/>
              </a:rPr>
              <a:t>Red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(C</a:t>
            </a:r>
            <a:r>
              <a:rPr lang="en-US" baseline="-25000">
                <a:solidFill>
                  <a:srgbClr val="C00000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) = -1</a:t>
            </a:r>
            <a:r>
              <a:rPr lang="en-US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913423" name="Text Box 15"/>
          <p:cNvSpPr txBox="1">
            <a:spLocks noChangeArrowheads="1"/>
          </p:cNvSpPr>
          <p:nvPr/>
        </p:nvSpPr>
        <p:spPr bwMode="auto">
          <a:xfrm>
            <a:off x="381000" y="4953000"/>
            <a:ext cx="8220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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V</a:t>
            </a:r>
            <a:r>
              <a:rPr lang="en-US">
                <a:solidFill>
                  <a:srgbClr val="002060"/>
                </a:solidFill>
              </a:rPr>
              <a:t>‘ is applied, 1 and 3 exchange, 2 is unchanged: 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</a:t>
            </a:r>
            <a:r>
              <a:rPr lang="en-US" baseline="-25000">
                <a:solidFill>
                  <a:srgbClr val="C00000"/>
                </a:solidFill>
                <a:sym typeface="Symbol" pitchFamily="18" charset="2"/>
              </a:rPr>
              <a:t>Red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(</a:t>
            </a:r>
            <a:r>
              <a:rPr lang="en-US" baseline="-25000">
                <a:solidFill>
                  <a:srgbClr val="C00000"/>
                </a:solidFill>
                <a:sym typeface="Symbol" pitchFamily="18" charset="2"/>
              </a:rPr>
              <a:t>V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’) = +1</a:t>
            </a:r>
            <a:r>
              <a:rPr lang="en-US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913424" name="Text Box 16"/>
          <p:cNvSpPr txBox="1">
            <a:spLocks noChangeArrowheads="1"/>
          </p:cNvSpPr>
          <p:nvPr/>
        </p:nvSpPr>
        <p:spPr bwMode="auto">
          <a:xfrm>
            <a:off x="381000" y="4327525"/>
            <a:ext cx="597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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V</a:t>
            </a:r>
            <a:r>
              <a:rPr lang="en-US">
                <a:solidFill>
                  <a:srgbClr val="002060"/>
                </a:solidFill>
              </a:rPr>
              <a:t> is applied, all 3 change sign: 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</a:t>
            </a:r>
            <a:r>
              <a:rPr lang="en-US" baseline="-25000">
                <a:solidFill>
                  <a:srgbClr val="C00000"/>
                </a:solidFill>
                <a:sym typeface="Symbol" pitchFamily="18" charset="2"/>
              </a:rPr>
              <a:t>Red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(</a:t>
            </a:r>
            <a:r>
              <a:rPr lang="en-US" baseline="-25000">
                <a:solidFill>
                  <a:srgbClr val="C00000"/>
                </a:solidFill>
                <a:sym typeface="Symbol" pitchFamily="18" charset="2"/>
              </a:rPr>
              <a:t>V</a:t>
            </a:r>
            <a:r>
              <a:rPr lang="en-US">
                <a:solidFill>
                  <a:srgbClr val="C00000"/>
                </a:solidFill>
                <a:sym typeface="Symbol" pitchFamily="18" charset="2"/>
              </a:rPr>
              <a:t>) = -3</a:t>
            </a:r>
            <a:endParaRPr lang="en-US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13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13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13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13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3421" grpId="0" autoUpdateAnimBg="0"/>
      <p:bldP spid="913422" grpId="0" autoUpdateAnimBg="0"/>
      <p:bldP spid="913423" grpId="0" autoUpdateAnimBg="0"/>
      <p:bldP spid="913424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0469B03-0D2D-4C91-8529-DE7A99E89739}" type="slidenum">
              <a:rPr lang="en-US" sz="1400" smtClean="0">
                <a:solidFill>
                  <a:srgbClr val="002060"/>
                </a:solidFill>
              </a:rPr>
              <a:pPr/>
              <a:t>31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676400" y="0"/>
            <a:ext cx="6884988" cy="2327275"/>
            <a:chOff x="1056" y="0"/>
            <a:chExt cx="4337" cy="1466"/>
          </a:xfrm>
        </p:grpSpPr>
        <p:sp>
          <p:nvSpPr>
            <p:cNvPr id="83980" name="Text Box 3"/>
            <p:cNvSpPr txBox="1">
              <a:spLocks noChangeArrowheads="1"/>
            </p:cNvSpPr>
            <p:nvPr/>
          </p:nvSpPr>
          <p:spPr bwMode="auto">
            <a:xfrm>
              <a:off x="3418" y="126"/>
              <a:ext cx="1975" cy="1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C</a:t>
              </a:r>
              <a:r>
                <a:rPr lang="en-US" sz="1800" b="1" baseline="-25000">
                  <a:solidFill>
                    <a:srgbClr val="FF0000"/>
                  </a:solidFill>
                </a:rPr>
                <a:t>2V</a:t>
              </a:r>
              <a:r>
                <a:rPr lang="en-US" sz="1800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</a:rPr>
                <a:t>E      C</a:t>
              </a:r>
              <a:r>
                <a:rPr lang="en-US" sz="1800" b="1" baseline="-25000">
                  <a:solidFill>
                    <a:srgbClr val="FF0000"/>
                  </a:solidFill>
                </a:rPr>
                <a:t>2</a:t>
              </a:r>
              <a:r>
                <a:rPr lang="en-US" sz="1800" b="1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(xz)  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 baseline="30000">
                  <a:solidFill>
                    <a:srgbClr val="FF0000"/>
                  </a:solidFill>
                  <a:sym typeface="Symbol" pitchFamily="18" charset="2"/>
                </a:rPr>
                <a:t>’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(yz)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1       1        1         1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-1        -1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 1        -1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-1         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C00000"/>
                  </a:solidFill>
                  <a:sym typeface="Symbol" pitchFamily="18" charset="2"/>
                </a:rPr>
                <a:t></a:t>
              </a:r>
              <a:r>
                <a:rPr lang="en-US" sz="1800" baseline="-25000">
                  <a:solidFill>
                    <a:srgbClr val="C00000"/>
                  </a:solidFill>
                  <a:sym typeface="Symbol" pitchFamily="18" charset="2"/>
                </a:rPr>
                <a:t>Red</a:t>
              </a:r>
              <a:r>
                <a:rPr lang="en-US" sz="1800">
                  <a:solidFill>
                    <a:srgbClr val="C00000"/>
                  </a:solidFill>
                  <a:sym typeface="Symbol" pitchFamily="18" charset="2"/>
                </a:rPr>
                <a:t>  +3     -1      -3         +1</a:t>
              </a:r>
              <a:endParaRPr lang="en-US" sz="1800">
                <a:solidFill>
                  <a:srgbClr val="C00000"/>
                </a:solidFill>
              </a:endParaRPr>
            </a:p>
          </p:txBody>
        </p:sp>
        <p:grpSp>
          <p:nvGrpSpPr>
            <p:cNvPr id="83981" name="Group 4"/>
            <p:cNvGrpSpPr>
              <a:grpSpLocks/>
            </p:cNvGrpSpPr>
            <p:nvPr/>
          </p:nvGrpSpPr>
          <p:grpSpPr bwMode="auto">
            <a:xfrm>
              <a:off x="1056" y="0"/>
              <a:ext cx="1440" cy="1229"/>
              <a:chOff x="1056" y="432"/>
              <a:chExt cx="1440" cy="1229"/>
            </a:xfrm>
          </p:grpSpPr>
          <p:grpSp>
            <p:nvGrpSpPr>
              <p:cNvPr id="83982" name="Group 5"/>
              <p:cNvGrpSpPr>
                <a:grpSpLocks/>
              </p:cNvGrpSpPr>
              <p:nvPr/>
            </p:nvGrpSpPr>
            <p:grpSpPr bwMode="auto">
              <a:xfrm>
                <a:off x="1056" y="432"/>
                <a:ext cx="1440" cy="1075"/>
                <a:chOff x="1056" y="701"/>
                <a:chExt cx="1440" cy="1075"/>
              </a:xfrm>
            </p:grpSpPr>
            <p:graphicFrame>
              <p:nvGraphicFramePr>
                <p:cNvPr id="83986" name="Object 2054"/>
                <p:cNvGraphicFramePr>
                  <a:graphicFrameLocks noChangeAspect="1"/>
                </p:cNvGraphicFramePr>
                <p:nvPr/>
              </p:nvGraphicFramePr>
              <p:xfrm>
                <a:off x="1680" y="701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1862" name="CS ChemDraw Drawing" r:id="rId3" imgW="281940" imgH="861060" progId="ChemDraw.Document.6.0">
                        <p:embed/>
                      </p:oleObj>
                    </mc:Choice>
                    <mc:Fallback>
                      <p:oleObj name="CS ChemDraw Drawing" r:id="rId3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680" y="701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3987" name="Object 2055"/>
                <p:cNvGraphicFramePr>
                  <a:graphicFrameLocks noChangeAspect="1"/>
                </p:cNvGraphicFramePr>
                <p:nvPr/>
              </p:nvGraphicFramePr>
              <p:xfrm>
                <a:off x="2174" y="778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1863" name="CS ChemDraw Drawing" r:id="rId5" imgW="281940" imgH="861060" progId="ChemDraw.Document.6.0">
                        <p:embed/>
                      </p:oleObj>
                    </mc:Choice>
                    <mc:Fallback>
                      <p:oleObj name="CS ChemDraw Drawing" r:id="rId5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174" y="778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3988" name="Object 2056"/>
                <p:cNvGraphicFramePr>
                  <a:graphicFrameLocks noChangeAspect="1"/>
                </p:cNvGraphicFramePr>
                <p:nvPr/>
              </p:nvGraphicFramePr>
              <p:xfrm>
                <a:off x="1056" y="797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1864" name="CS ChemDraw Drawing" r:id="rId6" imgW="281940" imgH="861060" progId="ChemDraw.Document.6.0">
                        <p:embed/>
                      </p:oleObj>
                    </mc:Choice>
                    <mc:Fallback>
                      <p:oleObj name="CS ChemDraw Drawing" r:id="rId6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56" y="797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3989" name="Object 2057"/>
                <p:cNvGraphicFramePr>
                  <a:graphicFrameLocks noChangeAspect="1"/>
                </p:cNvGraphicFramePr>
                <p:nvPr/>
              </p:nvGraphicFramePr>
              <p:xfrm>
                <a:off x="1104" y="1037"/>
                <a:ext cx="1392" cy="3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1865" name="CS ChemDraw Drawing" r:id="rId7" imgW="980440" imgH="266700" progId="ChemDraw.Document.6.0">
                        <p:embed/>
                      </p:oleObj>
                    </mc:Choice>
                    <mc:Fallback>
                      <p:oleObj name="CS ChemDraw Drawing" r:id="rId7" imgW="980440" imgH="26670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104" y="1037"/>
                              <a:ext cx="1392" cy="38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83983" name="Text Box 10"/>
              <p:cNvSpPr txBox="1">
                <a:spLocks noChangeArrowheads="1"/>
              </p:cNvSpPr>
              <p:nvPr/>
            </p:nvSpPr>
            <p:spPr bwMode="auto">
              <a:xfrm>
                <a:off x="1094" y="1392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1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  <p:sp>
            <p:nvSpPr>
              <p:cNvPr id="83984" name="Text Box 11"/>
              <p:cNvSpPr txBox="1">
                <a:spLocks noChangeArrowheads="1"/>
              </p:cNvSpPr>
              <p:nvPr/>
            </p:nvSpPr>
            <p:spPr bwMode="auto">
              <a:xfrm>
                <a:off x="1736" y="1296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2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  <p:sp>
            <p:nvSpPr>
              <p:cNvPr id="83985" name="Text Box 12"/>
              <p:cNvSpPr txBox="1">
                <a:spLocks noChangeArrowheads="1"/>
              </p:cNvSpPr>
              <p:nvPr/>
            </p:nvSpPr>
            <p:spPr bwMode="auto">
              <a:xfrm>
                <a:off x="2208" y="1363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3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</p:grpSp>
      </p:grpSp>
      <p:graphicFrame>
        <p:nvGraphicFramePr>
          <p:cNvPr id="1003520" name="Object 2048"/>
          <p:cNvGraphicFramePr>
            <a:graphicFrameLocks noChangeAspect="1"/>
          </p:cNvGraphicFramePr>
          <p:nvPr/>
        </p:nvGraphicFramePr>
        <p:xfrm>
          <a:off x="1758950" y="1965325"/>
          <a:ext cx="2605088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6" name="Equation" r:id="rId9" imgW="1543151" imgH="352318" progId="Equation.DSMT4">
                  <p:embed/>
                </p:oleObj>
              </mc:Choice>
              <mc:Fallback>
                <p:oleObj name="Equation" r:id="rId9" imgW="1543151" imgH="3523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8950" y="1965325"/>
                        <a:ext cx="2605088" cy="703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21" name="Object 2049"/>
          <p:cNvGraphicFramePr>
            <a:graphicFrameLocks noChangeAspect="1"/>
          </p:cNvGraphicFramePr>
          <p:nvPr/>
        </p:nvGraphicFramePr>
        <p:xfrm>
          <a:off x="2041525" y="3182938"/>
          <a:ext cx="3983038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7" name="Equation" r:id="rId11" imgW="2381216" imgH="323949" progId="Equation.DSMT4">
                  <p:embed/>
                </p:oleObj>
              </mc:Choice>
              <mc:Fallback>
                <p:oleObj name="Equation" r:id="rId11" imgW="2381216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1525" y="3182938"/>
                        <a:ext cx="3983038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4447" name="Text Box 15"/>
          <p:cNvSpPr txBox="1">
            <a:spLocks noChangeArrowheads="1"/>
          </p:cNvSpPr>
          <p:nvPr/>
        </p:nvSpPr>
        <p:spPr bwMode="auto">
          <a:xfrm>
            <a:off x="533400" y="2751138"/>
            <a:ext cx="77962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Generate the number of times each representation appears in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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Red</a:t>
            </a:r>
            <a:r>
              <a:rPr lang="en-US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14448" name="Text Box 16"/>
          <p:cNvSpPr txBox="1">
            <a:spLocks noChangeArrowheads="1"/>
          </p:cNvSpPr>
          <p:nvPr/>
        </p:nvSpPr>
        <p:spPr bwMode="auto">
          <a:xfrm>
            <a:off x="4724400" y="182563"/>
            <a:ext cx="67468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h=4</a:t>
            </a:r>
          </a:p>
        </p:txBody>
      </p:sp>
      <p:graphicFrame>
        <p:nvGraphicFramePr>
          <p:cNvPr id="1003522" name="Object 2050"/>
          <p:cNvGraphicFramePr>
            <a:graphicFrameLocks noChangeAspect="1"/>
          </p:cNvGraphicFramePr>
          <p:nvPr/>
        </p:nvGraphicFramePr>
        <p:xfrm>
          <a:off x="2036763" y="3849688"/>
          <a:ext cx="4618037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8" name="Equation" r:id="rId13" imgW="2781233" imgH="323949" progId="Equation.DSMT4">
                  <p:embed/>
                </p:oleObj>
              </mc:Choice>
              <mc:Fallback>
                <p:oleObj name="Equation" r:id="rId13" imgW="2781233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6763" y="3849688"/>
                        <a:ext cx="4618037" cy="671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23" name="Object 2051"/>
          <p:cNvGraphicFramePr>
            <a:graphicFrameLocks noChangeAspect="1"/>
          </p:cNvGraphicFramePr>
          <p:nvPr/>
        </p:nvGraphicFramePr>
        <p:xfrm>
          <a:off x="2033588" y="4476750"/>
          <a:ext cx="44386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9" name="Equation" r:id="rId15" imgW="2686016" imgH="323949" progId="Equation.DSMT4">
                  <p:embed/>
                </p:oleObj>
              </mc:Choice>
              <mc:Fallback>
                <p:oleObj name="Equation" r:id="rId15" imgW="2686016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3588" y="4476750"/>
                        <a:ext cx="443865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24" name="Object 2052"/>
          <p:cNvGraphicFramePr>
            <a:graphicFrameLocks noChangeAspect="1"/>
          </p:cNvGraphicFramePr>
          <p:nvPr/>
        </p:nvGraphicFramePr>
        <p:xfrm>
          <a:off x="2024063" y="5086350"/>
          <a:ext cx="46418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0" name="Equation" r:id="rId17" imgW="2819535" imgH="323949" progId="Equation.DSMT4">
                  <p:embed/>
                </p:oleObj>
              </mc:Choice>
              <mc:Fallback>
                <p:oleObj name="Equation" r:id="rId17" imgW="2819535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4063" y="5086350"/>
                        <a:ext cx="464185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25" name="Object 2053"/>
          <p:cNvGraphicFramePr>
            <a:graphicFrameLocks noChangeAspect="1"/>
          </p:cNvGraphicFramePr>
          <p:nvPr/>
        </p:nvGraphicFramePr>
        <p:xfrm>
          <a:off x="3267075" y="5791200"/>
          <a:ext cx="1766888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1" name="Equation" r:id="rId19" imgW="1019057" imgH="142927" progId="Equation.3">
                  <p:embed/>
                </p:oleObj>
              </mc:Choice>
              <mc:Fallback>
                <p:oleObj name="Equation" r:id="rId19" imgW="1019057" imgH="14292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7075" y="5791200"/>
                        <a:ext cx="1766888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03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14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14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03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003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003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003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003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4447" grpId="0" autoUpdateAnimBg="0"/>
      <p:bldP spid="914448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7A5E27F-5912-4EA1-8AB2-FDED73D2B9A0}" type="slidenum">
              <a:rPr lang="en-US" sz="1400" smtClean="0">
                <a:solidFill>
                  <a:srgbClr val="002060"/>
                </a:solidFill>
              </a:rPr>
              <a:pPr/>
              <a:t>32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4995" name="Text Box 2"/>
          <p:cNvSpPr txBox="1">
            <a:spLocks noChangeArrowheads="1"/>
          </p:cNvSpPr>
          <p:nvPr/>
        </p:nvSpPr>
        <p:spPr bwMode="auto">
          <a:xfrm>
            <a:off x="1114425" y="215900"/>
            <a:ext cx="37623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Construction of the SALCs</a:t>
            </a:r>
          </a:p>
        </p:txBody>
      </p:sp>
      <p:sp>
        <p:nvSpPr>
          <p:cNvPr id="84996" name="Text Box 3"/>
          <p:cNvSpPr txBox="1">
            <a:spLocks noChangeArrowheads="1"/>
          </p:cNvSpPr>
          <p:nvPr/>
        </p:nvSpPr>
        <p:spPr bwMode="auto">
          <a:xfrm>
            <a:off x="5638800" y="387350"/>
            <a:ext cx="3135313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C</a:t>
            </a:r>
            <a:r>
              <a:rPr lang="en-US" sz="1800" b="1" baseline="-25000">
                <a:solidFill>
                  <a:srgbClr val="FF0000"/>
                </a:solidFill>
              </a:rPr>
              <a:t>2V</a:t>
            </a:r>
            <a:r>
              <a:rPr lang="en-US" sz="1800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</a:rPr>
              <a:t>E      C</a:t>
            </a:r>
            <a:r>
              <a:rPr lang="en-US" sz="1800" b="1" baseline="-25000">
                <a:solidFill>
                  <a:srgbClr val="FF0000"/>
                </a:solidFill>
              </a:rPr>
              <a:t>2</a:t>
            </a:r>
            <a:r>
              <a:rPr lang="en-US" sz="1800" b="1">
                <a:solidFill>
                  <a:srgbClr val="FF0000"/>
                </a:solidFill>
              </a:rPr>
              <a:t>   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(xz)  </a:t>
            </a:r>
            <a:r>
              <a:rPr lang="en-US" sz="1800" b="1" baseline="-2500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en-US" sz="1800" b="1" baseline="30000">
                <a:solidFill>
                  <a:srgbClr val="FF0000"/>
                </a:solidFill>
                <a:sym typeface="Symbol" pitchFamily="18" charset="2"/>
              </a:rPr>
              <a:t>’</a:t>
            </a:r>
            <a:r>
              <a:rPr lang="en-US" sz="1800" b="1">
                <a:solidFill>
                  <a:srgbClr val="FF0000"/>
                </a:solidFill>
                <a:sym typeface="Symbol" pitchFamily="18" charset="2"/>
              </a:rPr>
              <a:t>(yz)</a:t>
            </a:r>
          </a:p>
          <a:p>
            <a:pPr>
              <a:lnSpc>
                <a:spcPct val="12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1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1       1        1         1</a:t>
            </a:r>
          </a:p>
          <a:p>
            <a:pPr>
              <a:lnSpc>
                <a:spcPct val="120000"/>
              </a:lnSpc>
            </a:pPr>
            <a:r>
              <a:rPr lang="en-US" sz="1800">
                <a:solidFill>
                  <a:srgbClr val="FF0000"/>
                </a:solidFill>
              </a:rPr>
              <a:t>A</a:t>
            </a:r>
            <a:r>
              <a:rPr lang="en-US" sz="1800" baseline="-25000">
                <a:solidFill>
                  <a:srgbClr val="FF0000"/>
                </a:solidFill>
              </a:rPr>
              <a:t>2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 1       -1        -1</a:t>
            </a:r>
          </a:p>
          <a:p>
            <a:pPr>
              <a:lnSpc>
                <a:spcPct val="12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1</a:t>
            </a:r>
            <a:r>
              <a:rPr lang="en-US" sz="1800">
                <a:solidFill>
                  <a:srgbClr val="FF0000"/>
                </a:solidFill>
              </a:rPr>
              <a:t>      </a:t>
            </a:r>
            <a:r>
              <a:rPr lang="en-US" sz="1800">
                <a:solidFill>
                  <a:schemeClr val="bg1"/>
                </a:solidFill>
              </a:rPr>
              <a:t>1      -1        1        -1</a:t>
            </a:r>
          </a:p>
          <a:p>
            <a:pPr>
              <a:lnSpc>
                <a:spcPct val="120000"/>
              </a:lnSpc>
            </a:pPr>
            <a:r>
              <a:rPr lang="en-US" sz="1800">
                <a:solidFill>
                  <a:srgbClr val="FF0000"/>
                </a:solidFill>
              </a:rPr>
              <a:t>B</a:t>
            </a:r>
            <a:r>
              <a:rPr lang="en-US" sz="1800" baseline="-25000">
                <a:solidFill>
                  <a:srgbClr val="FF0000"/>
                </a:solidFill>
              </a:rPr>
              <a:t>2</a:t>
            </a:r>
            <a:r>
              <a:rPr lang="en-US" sz="1800">
                <a:solidFill>
                  <a:srgbClr val="FF0000"/>
                </a:solidFill>
              </a:rPr>
              <a:t>    </a:t>
            </a:r>
            <a:r>
              <a:rPr lang="en-US" sz="1800">
                <a:solidFill>
                  <a:schemeClr val="bg1"/>
                </a:solidFill>
              </a:rPr>
              <a:t>  1      -1       -1         1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C00000"/>
                </a:solidFill>
                <a:sym typeface="Symbol" pitchFamily="18" charset="2"/>
              </a:rPr>
              <a:t></a:t>
            </a:r>
            <a:r>
              <a:rPr lang="en-US" sz="1800" baseline="-25000">
                <a:solidFill>
                  <a:srgbClr val="C00000"/>
                </a:solidFill>
                <a:sym typeface="Symbol" pitchFamily="18" charset="2"/>
              </a:rPr>
              <a:t>Red</a:t>
            </a:r>
            <a:r>
              <a:rPr lang="en-US" sz="1800">
                <a:solidFill>
                  <a:srgbClr val="C00000"/>
                </a:solidFill>
                <a:sym typeface="Symbol" pitchFamily="18" charset="2"/>
              </a:rPr>
              <a:t>  +3     -1      -3         +1</a:t>
            </a:r>
            <a:endParaRPr lang="en-US" sz="1800">
              <a:solidFill>
                <a:srgbClr val="C00000"/>
              </a:solidFill>
            </a:endParaRPr>
          </a:p>
        </p:txBody>
      </p:sp>
      <p:sp>
        <p:nvSpPr>
          <p:cNvPr id="915460" name="Text Box 4"/>
          <p:cNvSpPr txBox="1">
            <a:spLocks noChangeArrowheads="1"/>
          </p:cNvSpPr>
          <p:nvPr/>
        </p:nvSpPr>
        <p:spPr bwMode="auto">
          <a:xfrm>
            <a:off x="496888" y="3505200"/>
            <a:ext cx="7962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R(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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)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represents the result of operating on a (arbitrary) atomic orbital.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915461" name="Text Box 5"/>
          <p:cNvSpPr txBox="1">
            <a:spLocks noChangeArrowheads="1"/>
          </p:cNvSpPr>
          <p:nvPr/>
        </p:nvSpPr>
        <p:spPr bwMode="auto">
          <a:xfrm>
            <a:off x="457200" y="4098925"/>
            <a:ext cx="7904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Tr</a:t>
            </a:r>
            <a:r>
              <a:rPr lang="en-US" baseline="-25000">
                <a:solidFill>
                  <a:schemeClr val="bg1"/>
                </a:solidFill>
              </a:rPr>
              <a:t>j</a:t>
            </a:r>
            <a:r>
              <a:rPr lang="en-US">
                <a:solidFill>
                  <a:schemeClr val="bg1"/>
                </a:solidFill>
              </a:rPr>
              <a:t>(R) </a:t>
            </a:r>
            <a:r>
              <a:rPr lang="en-US">
                <a:solidFill>
                  <a:srgbClr val="002060"/>
                </a:solidFill>
              </a:rPr>
              <a:t>is the trace of the j’th irreducible representation for operation R</a:t>
            </a:r>
          </a:p>
        </p:txBody>
      </p:sp>
      <p:sp>
        <p:nvSpPr>
          <p:cNvPr id="915462" name="Text Box 6"/>
          <p:cNvSpPr txBox="1">
            <a:spLocks noChangeArrowheads="1"/>
          </p:cNvSpPr>
          <p:nvPr/>
        </p:nvSpPr>
        <p:spPr bwMode="auto">
          <a:xfrm>
            <a:off x="533400" y="4632325"/>
            <a:ext cx="3654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N </a:t>
            </a:r>
            <a:r>
              <a:rPr lang="en-US">
                <a:solidFill>
                  <a:srgbClr val="002060"/>
                </a:solidFill>
              </a:rPr>
              <a:t>is the normalization constant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5025" y="1447800"/>
            <a:ext cx="3736975" cy="1330325"/>
            <a:chOff x="526" y="912"/>
            <a:chExt cx="2354" cy="838"/>
          </a:xfrm>
        </p:grpSpPr>
        <p:sp>
          <p:nvSpPr>
            <p:cNvPr id="85001" name="Text Box 8"/>
            <p:cNvSpPr txBox="1">
              <a:spLocks noChangeArrowheads="1"/>
            </p:cNvSpPr>
            <p:nvPr/>
          </p:nvSpPr>
          <p:spPr bwMode="auto">
            <a:xfrm>
              <a:off x="526" y="912"/>
              <a:ext cx="235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One uses a projection operator:</a:t>
              </a:r>
            </a:p>
          </p:txBody>
        </p:sp>
        <p:graphicFrame>
          <p:nvGraphicFramePr>
            <p:cNvPr id="85002" name="Object 0"/>
            <p:cNvGraphicFramePr>
              <a:graphicFrameLocks noChangeAspect="1"/>
            </p:cNvGraphicFramePr>
            <p:nvPr/>
          </p:nvGraphicFramePr>
          <p:xfrm>
            <a:off x="794" y="1382"/>
            <a:ext cx="1648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724" name="Equation" r:id="rId3" imgW="1533441" imgH="276127" progId="Equation.DSMT4">
                    <p:embed/>
                  </p:oleObj>
                </mc:Choice>
                <mc:Fallback>
                  <p:oleObj name="Equation" r:id="rId3" imgW="1533441" imgH="2761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4" y="1382"/>
                          <a:ext cx="1648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15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15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15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5460" grpId="0" autoUpdateAnimBg="0"/>
      <p:bldP spid="915461" grpId="0" autoUpdateAnimBg="0"/>
      <p:bldP spid="915462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BB3D2A1-0A42-495F-9696-BA76C8B8908C}" type="slidenum">
              <a:rPr lang="en-US" sz="1400" smtClean="0">
                <a:solidFill>
                  <a:srgbClr val="002060"/>
                </a:solidFill>
              </a:rPr>
              <a:pPr/>
              <a:t>33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16482" name="Text Box 2"/>
          <p:cNvSpPr txBox="1">
            <a:spLocks noChangeArrowheads="1"/>
          </p:cNvSpPr>
          <p:nvPr/>
        </p:nvSpPr>
        <p:spPr bwMode="auto">
          <a:xfrm>
            <a:off x="3424238" y="2743200"/>
            <a:ext cx="1223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</a:t>
            </a:r>
            <a:r>
              <a:rPr lang="en-US" b="1" baseline="-25000">
                <a:solidFill>
                  <a:srgbClr val="FF33CC"/>
                </a:solidFill>
              </a:rPr>
              <a:t>2</a:t>
            </a:r>
            <a:r>
              <a:rPr lang="en-US" b="1">
                <a:solidFill>
                  <a:srgbClr val="FF33CC"/>
                </a:solidFill>
              </a:rPr>
              <a:t> SALC</a:t>
            </a:r>
          </a:p>
        </p:txBody>
      </p:sp>
      <p:sp>
        <p:nvSpPr>
          <p:cNvPr id="916483" name="Text Box 3"/>
          <p:cNvSpPr txBox="1">
            <a:spLocks noChangeArrowheads="1"/>
          </p:cNvSpPr>
          <p:nvPr/>
        </p:nvSpPr>
        <p:spPr bwMode="auto">
          <a:xfrm>
            <a:off x="620713" y="3352800"/>
            <a:ext cx="40274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We’ll use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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to generate the SALC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1005568" name="Object 1024"/>
          <p:cNvGraphicFramePr>
            <a:graphicFrameLocks noChangeAspect="1"/>
          </p:cNvGraphicFramePr>
          <p:nvPr/>
        </p:nvGraphicFramePr>
        <p:xfrm>
          <a:off x="2035175" y="3937000"/>
          <a:ext cx="6105525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10" name="Equation" r:id="rId3" imgW="3705343" imgH="190479" progId="Equation.DSMT4">
                  <p:embed/>
                </p:oleObj>
              </mc:Choice>
              <mc:Fallback>
                <p:oleObj name="Equation" r:id="rId3" imgW="3705343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5175" y="3937000"/>
                        <a:ext cx="6105525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5569" name="Object 1025"/>
          <p:cNvGraphicFramePr>
            <a:graphicFrameLocks noChangeAspect="1"/>
          </p:cNvGraphicFramePr>
          <p:nvPr/>
        </p:nvGraphicFramePr>
        <p:xfrm>
          <a:off x="2030413" y="4468813"/>
          <a:ext cx="5046662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11" name="Equation" r:id="rId5" imgW="3048000" imgH="190479" progId="Equation.DSMT4">
                  <p:embed/>
                </p:oleObj>
              </mc:Choice>
              <mc:Fallback>
                <p:oleObj name="Equation" r:id="rId5" imgW="3048000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0413" y="4468813"/>
                        <a:ext cx="5046662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5570" name="Object 1026"/>
          <p:cNvGraphicFramePr>
            <a:graphicFrameLocks noChangeAspect="1"/>
          </p:cNvGraphicFramePr>
          <p:nvPr/>
        </p:nvGraphicFramePr>
        <p:xfrm>
          <a:off x="2095500" y="5102225"/>
          <a:ext cx="3670300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12" name="Equation" r:id="rId7" imgW="2190784" imgH="161840" progId="Equation.DSMT4">
                  <p:embed/>
                </p:oleObj>
              </mc:Choice>
              <mc:Fallback>
                <p:oleObj name="Equation" r:id="rId7" imgW="2190784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0" y="5102225"/>
                        <a:ext cx="3670300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41325" y="5634038"/>
            <a:ext cx="3902075" cy="766762"/>
            <a:chOff x="278" y="3549"/>
            <a:chExt cx="2458" cy="483"/>
          </a:xfrm>
        </p:grpSpPr>
        <p:sp>
          <p:nvSpPr>
            <p:cNvPr id="86039" name="Text Box 8"/>
            <p:cNvSpPr txBox="1">
              <a:spLocks noChangeArrowheads="1"/>
            </p:cNvSpPr>
            <p:nvPr/>
          </p:nvSpPr>
          <p:spPr bwMode="auto">
            <a:xfrm>
              <a:off x="278" y="3622"/>
              <a:ext cx="9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002060"/>
                  </a:solidFill>
                </a:rPr>
                <a:t>Normalized:</a:t>
              </a:r>
            </a:p>
          </p:txBody>
        </p:sp>
        <p:grpSp>
          <p:nvGrpSpPr>
            <p:cNvPr id="86040" name="Group 9"/>
            <p:cNvGrpSpPr>
              <a:grpSpLocks/>
            </p:cNvGrpSpPr>
            <p:nvPr/>
          </p:nvGrpSpPr>
          <p:grpSpPr bwMode="auto">
            <a:xfrm>
              <a:off x="1295" y="3549"/>
              <a:ext cx="1441" cy="483"/>
              <a:chOff x="1295" y="3549"/>
              <a:chExt cx="1441" cy="483"/>
            </a:xfrm>
          </p:grpSpPr>
          <p:graphicFrame>
            <p:nvGraphicFramePr>
              <p:cNvPr id="86041" name="Object 1033"/>
              <p:cNvGraphicFramePr>
                <a:graphicFrameLocks noChangeAspect="1"/>
              </p:cNvGraphicFramePr>
              <p:nvPr/>
            </p:nvGraphicFramePr>
            <p:xfrm>
              <a:off x="1295" y="3549"/>
              <a:ext cx="1418" cy="44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3913" name="Equation" r:id="rId9" imgW="1304976" imgH="352318" progId="Equation.DSMT4">
                      <p:embed/>
                    </p:oleObj>
                  </mc:Choice>
                  <mc:Fallback>
                    <p:oleObj name="Equation" r:id="rId9" imgW="1304976" imgH="352318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95" y="3549"/>
                            <a:ext cx="1418" cy="44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6042" name="Rectangle 11"/>
              <p:cNvSpPr>
                <a:spLocks noChangeArrowheads="1"/>
              </p:cNvSpPr>
              <p:nvPr/>
            </p:nvSpPr>
            <p:spPr bwMode="auto">
              <a:xfrm>
                <a:off x="1296" y="3552"/>
                <a:ext cx="1440" cy="480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1557338" y="30163"/>
            <a:ext cx="7358062" cy="2941637"/>
            <a:chOff x="981" y="19"/>
            <a:chExt cx="4635" cy="1853"/>
          </a:xfrm>
        </p:grpSpPr>
        <p:graphicFrame>
          <p:nvGraphicFramePr>
            <p:cNvPr id="86026" name="Object 1027"/>
            <p:cNvGraphicFramePr>
              <a:graphicFrameLocks noChangeAspect="1"/>
            </p:cNvGraphicFramePr>
            <p:nvPr/>
          </p:nvGraphicFramePr>
          <p:xfrm>
            <a:off x="981" y="1322"/>
            <a:ext cx="1648" cy="3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914" name="Equation" r:id="rId11" imgW="1533441" imgH="276127" progId="Equation.DSMT4">
                    <p:embed/>
                  </p:oleObj>
                </mc:Choice>
                <mc:Fallback>
                  <p:oleObj name="Equation" r:id="rId11" imgW="1533441" imgH="2761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81" y="1322"/>
                          <a:ext cx="1648" cy="3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86027" name="Group 14"/>
            <p:cNvGrpSpPr>
              <a:grpSpLocks/>
            </p:cNvGrpSpPr>
            <p:nvPr/>
          </p:nvGrpSpPr>
          <p:grpSpPr bwMode="auto">
            <a:xfrm>
              <a:off x="1056" y="19"/>
              <a:ext cx="4560" cy="1853"/>
              <a:chOff x="1056" y="19"/>
              <a:chExt cx="4560" cy="1853"/>
            </a:xfrm>
          </p:grpSpPr>
          <p:sp>
            <p:nvSpPr>
              <p:cNvPr id="86028" name="Text Box 15"/>
              <p:cNvSpPr txBox="1">
                <a:spLocks noChangeArrowheads="1"/>
              </p:cNvSpPr>
              <p:nvPr/>
            </p:nvSpPr>
            <p:spPr bwMode="auto">
              <a:xfrm>
                <a:off x="3641" y="126"/>
                <a:ext cx="1975" cy="1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2V</a:t>
                </a:r>
                <a:r>
                  <a:rPr lang="en-US" sz="1800">
                    <a:solidFill>
                      <a:srgbClr val="FF0000"/>
                    </a:solidFill>
                  </a:rPr>
                  <a:t>   </a:t>
                </a:r>
                <a:r>
                  <a:rPr lang="en-US" sz="1800" b="1">
                    <a:solidFill>
                      <a:srgbClr val="FF0000"/>
                    </a:solidFill>
                  </a:rPr>
                  <a:t>E      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 b="1">
                    <a:solidFill>
                      <a:srgbClr val="FF0000"/>
                    </a:solidFill>
                  </a:rPr>
                  <a:t>   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</a:t>
                </a:r>
                <a:r>
                  <a:rPr lang="en-US" sz="1800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(xz)  </a:t>
                </a:r>
                <a:r>
                  <a:rPr lang="en-US" sz="1800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sz="1800" b="1" baseline="30000">
                    <a:solidFill>
                      <a:srgbClr val="FF0000"/>
                    </a:solidFill>
                    <a:sym typeface="Symbol" pitchFamily="18" charset="2"/>
                  </a:rPr>
                  <a:t>’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(yz)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1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1       1        1         1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-1        -1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1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 1        -1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-1         1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C00000"/>
                    </a:solidFill>
                    <a:sym typeface="Symbol" pitchFamily="18" charset="2"/>
                  </a:rPr>
                  <a:t></a:t>
                </a:r>
                <a:r>
                  <a:rPr lang="en-US" sz="1800" baseline="-25000">
                    <a:solidFill>
                      <a:srgbClr val="C00000"/>
                    </a:solidFill>
                    <a:sym typeface="Symbol" pitchFamily="18" charset="2"/>
                  </a:rPr>
                  <a:t>Red</a:t>
                </a:r>
                <a:r>
                  <a:rPr lang="en-US" sz="1800">
                    <a:solidFill>
                      <a:srgbClr val="C00000"/>
                    </a:solidFill>
                    <a:sym typeface="Symbol" pitchFamily="18" charset="2"/>
                  </a:rPr>
                  <a:t>  +3     -1      -3         +1</a:t>
                </a:r>
                <a:endParaRPr lang="en-US" sz="1800">
                  <a:solidFill>
                    <a:srgbClr val="C00000"/>
                  </a:solidFill>
                </a:endParaRPr>
              </a:p>
            </p:txBody>
          </p:sp>
          <p:grpSp>
            <p:nvGrpSpPr>
              <p:cNvPr id="86029" name="Group 16"/>
              <p:cNvGrpSpPr>
                <a:grpSpLocks/>
              </p:cNvGrpSpPr>
              <p:nvPr/>
            </p:nvGrpSpPr>
            <p:grpSpPr bwMode="auto">
              <a:xfrm>
                <a:off x="1056" y="19"/>
                <a:ext cx="1440" cy="1229"/>
                <a:chOff x="1056" y="432"/>
                <a:chExt cx="1440" cy="1229"/>
              </a:xfrm>
            </p:grpSpPr>
            <p:grpSp>
              <p:nvGrpSpPr>
                <p:cNvPr id="86031" name="Group 17"/>
                <p:cNvGrpSpPr>
                  <a:grpSpLocks/>
                </p:cNvGrpSpPr>
                <p:nvPr/>
              </p:nvGrpSpPr>
              <p:grpSpPr bwMode="auto">
                <a:xfrm>
                  <a:off x="1056" y="432"/>
                  <a:ext cx="1440" cy="1075"/>
                  <a:chOff x="1056" y="701"/>
                  <a:chExt cx="1440" cy="1075"/>
                </a:xfrm>
              </p:grpSpPr>
              <p:graphicFrame>
                <p:nvGraphicFramePr>
                  <p:cNvPr id="86035" name="Object 1029"/>
                  <p:cNvGraphicFramePr>
                    <a:graphicFrameLocks noChangeAspect="1"/>
                  </p:cNvGraphicFramePr>
                  <p:nvPr/>
                </p:nvGraphicFramePr>
                <p:xfrm>
                  <a:off x="1680" y="701"/>
                  <a:ext cx="322" cy="979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3915" name="CS ChemDraw Drawing" r:id="rId13" imgW="281940" imgH="861060" progId="ChemDraw.Document.6.0">
                          <p:embed/>
                        </p:oleObj>
                      </mc:Choice>
                      <mc:Fallback>
                        <p:oleObj name="CS ChemDraw Drawing" r:id="rId13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680" y="701"/>
                                <a:ext cx="322" cy="979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6036" name="Object 1030"/>
                  <p:cNvGraphicFramePr>
                    <a:graphicFrameLocks noChangeAspect="1"/>
                  </p:cNvGraphicFramePr>
                  <p:nvPr/>
                </p:nvGraphicFramePr>
                <p:xfrm>
                  <a:off x="2174" y="778"/>
                  <a:ext cx="322" cy="979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3916" name="CS ChemDraw Drawing" r:id="rId15" imgW="281940" imgH="861060" progId="ChemDraw.Document.6.0">
                          <p:embed/>
                        </p:oleObj>
                      </mc:Choice>
                      <mc:Fallback>
                        <p:oleObj name="CS ChemDraw Drawing" r:id="rId15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174" y="778"/>
                                <a:ext cx="322" cy="979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6037" name="Object 1031"/>
                  <p:cNvGraphicFramePr>
                    <a:graphicFrameLocks noChangeAspect="1"/>
                  </p:cNvGraphicFramePr>
                  <p:nvPr/>
                </p:nvGraphicFramePr>
                <p:xfrm>
                  <a:off x="1056" y="797"/>
                  <a:ext cx="322" cy="979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3917" name="CS ChemDraw Drawing" r:id="rId16" imgW="281940" imgH="861060" progId="ChemDraw.Document.6.0">
                          <p:embed/>
                        </p:oleObj>
                      </mc:Choice>
                      <mc:Fallback>
                        <p:oleObj name="CS ChemDraw Drawing" r:id="rId16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056" y="797"/>
                                <a:ext cx="322" cy="979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6038" name="Object 1032"/>
                  <p:cNvGraphicFramePr>
                    <a:graphicFrameLocks noChangeAspect="1"/>
                  </p:cNvGraphicFramePr>
                  <p:nvPr/>
                </p:nvGraphicFramePr>
                <p:xfrm>
                  <a:off x="1104" y="1037"/>
                  <a:ext cx="1392" cy="380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3918" name="CS ChemDraw Drawing" r:id="rId17" imgW="980440" imgH="266700" progId="ChemDraw.Document.6.0">
                          <p:embed/>
                        </p:oleObj>
                      </mc:Choice>
                      <mc:Fallback>
                        <p:oleObj name="CS ChemDraw Drawing" r:id="rId17" imgW="980440" imgH="26670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8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104" y="1037"/>
                                <a:ext cx="1392" cy="380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sp>
              <p:nvSpPr>
                <p:cNvPr id="86032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1094" y="1392"/>
                  <a:ext cx="280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200" b="1">
                      <a:solidFill>
                        <a:srgbClr val="FF33CC"/>
                      </a:solidFill>
                      <a:sym typeface="Symbol" pitchFamily="18" charset="2"/>
                    </a:rPr>
                    <a:t></a:t>
                  </a:r>
                  <a:r>
                    <a:rPr lang="en-US" sz="2200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1</a:t>
                  </a:r>
                  <a:endParaRPr lang="en-US" sz="2200" b="1">
                    <a:solidFill>
                      <a:srgbClr val="FF33CC"/>
                    </a:solidFill>
                  </a:endParaRPr>
                </a:p>
              </p:txBody>
            </p:sp>
            <p:sp>
              <p:nvSpPr>
                <p:cNvPr id="86033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1736" y="1296"/>
                  <a:ext cx="280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200" b="1">
                      <a:solidFill>
                        <a:srgbClr val="FF33CC"/>
                      </a:solidFill>
                      <a:sym typeface="Symbol" pitchFamily="18" charset="2"/>
                    </a:rPr>
                    <a:t></a:t>
                  </a:r>
                  <a:r>
                    <a:rPr lang="en-US" sz="2200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2</a:t>
                  </a:r>
                  <a:endParaRPr lang="en-US" sz="2200" b="1">
                    <a:solidFill>
                      <a:srgbClr val="FF33CC"/>
                    </a:solidFill>
                  </a:endParaRPr>
                </a:p>
              </p:txBody>
            </p:sp>
            <p:sp>
              <p:nvSpPr>
                <p:cNvPr id="86034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208" y="1363"/>
                  <a:ext cx="280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200" b="1">
                      <a:solidFill>
                        <a:srgbClr val="FF33CC"/>
                      </a:solidFill>
                      <a:sym typeface="Symbol" pitchFamily="18" charset="2"/>
                    </a:rPr>
                    <a:t></a:t>
                  </a:r>
                  <a:r>
                    <a:rPr lang="en-US" sz="2200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3</a:t>
                  </a:r>
                  <a:endParaRPr lang="en-US" sz="2200" b="1">
                    <a:solidFill>
                      <a:srgbClr val="FF33CC"/>
                    </a:solidFill>
                  </a:endParaRPr>
                </a:p>
              </p:txBody>
            </p:sp>
          </p:grpSp>
          <p:graphicFrame>
            <p:nvGraphicFramePr>
              <p:cNvPr id="86030" name="Object 1028"/>
              <p:cNvGraphicFramePr>
                <a:graphicFrameLocks noChangeAspect="1"/>
              </p:cNvGraphicFramePr>
              <p:nvPr/>
            </p:nvGraphicFramePr>
            <p:xfrm>
              <a:off x="4071" y="1642"/>
              <a:ext cx="1113" cy="23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3919" name="Equation" r:id="rId19" imgW="1019057" imgH="142927" progId="Equation.3">
                      <p:embed/>
                    </p:oleObj>
                  </mc:Choice>
                  <mc:Fallback>
                    <p:oleObj name="Equation" r:id="rId19" imgW="1019057" imgH="142927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071" y="1642"/>
                            <a:ext cx="1113" cy="23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16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916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005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05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005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6482" grpId="0" autoUpdateAnimBg="0"/>
      <p:bldP spid="916483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C222E06-E3A1-4E5D-9204-7CCCD2E89F2E}" type="slidenum">
              <a:rPr lang="en-US" sz="1400" smtClean="0">
                <a:solidFill>
                  <a:srgbClr val="002060"/>
                </a:solidFill>
              </a:rPr>
              <a:pPr/>
              <a:t>34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17506" name="Text Box 1026"/>
          <p:cNvSpPr txBox="1">
            <a:spLocks noChangeArrowheads="1"/>
          </p:cNvSpPr>
          <p:nvPr/>
        </p:nvSpPr>
        <p:spPr bwMode="auto">
          <a:xfrm>
            <a:off x="381000" y="1600200"/>
            <a:ext cx="43354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demonstrate that S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belongs to </a:t>
            </a:r>
          </a:p>
          <a:p>
            <a:r>
              <a:rPr lang="en-US">
                <a:solidFill>
                  <a:srgbClr val="002060"/>
                </a:solidFill>
              </a:rPr>
              <a:t>the A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representation.</a:t>
            </a:r>
          </a:p>
        </p:txBody>
      </p:sp>
      <p:graphicFrame>
        <p:nvGraphicFramePr>
          <p:cNvPr id="1006592" name="Object 1024"/>
          <p:cNvGraphicFramePr>
            <a:graphicFrameLocks noChangeAspect="1"/>
          </p:cNvGraphicFramePr>
          <p:nvPr/>
        </p:nvGraphicFramePr>
        <p:xfrm>
          <a:off x="711200" y="2287588"/>
          <a:ext cx="407193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80" name="Equation" r:id="rId3" imgW="2819535" imgH="390414" progId="Equation.DSMT4">
                  <p:embed/>
                </p:oleObj>
              </mc:Choice>
              <mc:Fallback>
                <p:oleObj name="Equation" r:id="rId3" imgW="2819535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200" y="2287588"/>
                        <a:ext cx="407193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6593" name="Object 1025"/>
          <p:cNvGraphicFramePr>
            <a:graphicFrameLocks noChangeAspect="1"/>
          </p:cNvGraphicFramePr>
          <p:nvPr/>
        </p:nvGraphicFramePr>
        <p:xfrm>
          <a:off x="650875" y="2928938"/>
          <a:ext cx="43338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81" name="Equation" r:id="rId5" imgW="3009967" imgH="390414" progId="Equation.DSMT4">
                  <p:embed/>
                </p:oleObj>
              </mc:Choice>
              <mc:Fallback>
                <p:oleObj name="Equation" r:id="rId5" imgW="3009967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875" y="2928938"/>
                        <a:ext cx="43338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6594" name="Object 1026"/>
          <p:cNvGraphicFramePr>
            <a:graphicFrameLocks noChangeAspect="1"/>
          </p:cNvGraphicFramePr>
          <p:nvPr/>
        </p:nvGraphicFramePr>
        <p:xfrm>
          <a:off x="538163" y="3613150"/>
          <a:ext cx="4598987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82" name="Equation" r:id="rId7" imgW="3200400" imgH="390414" progId="Equation.DSMT4">
                  <p:embed/>
                </p:oleObj>
              </mc:Choice>
              <mc:Fallback>
                <p:oleObj name="Equation" r:id="rId7" imgW="3200400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163" y="3613150"/>
                        <a:ext cx="4598987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6595" name="Object 1027"/>
          <p:cNvGraphicFramePr>
            <a:graphicFrameLocks noChangeAspect="1"/>
          </p:cNvGraphicFramePr>
          <p:nvPr/>
        </p:nvGraphicFramePr>
        <p:xfrm>
          <a:off x="722313" y="4254500"/>
          <a:ext cx="41910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83" name="Equation" r:id="rId9" imgW="2905041" imgH="390414" progId="Equation.DSMT4">
                  <p:embed/>
                </p:oleObj>
              </mc:Choice>
              <mc:Fallback>
                <p:oleObj name="Equation" r:id="rId9" imgW="2905041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313" y="4254500"/>
                        <a:ext cx="41910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7511" name="Text Box 1031"/>
          <p:cNvSpPr txBox="1">
            <a:spLocks noChangeArrowheads="1"/>
          </p:cNvSpPr>
          <p:nvPr/>
        </p:nvSpPr>
        <p:spPr bwMode="auto">
          <a:xfrm>
            <a:off x="533400" y="5029200"/>
            <a:ext cx="73866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signs on the transformed values of S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match those of the A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endParaRPr lang="en-US">
              <a:solidFill>
                <a:srgbClr val="002060"/>
              </a:solidFill>
            </a:endParaRPr>
          </a:p>
          <a:p>
            <a:r>
              <a:rPr lang="en-US">
                <a:solidFill>
                  <a:srgbClr val="002060"/>
                </a:solidFill>
              </a:rPr>
              <a:t>representation.</a:t>
            </a:r>
          </a:p>
        </p:txBody>
      </p:sp>
      <p:grpSp>
        <p:nvGrpSpPr>
          <p:cNvPr id="87049" name="Group 1032"/>
          <p:cNvGrpSpPr>
            <a:grpSpLocks/>
          </p:cNvGrpSpPr>
          <p:nvPr/>
        </p:nvGrpSpPr>
        <p:grpSpPr bwMode="auto">
          <a:xfrm>
            <a:off x="1447800" y="0"/>
            <a:ext cx="7467600" cy="2327275"/>
            <a:chOff x="912" y="0"/>
            <a:chExt cx="4704" cy="1466"/>
          </a:xfrm>
        </p:grpSpPr>
        <p:grpSp>
          <p:nvGrpSpPr>
            <p:cNvPr id="87050" name="Group 1033"/>
            <p:cNvGrpSpPr>
              <a:grpSpLocks/>
            </p:cNvGrpSpPr>
            <p:nvPr/>
          </p:nvGrpSpPr>
          <p:grpSpPr bwMode="auto">
            <a:xfrm>
              <a:off x="912" y="0"/>
              <a:ext cx="1440" cy="998"/>
              <a:chOff x="2352" y="125"/>
              <a:chExt cx="1440" cy="998"/>
            </a:xfrm>
          </p:grpSpPr>
          <p:graphicFrame>
            <p:nvGraphicFramePr>
              <p:cNvPr id="87052" name="Object 1028"/>
              <p:cNvGraphicFramePr>
                <a:graphicFrameLocks noChangeAspect="1"/>
              </p:cNvGraphicFramePr>
              <p:nvPr/>
            </p:nvGraphicFramePr>
            <p:xfrm>
              <a:off x="3470" y="125"/>
              <a:ext cx="322" cy="9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884" name="CS ChemDraw Drawing" r:id="rId11" imgW="281940" imgH="861060" progId="ChemDraw.Document.6.0">
                      <p:embed/>
                    </p:oleObj>
                  </mc:Choice>
                  <mc:Fallback>
                    <p:oleObj name="CS ChemDraw Drawing" r:id="rId11" imgW="281940" imgH="86106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70" y="125"/>
                            <a:ext cx="322" cy="97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87053" name="Object 1029"/>
              <p:cNvGraphicFramePr>
                <a:graphicFrameLocks noChangeAspect="1"/>
              </p:cNvGraphicFramePr>
              <p:nvPr/>
            </p:nvGraphicFramePr>
            <p:xfrm>
              <a:off x="2352" y="144"/>
              <a:ext cx="322" cy="9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885" name="CS ChemDraw Drawing" r:id="rId13" imgW="281940" imgH="861060" progId="ChemDraw.Document.6.0">
                      <p:embed/>
                    </p:oleObj>
                  </mc:Choice>
                  <mc:Fallback>
                    <p:oleObj name="CS ChemDraw Drawing" r:id="rId13" imgW="281940" imgH="86106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52" y="144"/>
                            <a:ext cx="322" cy="97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87054" name="Object 1030"/>
              <p:cNvGraphicFramePr>
                <a:graphicFrameLocks noChangeAspect="1"/>
              </p:cNvGraphicFramePr>
              <p:nvPr/>
            </p:nvGraphicFramePr>
            <p:xfrm>
              <a:off x="2400" y="384"/>
              <a:ext cx="1392" cy="3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886" name="CS ChemDraw Drawing" r:id="rId14" imgW="980440" imgH="266700" progId="ChemDraw.Document.6.0">
                      <p:embed/>
                    </p:oleObj>
                  </mc:Choice>
                  <mc:Fallback>
                    <p:oleObj name="CS ChemDraw Drawing" r:id="rId14" imgW="980440" imgH="26670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00" y="384"/>
                            <a:ext cx="1392" cy="38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87051" name="Text Box 1037"/>
            <p:cNvSpPr txBox="1">
              <a:spLocks noChangeArrowheads="1"/>
            </p:cNvSpPr>
            <p:nvPr/>
          </p:nvSpPr>
          <p:spPr bwMode="auto">
            <a:xfrm>
              <a:off x="3641" y="126"/>
              <a:ext cx="1975" cy="1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C</a:t>
              </a:r>
              <a:r>
                <a:rPr lang="en-US" sz="1800" b="1" baseline="-25000">
                  <a:solidFill>
                    <a:srgbClr val="FF0000"/>
                  </a:solidFill>
                </a:rPr>
                <a:t>2V</a:t>
              </a:r>
              <a:r>
                <a:rPr lang="en-US" sz="1800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</a:rPr>
                <a:t>E      C</a:t>
              </a:r>
              <a:r>
                <a:rPr lang="en-US" sz="1800" b="1" baseline="-25000">
                  <a:solidFill>
                    <a:srgbClr val="FF0000"/>
                  </a:solidFill>
                </a:rPr>
                <a:t>2</a:t>
              </a:r>
              <a:r>
                <a:rPr lang="en-US" sz="1800" b="1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(xz)  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 baseline="30000">
                  <a:solidFill>
                    <a:srgbClr val="FF0000"/>
                  </a:solidFill>
                  <a:sym typeface="Symbol" pitchFamily="18" charset="2"/>
                </a:rPr>
                <a:t>’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(yz)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</a:t>
              </a:r>
              <a:r>
                <a:rPr lang="en-US" sz="1800">
                  <a:solidFill>
                    <a:schemeClr val="bg1"/>
                  </a:solidFill>
                </a:rPr>
                <a:t> 1       1        1         1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-1        -1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 1        -1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-1         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C00000"/>
                  </a:solidFill>
                  <a:sym typeface="Symbol" pitchFamily="18" charset="2"/>
                </a:rPr>
                <a:t></a:t>
              </a:r>
              <a:r>
                <a:rPr lang="en-US" sz="1800" baseline="-25000">
                  <a:solidFill>
                    <a:srgbClr val="C00000"/>
                  </a:solidFill>
                  <a:sym typeface="Symbol" pitchFamily="18" charset="2"/>
                </a:rPr>
                <a:t>Red</a:t>
              </a:r>
              <a:r>
                <a:rPr lang="en-US" sz="1800">
                  <a:solidFill>
                    <a:srgbClr val="C00000"/>
                  </a:solidFill>
                  <a:sym typeface="Symbol" pitchFamily="18" charset="2"/>
                </a:rPr>
                <a:t>  +3     -1      -3         +1</a:t>
              </a:r>
              <a:endParaRPr lang="en-US" sz="1800">
                <a:solidFill>
                  <a:srgbClr val="C00000"/>
                </a:solidFill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7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06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06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006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06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917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7506" grpId="0" autoUpdateAnimBg="0"/>
      <p:bldP spid="917511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E7C00AD-20F0-49FF-91D0-5896F6237418}" type="slidenum">
              <a:rPr lang="en-US" sz="1400" smtClean="0">
                <a:solidFill>
                  <a:srgbClr val="002060"/>
                </a:solidFill>
              </a:rPr>
              <a:pPr/>
              <a:t>35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18530" name="Text Box 2"/>
          <p:cNvSpPr txBox="1">
            <a:spLocks noChangeArrowheads="1"/>
          </p:cNvSpPr>
          <p:nvPr/>
        </p:nvSpPr>
        <p:spPr bwMode="auto">
          <a:xfrm>
            <a:off x="620713" y="3352800"/>
            <a:ext cx="45751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We’ll use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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to generate the  first SALC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1007616" name="Object 1024"/>
          <p:cNvGraphicFramePr>
            <a:graphicFrameLocks noChangeAspect="1"/>
          </p:cNvGraphicFramePr>
          <p:nvPr/>
        </p:nvGraphicFramePr>
        <p:xfrm>
          <a:off x="2008188" y="3937000"/>
          <a:ext cx="6157912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58" name="Equation" r:id="rId3" imgW="3733935" imgH="190479" progId="Equation.DSMT4">
                  <p:embed/>
                </p:oleObj>
              </mc:Choice>
              <mc:Fallback>
                <p:oleObj name="Equation" r:id="rId3" imgW="3733935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8188" y="3937000"/>
                        <a:ext cx="6157912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7617" name="Object 1025"/>
          <p:cNvGraphicFramePr>
            <a:graphicFrameLocks noChangeAspect="1"/>
          </p:cNvGraphicFramePr>
          <p:nvPr/>
        </p:nvGraphicFramePr>
        <p:xfrm>
          <a:off x="2017713" y="4468813"/>
          <a:ext cx="50736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59" name="Equation" r:id="rId5" imgW="3057441" imgH="190479" progId="Equation.DSMT4">
                  <p:embed/>
                </p:oleObj>
              </mc:Choice>
              <mc:Fallback>
                <p:oleObj name="Equation" r:id="rId5" imgW="3057441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7713" y="4468813"/>
                        <a:ext cx="5073650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7618" name="Object 1026"/>
          <p:cNvGraphicFramePr>
            <a:graphicFrameLocks noChangeAspect="1"/>
          </p:cNvGraphicFramePr>
          <p:nvPr/>
        </p:nvGraphicFramePr>
        <p:xfrm>
          <a:off x="2078038" y="5102225"/>
          <a:ext cx="3702050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60" name="Equation" r:id="rId7" imgW="2209935" imgH="161840" progId="Equation.DSMT4">
                  <p:embed/>
                </p:oleObj>
              </mc:Choice>
              <mc:Fallback>
                <p:oleObj name="Equation" r:id="rId7" imgW="2209935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8038" y="5102225"/>
                        <a:ext cx="3702050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41325" y="5634038"/>
            <a:ext cx="3902075" cy="766762"/>
            <a:chOff x="278" y="3549"/>
            <a:chExt cx="2458" cy="483"/>
          </a:xfrm>
        </p:grpSpPr>
        <p:sp>
          <p:nvSpPr>
            <p:cNvPr id="88087" name="Text Box 7"/>
            <p:cNvSpPr txBox="1">
              <a:spLocks noChangeArrowheads="1"/>
            </p:cNvSpPr>
            <p:nvPr/>
          </p:nvSpPr>
          <p:spPr bwMode="auto">
            <a:xfrm>
              <a:off x="278" y="3622"/>
              <a:ext cx="9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002060"/>
                  </a:solidFill>
                </a:rPr>
                <a:t>Normalized:</a:t>
              </a:r>
            </a:p>
          </p:txBody>
        </p:sp>
        <p:graphicFrame>
          <p:nvGraphicFramePr>
            <p:cNvPr id="88088" name="Object 1033"/>
            <p:cNvGraphicFramePr>
              <a:graphicFrameLocks noChangeAspect="1"/>
            </p:cNvGraphicFramePr>
            <p:nvPr/>
          </p:nvGraphicFramePr>
          <p:xfrm>
            <a:off x="1292" y="3549"/>
            <a:ext cx="1426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961" name="Equation" r:id="rId9" imgW="1314416" imgH="352318" progId="Equation.DSMT4">
                    <p:embed/>
                  </p:oleObj>
                </mc:Choice>
                <mc:Fallback>
                  <p:oleObj name="Equation" r:id="rId9" imgW="1314416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3549"/>
                          <a:ext cx="1426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089" name="Rectangle 9"/>
            <p:cNvSpPr>
              <a:spLocks noChangeArrowheads="1"/>
            </p:cNvSpPr>
            <p:nvPr/>
          </p:nvSpPr>
          <p:spPr bwMode="auto">
            <a:xfrm>
              <a:off x="1296" y="3552"/>
              <a:ext cx="1440" cy="48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557338" y="30163"/>
            <a:ext cx="7358062" cy="3109912"/>
            <a:chOff x="981" y="19"/>
            <a:chExt cx="4635" cy="1959"/>
          </a:xfrm>
        </p:grpSpPr>
        <p:sp>
          <p:nvSpPr>
            <p:cNvPr id="88073" name="Text Box 11"/>
            <p:cNvSpPr txBox="1">
              <a:spLocks noChangeArrowheads="1"/>
            </p:cNvSpPr>
            <p:nvPr/>
          </p:nvSpPr>
          <p:spPr bwMode="auto">
            <a:xfrm>
              <a:off x="2157" y="1728"/>
              <a:ext cx="86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B</a:t>
              </a:r>
              <a:r>
                <a:rPr lang="en-US" b="1" baseline="-25000">
                  <a:solidFill>
                    <a:srgbClr val="FF33CC"/>
                  </a:solidFill>
                </a:rPr>
                <a:t>2</a:t>
              </a:r>
              <a:r>
                <a:rPr lang="en-US" b="1">
                  <a:solidFill>
                    <a:srgbClr val="FF33CC"/>
                  </a:solidFill>
                </a:rPr>
                <a:t> SALCs</a:t>
              </a:r>
            </a:p>
          </p:txBody>
        </p:sp>
        <p:grpSp>
          <p:nvGrpSpPr>
            <p:cNvPr id="88074" name="Group 12"/>
            <p:cNvGrpSpPr>
              <a:grpSpLocks/>
            </p:cNvGrpSpPr>
            <p:nvPr/>
          </p:nvGrpSpPr>
          <p:grpSpPr bwMode="auto">
            <a:xfrm>
              <a:off x="981" y="19"/>
              <a:ext cx="4635" cy="1853"/>
              <a:chOff x="981" y="19"/>
              <a:chExt cx="4635" cy="1853"/>
            </a:xfrm>
          </p:grpSpPr>
          <p:graphicFrame>
            <p:nvGraphicFramePr>
              <p:cNvPr id="88075" name="Object 1027"/>
              <p:cNvGraphicFramePr>
                <a:graphicFrameLocks noChangeAspect="1"/>
              </p:cNvGraphicFramePr>
              <p:nvPr/>
            </p:nvGraphicFramePr>
            <p:xfrm>
              <a:off x="981" y="1322"/>
              <a:ext cx="1648" cy="3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5962" name="Equation" r:id="rId11" imgW="1533441" imgH="276127" progId="Equation.DSMT4">
                      <p:embed/>
                    </p:oleObj>
                  </mc:Choice>
                  <mc:Fallback>
                    <p:oleObj name="Equation" r:id="rId11" imgW="1533441" imgH="276127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81" y="1322"/>
                            <a:ext cx="1648" cy="36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8076" name="Text Box 14"/>
              <p:cNvSpPr txBox="1">
                <a:spLocks noChangeArrowheads="1"/>
              </p:cNvSpPr>
              <p:nvPr/>
            </p:nvSpPr>
            <p:spPr bwMode="auto">
              <a:xfrm>
                <a:off x="3641" y="126"/>
                <a:ext cx="1975" cy="1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2V</a:t>
                </a:r>
                <a:r>
                  <a:rPr lang="en-US" sz="1800">
                    <a:solidFill>
                      <a:srgbClr val="FF0000"/>
                    </a:solidFill>
                  </a:rPr>
                  <a:t>   </a:t>
                </a:r>
                <a:r>
                  <a:rPr lang="en-US" sz="1800" b="1">
                    <a:solidFill>
                      <a:srgbClr val="FF0000"/>
                    </a:solidFill>
                  </a:rPr>
                  <a:t>E      C</a:t>
                </a:r>
                <a:r>
                  <a:rPr lang="en-US" sz="1800" b="1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 b="1">
                    <a:solidFill>
                      <a:srgbClr val="FF0000"/>
                    </a:solidFill>
                  </a:rPr>
                  <a:t>   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</a:t>
                </a:r>
                <a:r>
                  <a:rPr lang="en-US" sz="1800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(xz)  </a:t>
                </a:r>
                <a:r>
                  <a:rPr lang="en-US" sz="1800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sz="1800" b="1" baseline="30000">
                    <a:solidFill>
                      <a:srgbClr val="FF0000"/>
                    </a:solidFill>
                    <a:sym typeface="Symbol" pitchFamily="18" charset="2"/>
                  </a:rPr>
                  <a:t>’</a:t>
                </a:r>
                <a:r>
                  <a:rPr lang="en-US" sz="1800" b="1">
                    <a:solidFill>
                      <a:srgbClr val="FF0000"/>
                    </a:solidFill>
                    <a:sym typeface="Symbol" pitchFamily="18" charset="2"/>
                  </a:rPr>
                  <a:t>(yz)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1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1       1        1         1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A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 1       -1        -1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1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 1        -1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1800">
                    <a:solidFill>
                      <a:srgbClr val="FF0000"/>
                    </a:solidFill>
                  </a:rPr>
                  <a:t>B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2</a:t>
                </a:r>
                <a:r>
                  <a:rPr lang="en-US" sz="1800">
                    <a:solidFill>
                      <a:srgbClr val="FF0000"/>
                    </a:solidFill>
                  </a:rPr>
                  <a:t>      </a:t>
                </a:r>
                <a:r>
                  <a:rPr lang="en-US" sz="1800">
                    <a:solidFill>
                      <a:schemeClr val="bg1"/>
                    </a:solidFill>
                  </a:rPr>
                  <a:t>1      -1       -1         1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 sz="1800">
                    <a:solidFill>
                      <a:srgbClr val="C00000"/>
                    </a:solidFill>
                    <a:sym typeface="Symbol" pitchFamily="18" charset="2"/>
                  </a:rPr>
                  <a:t></a:t>
                </a:r>
                <a:r>
                  <a:rPr lang="en-US" sz="1800" baseline="-25000">
                    <a:solidFill>
                      <a:srgbClr val="C00000"/>
                    </a:solidFill>
                    <a:sym typeface="Symbol" pitchFamily="18" charset="2"/>
                  </a:rPr>
                  <a:t>Red</a:t>
                </a:r>
                <a:r>
                  <a:rPr lang="en-US" sz="1800">
                    <a:solidFill>
                      <a:srgbClr val="C00000"/>
                    </a:solidFill>
                    <a:sym typeface="Symbol" pitchFamily="18" charset="2"/>
                  </a:rPr>
                  <a:t>  +3     -1      -3         +1</a:t>
                </a:r>
                <a:endParaRPr lang="en-US" sz="1800">
                  <a:solidFill>
                    <a:srgbClr val="C00000"/>
                  </a:solidFill>
                </a:endParaRPr>
              </a:p>
            </p:txBody>
          </p:sp>
          <p:grpSp>
            <p:nvGrpSpPr>
              <p:cNvPr id="88077" name="Group 15"/>
              <p:cNvGrpSpPr>
                <a:grpSpLocks/>
              </p:cNvGrpSpPr>
              <p:nvPr/>
            </p:nvGrpSpPr>
            <p:grpSpPr bwMode="auto">
              <a:xfrm>
                <a:off x="1056" y="19"/>
                <a:ext cx="1440" cy="1229"/>
                <a:chOff x="1056" y="432"/>
                <a:chExt cx="1440" cy="1229"/>
              </a:xfrm>
            </p:grpSpPr>
            <p:grpSp>
              <p:nvGrpSpPr>
                <p:cNvPr id="88079" name="Group 16"/>
                <p:cNvGrpSpPr>
                  <a:grpSpLocks/>
                </p:cNvGrpSpPr>
                <p:nvPr/>
              </p:nvGrpSpPr>
              <p:grpSpPr bwMode="auto">
                <a:xfrm>
                  <a:off x="1056" y="432"/>
                  <a:ext cx="1440" cy="1075"/>
                  <a:chOff x="1056" y="701"/>
                  <a:chExt cx="1440" cy="1075"/>
                </a:xfrm>
              </p:grpSpPr>
              <p:graphicFrame>
                <p:nvGraphicFramePr>
                  <p:cNvPr id="88083" name="Object 1029"/>
                  <p:cNvGraphicFramePr>
                    <a:graphicFrameLocks noChangeAspect="1"/>
                  </p:cNvGraphicFramePr>
                  <p:nvPr/>
                </p:nvGraphicFramePr>
                <p:xfrm>
                  <a:off x="1680" y="701"/>
                  <a:ext cx="322" cy="979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5963" name="CS ChemDraw Drawing" r:id="rId13" imgW="281940" imgH="861060" progId="ChemDraw.Document.6.0">
                          <p:embed/>
                        </p:oleObj>
                      </mc:Choice>
                      <mc:Fallback>
                        <p:oleObj name="CS ChemDraw Drawing" r:id="rId13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680" y="701"/>
                                <a:ext cx="322" cy="979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8084" name="Object 1030"/>
                  <p:cNvGraphicFramePr>
                    <a:graphicFrameLocks noChangeAspect="1"/>
                  </p:cNvGraphicFramePr>
                  <p:nvPr/>
                </p:nvGraphicFramePr>
                <p:xfrm>
                  <a:off x="2174" y="778"/>
                  <a:ext cx="322" cy="979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5964" name="CS ChemDraw Drawing" r:id="rId15" imgW="281940" imgH="861060" progId="ChemDraw.Document.6.0">
                          <p:embed/>
                        </p:oleObj>
                      </mc:Choice>
                      <mc:Fallback>
                        <p:oleObj name="CS ChemDraw Drawing" r:id="rId15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174" y="778"/>
                                <a:ext cx="322" cy="979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8085" name="Object 1031"/>
                  <p:cNvGraphicFramePr>
                    <a:graphicFrameLocks noChangeAspect="1"/>
                  </p:cNvGraphicFramePr>
                  <p:nvPr/>
                </p:nvGraphicFramePr>
                <p:xfrm>
                  <a:off x="1056" y="797"/>
                  <a:ext cx="322" cy="979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5965" name="CS ChemDraw Drawing" r:id="rId16" imgW="281940" imgH="861060" progId="ChemDraw.Document.6.0">
                          <p:embed/>
                        </p:oleObj>
                      </mc:Choice>
                      <mc:Fallback>
                        <p:oleObj name="CS ChemDraw Drawing" r:id="rId16" imgW="281940" imgH="86106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056" y="797"/>
                                <a:ext cx="322" cy="979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8086" name="Object 1032"/>
                  <p:cNvGraphicFramePr>
                    <a:graphicFrameLocks noChangeAspect="1"/>
                  </p:cNvGraphicFramePr>
                  <p:nvPr/>
                </p:nvGraphicFramePr>
                <p:xfrm>
                  <a:off x="1104" y="1037"/>
                  <a:ext cx="1392" cy="380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75966" name="CS ChemDraw Drawing" r:id="rId17" imgW="980440" imgH="266700" progId="ChemDraw.Document.6.0">
                          <p:embed/>
                        </p:oleObj>
                      </mc:Choice>
                      <mc:Fallback>
                        <p:oleObj name="CS ChemDraw Drawing" r:id="rId17" imgW="980440" imgH="266700" progId="ChemDraw.Document.6.0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8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104" y="1037"/>
                                <a:ext cx="1392" cy="380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sp>
              <p:nvSpPr>
                <p:cNvPr id="88080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1094" y="1392"/>
                  <a:ext cx="280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200" b="1">
                      <a:solidFill>
                        <a:srgbClr val="FF33CC"/>
                      </a:solidFill>
                      <a:sym typeface="Symbol" pitchFamily="18" charset="2"/>
                    </a:rPr>
                    <a:t></a:t>
                  </a:r>
                  <a:r>
                    <a:rPr lang="en-US" sz="2200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1</a:t>
                  </a:r>
                  <a:endParaRPr lang="en-US" sz="2200" b="1">
                    <a:solidFill>
                      <a:srgbClr val="FF33CC"/>
                    </a:solidFill>
                  </a:endParaRPr>
                </a:p>
              </p:txBody>
            </p:sp>
            <p:sp>
              <p:nvSpPr>
                <p:cNvPr id="88081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1736" y="1296"/>
                  <a:ext cx="280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200" b="1">
                      <a:solidFill>
                        <a:srgbClr val="FF33CC"/>
                      </a:solidFill>
                      <a:sym typeface="Symbol" pitchFamily="18" charset="2"/>
                    </a:rPr>
                    <a:t></a:t>
                  </a:r>
                  <a:r>
                    <a:rPr lang="en-US" sz="2200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2</a:t>
                  </a:r>
                  <a:endParaRPr lang="en-US" sz="2200" b="1">
                    <a:solidFill>
                      <a:srgbClr val="FF33CC"/>
                    </a:solidFill>
                  </a:endParaRPr>
                </a:p>
              </p:txBody>
            </p:sp>
            <p:sp>
              <p:nvSpPr>
                <p:cNvPr id="88082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208" y="1363"/>
                  <a:ext cx="280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200" b="1">
                      <a:solidFill>
                        <a:srgbClr val="FF33CC"/>
                      </a:solidFill>
                      <a:sym typeface="Symbol" pitchFamily="18" charset="2"/>
                    </a:rPr>
                    <a:t></a:t>
                  </a:r>
                  <a:r>
                    <a:rPr lang="en-US" sz="2200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3</a:t>
                  </a:r>
                  <a:endParaRPr lang="en-US" sz="2200" b="1">
                    <a:solidFill>
                      <a:srgbClr val="FF33CC"/>
                    </a:solidFill>
                  </a:endParaRPr>
                </a:p>
              </p:txBody>
            </p:sp>
          </p:grpSp>
          <p:graphicFrame>
            <p:nvGraphicFramePr>
              <p:cNvPr id="88078" name="Object 1028"/>
              <p:cNvGraphicFramePr>
                <a:graphicFrameLocks noChangeAspect="1"/>
              </p:cNvGraphicFramePr>
              <p:nvPr/>
            </p:nvGraphicFramePr>
            <p:xfrm>
              <a:off x="4071" y="1642"/>
              <a:ext cx="1113" cy="23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5967" name="Equation" r:id="rId19" imgW="1019057" imgH="142927" progId="Equation.3">
                      <p:embed/>
                    </p:oleObj>
                  </mc:Choice>
                  <mc:Fallback>
                    <p:oleObj name="Equation" r:id="rId19" imgW="1019057" imgH="142927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071" y="1642"/>
                            <a:ext cx="1113" cy="23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18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07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007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07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8530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C173DE7-0ED1-431E-BA01-EDAF956B6EA1}" type="slidenum">
              <a:rPr lang="en-US" sz="1400" smtClean="0">
                <a:solidFill>
                  <a:srgbClr val="002060"/>
                </a:solidFill>
              </a:rPr>
              <a:pPr/>
              <a:t>36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19554" name="Text Box 2"/>
          <p:cNvSpPr txBox="1">
            <a:spLocks noChangeArrowheads="1"/>
          </p:cNvSpPr>
          <p:nvPr/>
        </p:nvSpPr>
        <p:spPr bwMode="auto">
          <a:xfrm>
            <a:off x="620713" y="3352800"/>
            <a:ext cx="49863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We’ll use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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to generate the  second SALC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1008640" name="Object 1024"/>
          <p:cNvGraphicFramePr>
            <a:graphicFrameLocks noChangeAspect="1"/>
          </p:cNvGraphicFramePr>
          <p:nvPr/>
        </p:nvGraphicFramePr>
        <p:xfrm>
          <a:off x="1971675" y="3937000"/>
          <a:ext cx="6229350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82" name="Equation" r:id="rId3" imgW="3781408" imgH="190479" progId="Equation.DSMT4">
                  <p:embed/>
                </p:oleObj>
              </mc:Choice>
              <mc:Fallback>
                <p:oleObj name="Equation" r:id="rId3" imgW="3781408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1675" y="3937000"/>
                        <a:ext cx="6229350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8641" name="Object 1025"/>
          <p:cNvGraphicFramePr>
            <a:graphicFrameLocks noChangeAspect="1"/>
          </p:cNvGraphicFramePr>
          <p:nvPr/>
        </p:nvGraphicFramePr>
        <p:xfrm>
          <a:off x="1985963" y="4468813"/>
          <a:ext cx="5135562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83" name="Equation" r:id="rId5" imgW="3095743" imgH="190479" progId="Equation.DSMT4">
                  <p:embed/>
                </p:oleObj>
              </mc:Choice>
              <mc:Fallback>
                <p:oleObj name="Equation" r:id="rId5" imgW="3095743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5963" y="4468813"/>
                        <a:ext cx="5135562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8642" name="Object 1026"/>
          <p:cNvGraphicFramePr>
            <a:graphicFrameLocks noChangeAspect="1"/>
          </p:cNvGraphicFramePr>
          <p:nvPr/>
        </p:nvGraphicFramePr>
        <p:xfrm>
          <a:off x="2054225" y="5002213"/>
          <a:ext cx="1541463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84" name="Equation" r:id="rId7" imgW="876367" imgH="161840" progId="Equation.DSMT4">
                  <p:embed/>
                </p:oleObj>
              </mc:Choice>
              <mc:Fallback>
                <p:oleObj name="Equation" r:id="rId7" imgW="876367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4225" y="5002213"/>
                        <a:ext cx="1541463" cy="40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41325" y="5715000"/>
            <a:ext cx="2911475" cy="609600"/>
            <a:chOff x="278" y="3600"/>
            <a:chExt cx="1834" cy="384"/>
          </a:xfrm>
        </p:grpSpPr>
        <p:sp>
          <p:nvSpPr>
            <p:cNvPr id="89110" name="Text Box 7"/>
            <p:cNvSpPr txBox="1">
              <a:spLocks noChangeArrowheads="1"/>
            </p:cNvSpPr>
            <p:nvPr/>
          </p:nvSpPr>
          <p:spPr bwMode="auto">
            <a:xfrm>
              <a:off x="278" y="3622"/>
              <a:ext cx="9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002060"/>
                  </a:solidFill>
                </a:rPr>
                <a:t>Normalized:</a:t>
              </a:r>
            </a:p>
          </p:txBody>
        </p:sp>
        <p:grpSp>
          <p:nvGrpSpPr>
            <p:cNvPr id="89111" name="Group 8"/>
            <p:cNvGrpSpPr>
              <a:grpSpLocks/>
            </p:cNvGrpSpPr>
            <p:nvPr/>
          </p:nvGrpSpPr>
          <p:grpSpPr bwMode="auto">
            <a:xfrm>
              <a:off x="1248" y="3600"/>
              <a:ext cx="864" cy="384"/>
              <a:chOff x="1248" y="3600"/>
              <a:chExt cx="864" cy="384"/>
            </a:xfrm>
          </p:grpSpPr>
          <p:graphicFrame>
            <p:nvGraphicFramePr>
              <p:cNvPr id="89112" name="Object 1033"/>
              <p:cNvGraphicFramePr>
                <a:graphicFrameLocks noChangeAspect="1"/>
              </p:cNvGraphicFramePr>
              <p:nvPr/>
            </p:nvGraphicFramePr>
            <p:xfrm>
              <a:off x="1294" y="3646"/>
              <a:ext cx="779" cy="25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6985" name="Equation" r:id="rId9" imgW="685935" imgH="161840" progId="Equation.DSMT4">
                      <p:embed/>
                    </p:oleObj>
                  </mc:Choice>
                  <mc:Fallback>
                    <p:oleObj name="Equation" r:id="rId9" imgW="685935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94" y="3646"/>
                            <a:ext cx="779" cy="25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9113" name="Rectangle 10"/>
              <p:cNvSpPr>
                <a:spLocks noChangeArrowheads="1"/>
              </p:cNvSpPr>
              <p:nvPr/>
            </p:nvSpPr>
            <p:spPr bwMode="auto">
              <a:xfrm>
                <a:off x="1248" y="3600"/>
                <a:ext cx="864" cy="384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89096" name="Group 11"/>
          <p:cNvGrpSpPr>
            <a:grpSpLocks/>
          </p:cNvGrpSpPr>
          <p:nvPr/>
        </p:nvGrpSpPr>
        <p:grpSpPr bwMode="auto">
          <a:xfrm>
            <a:off x="1557338" y="30163"/>
            <a:ext cx="7358062" cy="3109912"/>
            <a:chOff x="981" y="19"/>
            <a:chExt cx="4635" cy="1959"/>
          </a:xfrm>
        </p:grpSpPr>
        <p:graphicFrame>
          <p:nvGraphicFramePr>
            <p:cNvPr id="89097" name="Object 1027"/>
            <p:cNvGraphicFramePr>
              <a:graphicFrameLocks noChangeAspect="1"/>
            </p:cNvGraphicFramePr>
            <p:nvPr/>
          </p:nvGraphicFramePr>
          <p:xfrm>
            <a:off x="981" y="1322"/>
            <a:ext cx="1648" cy="3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86" name="Equation" r:id="rId11" imgW="1533441" imgH="276127" progId="Equation.DSMT4">
                    <p:embed/>
                  </p:oleObj>
                </mc:Choice>
                <mc:Fallback>
                  <p:oleObj name="Equation" r:id="rId11" imgW="1533441" imgH="27612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81" y="1322"/>
                          <a:ext cx="1648" cy="3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9098" name="Text Box 13"/>
            <p:cNvSpPr txBox="1">
              <a:spLocks noChangeArrowheads="1"/>
            </p:cNvSpPr>
            <p:nvPr/>
          </p:nvSpPr>
          <p:spPr bwMode="auto">
            <a:xfrm>
              <a:off x="3641" y="126"/>
              <a:ext cx="1975" cy="1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C</a:t>
              </a:r>
              <a:r>
                <a:rPr lang="en-US" sz="1800" b="1" baseline="-25000">
                  <a:solidFill>
                    <a:srgbClr val="FF0000"/>
                  </a:solidFill>
                </a:rPr>
                <a:t>2V</a:t>
              </a:r>
              <a:r>
                <a:rPr lang="en-US" sz="1800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</a:rPr>
                <a:t>E      C</a:t>
              </a:r>
              <a:r>
                <a:rPr lang="en-US" sz="1800" b="1" baseline="-25000">
                  <a:solidFill>
                    <a:srgbClr val="FF0000"/>
                  </a:solidFill>
                </a:rPr>
                <a:t>2</a:t>
              </a:r>
              <a:r>
                <a:rPr lang="en-US" sz="1800" b="1">
                  <a:solidFill>
                    <a:srgbClr val="FF0000"/>
                  </a:solidFill>
                </a:rPr>
                <a:t>   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(xz)  </a:t>
              </a:r>
              <a:r>
                <a:rPr lang="en-US" sz="1800" b="1" baseline="-25000">
                  <a:solidFill>
                    <a:srgbClr val="FF0000"/>
                  </a:solidFill>
                  <a:sym typeface="Symbol" pitchFamily="18" charset="2"/>
                </a:rPr>
                <a:t>V</a:t>
              </a:r>
              <a:r>
                <a:rPr lang="en-US" sz="1800" b="1" baseline="30000">
                  <a:solidFill>
                    <a:srgbClr val="FF0000"/>
                  </a:solidFill>
                  <a:sym typeface="Symbol" pitchFamily="18" charset="2"/>
                </a:rPr>
                <a:t>’</a:t>
              </a:r>
              <a:r>
                <a:rPr lang="en-US" sz="1800" b="1">
                  <a:solidFill>
                    <a:srgbClr val="FF0000"/>
                  </a:solidFill>
                  <a:sym typeface="Symbol" pitchFamily="18" charset="2"/>
                </a:rPr>
                <a:t>(yz)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1       1        1         1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A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 1       -1        -1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1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 1        -1</a:t>
              </a:r>
            </a:p>
            <a:p>
              <a:pPr>
                <a:lnSpc>
                  <a:spcPct val="120000"/>
                </a:lnSpc>
              </a:pPr>
              <a:r>
                <a:rPr lang="en-US" sz="1800">
                  <a:solidFill>
                    <a:srgbClr val="FF0000"/>
                  </a:solidFill>
                </a:rPr>
                <a:t>B</a:t>
              </a:r>
              <a:r>
                <a:rPr lang="en-US" sz="1800" baseline="-25000">
                  <a:solidFill>
                    <a:srgbClr val="FF0000"/>
                  </a:solidFill>
                </a:rPr>
                <a:t>2</a:t>
              </a:r>
              <a:r>
                <a:rPr lang="en-US" sz="1800">
                  <a:solidFill>
                    <a:srgbClr val="FF0000"/>
                  </a:solidFill>
                </a:rPr>
                <a:t>      </a:t>
              </a:r>
              <a:r>
                <a:rPr lang="en-US" sz="1800">
                  <a:solidFill>
                    <a:schemeClr val="bg1"/>
                  </a:solidFill>
                </a:rPr>
                <a:t>1      -1       -1         1</a:t>
              </a:r>
            </a:p>
            <a:p>
              <a:pPr>
                <a:lnSpc>
                  <a:spcPct val="160000"/>
                </a:lnSpc>
              </a:pPr>
              <a:r>
                <a:rPr lang="en-US" sz="1800">
                  <a:solidFill>
                    <a:srgbClr val="C00000"/>
                  </a:solidFill>
                  <a:sym typeface="Symbol" pitchFamily="18" charset="2"/>
                </a:rPr>
                <a:t></a:t>
              </a:r>
              <a:r>
                <a:rPr lang="en-US" sz="1800" baseline="-25000">
                  <a:solidFill>
                    <a:srgbClr val="C00000"/>
                  </a:solidFill>
                  <a:sym typeface="Symbol" pitchFamily="18" charset="2"/>
                </a:rPr>
                <a:t>Red</a:t>
              </a:r>
              <a:r>
                <a:rPr lang="en-US" sz="1800">
                  <a:solidFill>
                    <a:srgbClr val="C00000"/>
                  </a:solidFill>
                  <a:sym typeface="Symbol" pitchFamily="18" charset="2"/>
                </a:rPr>
                <a:t>  +3     -1      -3         +1</a:t>
              </a:r>
              <a:endParaRPr lang="en-US" sz="1800">
                <a:solidFill>
                  <a:srgbClr val="C00000"/>
                </a:solidFill>
              </a:endParaRPr>
            </a:p>
          </p:txBody>
        </p:sp>
        <p:grpSp>
          <p:nvGrpSpPr>
            <p:cNvPr id="89099" name="Group 14"/>
            <p:cNvGrpSpPr>
              <a:grpSpLocks/>
            </p:cNvGrpSpPr>
            <p:nvPr/>
          </p:nvGrpSpPr>
          <p:grpSpPr bwMode="auto">
            <a:xfrm>
              <a:off x="1056" y="19"/>
              <a:ext cx="1440" cy="1229"/>
              <a:chOff x="1056" y="432"/>
              <a:chExt cx="1440" cy="1229"/>
            </a:xfrm>
          </p:grpSpPr>
          <p:grpSp>
            <p:nvGrpSpPr>
              <p:cNvPr id="89102" name="Group 15"/>
              <p:cNvGrpSpPr>
                <a:grpSpLocks/>
              </p:cNvGrpSpPr>
              <p:nvPr/>
            </p:nvGrpSpPr>
            <p:grpSpPr bwMode="auto">
              <a:xfrm>
                <a:off x="1056" y="432"/>
                <a:ext cx="1440" cy="1075"/>
                <a:chOff x="1056" y="701"/>
                <a:chExt cx="1440" cy="1075"/>
              </a:xfrm>
            </p:grpSpPr>
            <p:graphicFrame>
              <p:nvGraphicFramePr>
                <p:cNvPr id="89106" name="Object 1029"/>
                <p:cNvGraphicFramePr>
                  <a:graphicFrameLocks noChangeAspect="1"/>
                </p:cNvGraphicFramePr>
                <p:nvPr/>
              </p:nvGraphicFramePr>
              <p:xfrm>
                <a:off x="1680" y="701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6987" name="CS ChemDraw Drawing" r:id="rId13" imgW="281940" imgH="861060" progId="ChemDraw.Document.6.0">
                        <p:embed/>
                      </p:oleObj>
                    </mc:Choice>
                    <mc:Fallback>
                      <p:oleObj name="CS ChemDraw Drawing" r:id="rId13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680" y="701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9107" name="Object 1030"/>
                <p:cNvGraphicFramePr>
                  <a:graphicFrameLocks noChangeAspect="1"/>
                </p:cNvGraphicFramePr>
                <p:nvPr/>
              </p:nvGraphicFramePr>
              <p:xfrm>
                <a:off x="2174" y="778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6988" name="CS ChemDraw Drawing" r:id="rId15" imgW="281940" imgH="861060" progId="ChemDraw.Document.6.0">
                        <p:embed/>
                      </p:oleObj>
                    </mc:Choice>
                    <mc:Fallback>
                      <p:oleObj name="CS ChemDraw Drawing" r:id="rId15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174" y="778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9108" name="Object 1031"/>
                <p:cNvGraphicFramePr>
                  <a:graphicFrameLocks noChangeAspect="1"/>
                </p:cNvGraphicFramePr>
                <p:nvPr/>
              </p:nvGraphicFramePr>
              <p:xfrm>
                <a:off x="1056" y="797"/>
                <a:ext cx="322" cy="9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6989" name="CS ChemDraw Drawing" r:id="rId16" imgW="281940" imgH="861060" progId="ChemDraw.Document.6.0">
                        <p:embed/>
                      </p:oleObj>
                    </mc:Choice>
                    <mc:Fallback>
                      <p:oleObj name="CS ChemDraw Drawing" r:id="rId16" imgW="281940" imgH="86106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56" y="797"/>
                              <a:ext cx="322" cy="97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9109" name="Object 1032"/>
                <p:cNvGraphicFramePr>
                  <a:graphicFrameLocks noChangeAspect="1"/>
                </p:cNvGraphicFramePr>
                <p:nvPr/>
              </p:nvGraphicFramePr>
              <p:xfrm>
                <a:off x="1104" y="1037"/>
                <a:ext cx="1392" cy="3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6990" name="CS ChemDraw Drawing" r:id="rId17" imgW="980440" imgH="266700" progId="ChemDraw.Document.6.0">
                        <p:embed/>
                      </p:oleObj>
                    </mc:Choice>
                    <mc:Fallback>
                      <p:oleObj name="CS ChemDraw Drawing" r:id="rId17" imgW="980440" imgH="266700" progId="ChemDraw.Document.6.0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104" y="1037"/>
                              <a:ext cx="1392" cy="38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89103" name="Text Box 20"/>
              <p:cNvSpPr txBox="1">
                <a:spLocks noChangeArrowheads="1"/>
              </p:cNvSpPr>
              <p:nvPr/>
            </p:nvSpPr>
            <p:spPr bwMode="auto">
              <a:xfrm>
                <a:off x="1094" y="1392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1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  <p:sp>
            <p:nvSpPr>
              <p:cNvPr id="89104" name="Text Box 21"/>
              <p:cNvSpPr txBox="1">
                <a:spLocks noChangeArrowheads="1"/>
              </p:cNvSpPr>
              <p:nvPr/>
            </p:nvSpPr>
            <p:spPr bwMode="auto">
              <a:xfrm>
                <a:off x="1736" y="1296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2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  <p:sp>
            <p:nvSpPr>
              <p:cNvPr id="89105" name="Text Box 22"/>
              <p:cNvSpPr txBox="1">
                <a:spLocks noChangeArrowheads="1"/>
              </p:cNvSpPr>
              <p:nvPr/>
            </p:nvSpPr>
            <p:spPr bwMode="auto">
              <a:xfrm>
                <a:off x="2208" y="1363"/>
                <a:ext cx="28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 b="1">
                    <a:solidFill>
                      <a:srgbClr val="FF33CC"/>
                    </a:solidFill>
                    <a:sym typeface="Symbol" pitchFamily="18" charset="2"/>
                  </a:rPr>
                  <a:t></a:t>
                </a:r>
                <a:r>
                  <a:rPr lang="en-US" sz="2200" b="1" baseline="-25000">
                    <a:solidFill>
                      <a:srgbClr val="FF33CC"/>
                    </a:solidFill>
                    <a:sym typeface="Symbol" pitchFamily="18" charset="2"/>
                  </a:rPr>
                  <a:t>3</a:t>
                </a:r>
                <a:endParaRPr lang="en-US" sz="2200" b="1">
                  <a:solidFill>
                    <a:srgbClr val="FF33CC"/>
                  </a:solidFill>
                </a:endParaRPr>
              </a:p>
            </p:txBody>
          </p:sp>
        </p:grpSp>
        <p:sp>
          <p:nvSpPr>
            <p:cNvPr id="89100" name="Text Box 23"/>
            <p:cNvSpPr txBox="1">
              <a:spLocks noChangeArrowheads="1"/>
            </p:cNvSpPr>
            <p:nvPr/>
          </p:nvSpPr>
          <p:spPr bwMode="auto">
            <a:xfrm>
              <a:off x="2157" y="1728"/>
              <a:ext cx="86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B</a:t>
              </a:r>
              <a:r>
                <a:rPr lang="en-US" b="1" baseline="-25000">
                  <a:solidFill>
                    <a:srgbClr val="FF33CC"/>
                  </a:solidFill>
                </a:rPr>
                <a:t>2</a:t>
              </a:r>
              <a:r>
                <a:rPr lang="en-US" b="1">
                  <a:solidFill>
                    <a:srgbClr val="FF33CC"/>
                  </a:solidFill>
                </a:rPr>
                <a:t> SALCs</a:t>
              </a:r>
            </a:p>
          </p:txBody>
        </p:sp>
        <p:graphicFrame>
          <p:nvGraphicFramePr>
            <p:cNvPr id="89101" name="Object 1028"/>
            <p:cNvGraphicFramePr>
              <a:graphicFrameLocks noChangeAspect="1"/>
            </p:cNvGraphicFramePr>
            <p:nvPr/>
          </p:nvGraphicFramePr>
          <p:xfrm>
            <a:off x="4071" y="1642"/>
            <a:ext cx="1113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991" name="Equation" r:id="rId19" imgW="1019057" imgH="142927" progId="Equation.3">
                    <p:embed/>
                  </p:oleObj>
                </mc:Choice>
                <mc:Fallback>
                  <p:oleObj name="Equation" r:id="rId19" imgW="1019057" imgH="142927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71" y="1642"/>
                          <a:ext cx="1113" cy="2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9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0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0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00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9554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3383DA90-539D-47F5-BB03-4DDF1E1135C3}" type="slidenum">
              <a:rPr lang="en-US" sz="1400" smtClean="0">
                <a:solidFill>
                  <a:srgbClr val="002060"/>
                </a:solidFill>
              </a:rPr>
              <a:pPr/>
              <a:t>37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685800"/>
          </a:xfrm>
        </p:spPr>
        <p:txBody>
          <a:bodyPr/>
          <a:lstStyle/>
          <a:p>
            <a:pPr algn="l"/>
            <a:r>
              <a:rPr lang="en-US" sz="2400" smtClean="0">
                <a:solidFill>
                  <a:schemeClr val="bg1"/>
                </a:solidFill>
              </a:rPr>
              <a:t>Part </a:t>
            </a:r>
            <a:r>
              <a:rPr lang="en-US" sz="2400">
                <a:solidFill>
                  <a:schemeClr val="bg1"/>
                </a:solidFill>
              </a:rPr>
              <a:t>B</a:t>
            </a:r>
            <a:r>
              <a:rPr lang="en-US" sz="2400" smtClean="0">
                <a:solidFill>
                  <a:schemeClr val="bg1"/>
                </a:solidFill>
              </a:rPr>
              <a:t>:  Applications of Symmetry</a:t>
            </a: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08025" y="1217454"/>
            <a:ext cx="51269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</a:t>
            </a:r>
            <a:r>
              <a:rPr lang="en-US" sz="2200">
                <a:solidFill>
                  <a:srgbClr val="000000"/>
                </a:solidFill>
              </a:rPr>
              <a:t> </a:t>
            </a:r>
            <a:r>
              <a:rPr lang="en-US" sz="2200" smtClean="0">
                <a:solidFill>
                  <a:srgbClr val="000000"/>
                </a:solidFill>
              </a:rPr>
              <a:t>UV/Visible Absorption Selection Rules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08025" y="1827054"/>
            <a:ext cx="34387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</a:rPr>
              <a:t>Application </a:t>
            </a:r>
            <a:r>
              <a:rPr lang="en-US" sz="2200" smtClean="0">
                <a:solidFill>
                  <a:srgbClr val="000000"/>
                </a:solidFill>
              </a:rPr>
              <a:t>to Butadiene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711200" y="2436654"/>
            <a:ext cx="325121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  <a:sym typeface="Symbol" pitchFamily="18" charset="2"/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Carbene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735013" y="3624104"/>
            <a:ext cx="723396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Construction of SALCs:  Application to the Allyl Radical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758825" y="4265454"/>
            <a:ext cx="596105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 smtClean="0">
                <a:solidFill>
                  <a:srgbClr val="FF33CC"/>
                </a:solidFill>
              </a:rPr>
              <a:t>Solution to the Allyl Radical using SALCs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739775" y="3014504"/>
            <a:ext cx="64508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Use of Symmetry in Simplifying MO Calculations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749300" y="4875054"/>
            <a:ext cx="47243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/>
              </a:rPr>
              <a:t>-Bonding in Pyrrole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63941841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39F1DAA-2CD3-4F9E-9CA9-DDA76BBA6375}" type="slidenum">
              <a:rPr lang="en-US" sz="1400" smtClean="0">
                <a:solidFill>
                  <a:srgbClr val="002060"/>
                </a:solidFill>
              </a:rPr>
              <a:pPr/>
              <a:t>38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38200" y="1041400"/>
            <a:ext cx="7313613" cy="1397000"/>
            <a:chOff x="528" y="912"/>
            <a:chExt cx="4607" cy="880"/>
          </a:xfrm>
        </p:grpSpPr>
        <p:graphicFrame>
          <p:nvGraphicFramePr>
            <p:cNvPr id="90123" name="Object 3"/>
            <p:cNvGraphicFramePr>
              <a:graphicFrameLocks noChangeAspect="1"/>
            </p:cNvGraphicFramePr>
            <p:nvPr/>
          </p:nvGraphicFramePr>
          <p:xfrm>
            <a:off x="528" y="912"/>
            <a:ext cx="1152" cy="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898" name="CS ChemDraw Drawing" r:id="rId3" imgW="1285240" imgH="982980" progId="ChemDraw.Document.6.0">
                    <p:embed/>
                  </p:oleObj>
                </mc:Choice>
                <mc:Fallback>
                  <p:oleObj name="CS ChemDraw Drawing" r:id="rId3" imgW="1285240" imgH="98298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912"/>
                          <a:ext cx="1152" cy="8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0124" name="Text Box 4"/>
            <p:cNvSpPr txBox="1">
              <a:spLocks noChangeArrowheads="1"/>
            </p:cNvSpPr>
            <p:nvPr/>
          </p:nvSpPr>
          <p:spPr bwMode="auto">
            <a:xfrm>
              <a:off x="2016" y="1046"/>
              <a:ext cx="311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Allyl belongs to the C</a:t>
              </a:r>
              <a:r>
                <a:rPr lang="en-US" baseline="-25000">
                  <a:solidFill>
                    <a:srgbClr val="002060"/>
                  </a:solidFill>
                </a:rPr>
                <a:t>2V</a:t>
              </a:r>
              <a:r>
                <a:rPr lang="en-US">
                  <a:solidFill>
                    <a:srgbClr val="002060"/>
                  </a:solidFill>
                </a:rPr>
                <a:t> point group.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The plane of the molecule is the x-y plane.</a:t>
              </a:r>
            </a:p>
          </p:txBody>
        </p:sp>
      </p:grpSp>
      <p:sp>
        <p:nvSpPr>
          <p:cNvPr id="9011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Solution for the Allyl Radical Using SALCs</a:t>
            </a: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1123950" y="2879725"/>
            <a:ext cx="4478338" cy="1925638"/>
            <a:chOff x="708" y="2006"/>
            <a:chExt cx="2821" cy="1213"/>
          </a:xfrm>
        </p:grpSpPr>
        <p:sp>
          <p:nvSpPr>
            <p:cNvPr id="90119" name="Text Box 7"/>
            <p:cNvSpPr txBox="1">
              <a:spLocks noChangeArrowheads="1"/>
            </p:cNvSpPr>
            <p:nvPr/>
          </p:nvSpPr>
          <p:spPr bwMode="auto">
            <a:xfrm>
              <a:off x="708" y="2071"/>
              <a:ext cx="125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SALCs are:</a:t>
              </a:r>
            </a:p>
          </p:txBody>
        </p:sp>
        <p:graphicFrame>
          <p:nvGraphicFramePr>
            <p:cNvPr id="90120" name="Object 0"/>
            <p:cNvGraphicFramePr>
              <a:graphicFrameLocks noChangeAspect="1"/>
            </p:cNvGraphicFramePr>
            <p:nvPr/>
          </p:nvGraphicFramePr>
          <p:xfrm>
            <a:off x="2111" y="2966"/>
            <a:ext cx="777" cy="2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899" name="Equation" r:id="rId5" imgW="685935" imgH="161840" progId="Equation.DSMT4">
                    <p:embed/>
                  </p:oleObj>
                </mc:Choice>
                <mc:Fallback>
                  <p:oleObj name="Equation" r:id="rId5" imgW="685935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11" y="2966"/>
                          <a:ext cx="777" cy="2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121" name="Object 1"/>
            <p:cNvGraphicFramePr>
              <a:graphicFrameLocks noChangeAspect="1"/>
            </p:cNvGraphicFramePr>
            <p:nvPr/>
          </p:nvGraphicFramePr>
          <p:xfrm>
            <a:off x="2094" y="2486"/>
            <a:ext cx="1426" cy="4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900" name="Equation" r:id="rId7" imgW="1314416" imgH="352318" progId="Equation.DSMT4">
                    <p:embed/>
                  </p:oleObj>
                </mc:Choice>
                <mc:Fallback>
                  <p:oleObj name="Equation" r:id="rId7" imgW="1314416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94" y="2486"/>
                          <a:ext cx="1426" cy="4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122" name="Object 2"/>
            <p:cNvGraphicFramePr>
              <a:graphicFrameLocks noChangeAspect="1"/>
            </p:cNvGraphicFramePr>
            <p:nvPr/>
          </p:nvGraphicFramePr>
          <p:xfrm>
            <a:off x="2112" y="2006"/>
            <a:ext cx="1417" cy="4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7901" name="Equation" r:id="rId9" imgW="1304976" imgH="352318" progId="Equation.DSMT4">
                    <p:embed/>
                  </p:oleObj>
                </mc:Choice>
                <mc:Fallback>
                  <p:oleObj name="Equation" r:id="rId9" imgW="1304976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12" y="2006"/>
                          <a:ext cx="1417" cy="4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20587" name="Text Box 11"/>
          <p:cNvSpPr txBox="1">
            <a:spLocks noChangeArrowheads="1"/>
          </p:cNvSpPr>
          <p:nvPr/>
        </p:nvSpPr>
        <p:spPr bwMode="auto">
          <a:xfrm>
            <a:off x="746125" y="5029200"/>
            <a:ext cx="7462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this section, we will use the above SALCs to derive the energy</a:t>
            </a:r>
          </a:p>
          <a:p>
            <a:r>
              <a:rPr lang="en-US">
                <a:solidFill>
                  <a:srgbClr val="002060"/>
                </a:solidFill>
              </a:rPr>
              <a:t>levels and molecular orbitals in the Allyl radical.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920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0587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5FF6262-2ACA-4A37-AAAD-7DD7B7710C44}" type="slidenum">
              <a:rPr lang="en-US" sz="1400" smtClean="0">
                <a:solidFill>
                  <a:srgbClr val="002060"/>
                </a:solidFill>
              </a:rPr>
              <a:pPr/>
              <a:t>39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1139" name="Text Box 2"/>
          <p:cNvSpPr txBox="1">
            <a:spLocks noChangeArrowheads="1"/>
          </p:cNvSpPr>
          <p:nvPr/>
        </p:nvSpPr>
        <p:spPr bwMode="auto">
          <a:xfrm>
            <a:off x="1371600" y="152400"/>
            <a:ext cx="64008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Allyl Secular Determinant using Symmetry</a:t>
            </a:r>
          </a:p>
        </p:txBody>
      </p:sp>
      <p:graphicFrame>
        <p:nvGraphicFramePr>
          <p:cNvPr id="1010688" name="Object 1024"/>
          <p:cNvGraphicFramePr>
            <a:graphicFrameLocks noChangeAspect="1"/>
          </p:cNvGraphicFramePr>
          <p:nvPr/>
        </p:nvGraphicFramePr>
        <p:xfrm>
          <a:off x="6567488" y="746125"/>
          <a:ext cx="2122487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102" name="Equation" r:id="rId3" imgW="1428784" imgH="1009673" progId="Equation.DSMT4">
                  <p:embed/>
                </p:oleObj>
              </mc:Choice>
              <mc:Fallback>
                <p:oleObj name="Equation" r:id="rId3" imgW="1428784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488" y="746125"/>
                        <a:ext cx="2122487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0689" name="Object 1025"/>
          <p:cNvGraphicFramePr>
            <a:graphicFrameLocks noChangeAspect="1"/>
          </p:cNvGraphicFramePr>
          <p:nvPr/>
        </p:nvGraphicFramePr>
        <p:xfrm>
          <a:off x="1527175" y="3033713"/>
          <a:ext cx="440055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103" name="Equation" r:id="rId5" imgW="3057441" imgH="390414" progId="Equation.DSMT4">
                  <p:embed/>
                </p:oleObj>
              </mc:Choice>
              <mc:Fallback>
                <p:oleObj name="Equation" r:id="rId5" imgW="3057441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7175" y="3033713"/>
                        <a:ext cx="440055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614" name="Text Box 14"/>
          <p:cNvSpPr txBox="1">
            <a:spLocks noChangeArrowheads="1"/>
          </p:cNvSpPr>
          <p:nvPr/>
        </p:nvSpPr>
        <p:spPr bwMode="auto">
          <a:xfrm>
            <a:off x="3200400" y="2422525"/>
            <a:ext cx="2128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Matrix Elements</a:t>
            </a:r>
          </a:p>
        </p:txBody>
      </p:sp>
      <p:graphicFrame>
        <p:nvGraphicFramePr>
          <p:cNvPr id="1010690" name="Object 1026"/>
          <p:cNvGraphicFramePr>
            <a:graphicFrameLocks noChangeAspect="1"/>
          </p:cNvGraphicFramePr>
          <p:nvPr/>
        </p:nvGraphicFramePr>
        <p:xfrm>
          <a:off x="1495425" y="3641725"/>
          <a:ext cx="514032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104" name="Equation" r:id="rId7" imgW="3581535" imgH="323949" progId="Equation.DSMT4">
                  <p:embed/>
                </p:oleObj>
              </mc:Choice>
              <mc:Fallback>
                <p:oleObj name="Equation" r:id="rId7" imgW="3581535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5425" y="3641725"/>
                        <a:ext cx="5140325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0691" name="Object 1027"/>
          <p:cNvGraphicFramePr>
            <a:graphicFrameLocks noChangeAspect="1"/>
          </p:cNvGraphicFramePr>
          <p:nvPr/>
        </p:nvGraphicFramePr>
        <p:xfrm>
          <a:off x="1479550" y="4864100"/>
          <a:ext cx="4494213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105" name="Equation" r:id="rId9" imgW="3124335" imgH="390414" progId="Equation.DSMT4">
                  <p:embed/>
                </p:oleObj>
              </mc:Choice>
              <mc:Fallback>
                <p:oleObj name="Equation" r:id="rId9" imgW="3124335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9550" y="4864100"/>
                        <a:ext cx="4494213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0692" name="Object 1028"/>
          <p:cNvGraphicFramePr>
            <a:graphicFrameLocks noChangeAspect="1"/>
          </p:cNvGraphicFramePr>
          <p:nvPr/>
        </p:nvGraphicFramePr>
        <p:xfrm>
          <a:off x="1479550" y="5470525"/>
          <a:ext cx="517207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106" name="Equation" r:id="rId11" imgW="3600416" imgH="323949" progId="Equation.DSMT4">
                  <p:embed/>
                </p:oleObj>
              </mc:Choice>
              <mc:Fallback>
                <p:oleObj name="Equation" r:id="rId11" imgW="3600416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9550" y="5470525"/>
                        <a:ext cx="5172075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1570038" y="4175125"/>
            <a:ext cx="2354262" cy="625475"/>
            <a:chOff x="989" y="2630"/>
            <a:chExt cx="1483" cy="394"/>
          </a:xfrm>
        </p:grpSpPr>
        <p:graphicFrame>
          <p:nvGraphicFramePr>
            <p:cNvPr id="91151" name="Object 1030"/>
            <p:cNvGraphicFramePr>
              <a:graphicFrameLocks noChangeAspect="1"/>
            </p:cNvGraphicFramePr>
            <p:nvPr/>
          </p:nvGraphicFramePr>
          <p:xfrm>
            <a:off x="989" y="2630"/>
            <a:ext cx="1483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107" name="Equation" r:id="rId13" imgW="1600335" imgH="323949" progId="Equation.DSMT4">
                    <p:embed/>
                  </p:oleObj>
                </mc:Choice>
                <mc:Fallback>
                  <p:oleObj name="Equation" r:id="rId13" imgW="1600335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89" y="2630"/>
                          <a:ext cx="1483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1152" name="Rectangle 20"/>
            <p:cNvSpPr>
              <a:spLocks noChangeArrowheads="1"/>
            </p:cNvSpPr>
            <p:nvPr/>
          </p:nvSpPr>
          <p:spPr bwMode="auto">
            <a:xfrm>
              <a:off x="1008" y="2640"/>
              <a:ext cx="1440" cy="384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1524000" y="6003925"/>
            <a:ext cx="2438400" cy="625475"/>
            <a:chOff x="960" y="3782"/>
            <a:chExt cx="1536" cy="394"/>
          </a:xfrm>
        </p:grpSpPr>
        <p:graphicFrame>
          <p:nvGraphicFramePr>
            <p:cNvPr id="91149" name="Object 1029"/>
            <p:cNvGraphicFramePr>
              <a:graphicFrameLocks noChangeAspect="1"/>
            </p:cNvGraphicFramePr>
            <p:nvPr/>
          </p:nvGraphicFramePr>
          <p:xfrm>
            <a:off x="982" y="3782"/>
            <a:ext cx="1500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108" name="Equation" r:id="rId15" imgW="1609776" imgH="323949" progId="Equation.DSMT4">
                    <p:embed/>
                  </p:oleObj>
                </mc:Choice>
                <mc:Fallback>
                  <p:oleObj name="Equation" r:id="rId15" imgW="1609776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82" y="3782"/>
                          <a:ext cx="1500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1150" name="Rectangle 23"/>
            <p:cNvSpPr>
              <a:spLocks noChangeArrowheads="1"/>
            </p:cNvSpPr>
            <p:nvPr/>
          </p:nvSpPr>
          <p:spPr bwMode="auto">
            <a:xfrm>
              <a:off x="960" y="3792"/>
              <a:ext cx="1536" cy="384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916112" y="649287"/>
            <a:ext cx="3276602" cy="1420811"/>
            <a:chOff x="1916112" y="649287"/>
            <a:chExt cx="3276602" cy="1420811"/>
          </a:xfrm>
        </p:grpSpPr>
        <p:grpSp>
          <p:nvGrpSpPr>
            <p:cNvPr id="2" name="Group 3"/>
            <p:cNvGrpSpPr>
              <a:grpSpLocks/>
            </p:cNvGrpSpPr>
            <p:nvPr/>
          </p:nvGrpSpPr>
          <p:grpSpPr bwMode="auto">
            <a:xfrm>
              <a:off x="2359026" y="649287"/>
              <a:ext cx="2833688" cy="1420811"/>
              <a:chOff x="1097" y="844"/>
              <a:chExt cx="1785" cy="895"/>
            </a:xfrm>
          </p:grpSpPr>
          <p:graphicFrame>
            <p:nvGraphicFramePr>
              <p:cNvPr id="91153" name="Object 1031"/>
              <p:cNvGraphicFramePr>
                <a:graphicFrameLocks noChangeAspect="1"/>
              </p:cNvGraphicFramePr>
              <p:nvPr/>
            </p:nvGraphicFramePr>
            <p:xfrm>
              <a:off x="1097" y="1097"/>
              <a:ext cx="1785" cy="6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9109" name="Equation" r:id="rId17" imgW="1943167" imgH="647628" progId="Equation.DSMT4">
                      <p:embed/>
                    </p:oleObj>
                  </mc:Choice>
                  <mc:Fallback>
                    <p:oleObj name="Equation" r:id="rId17" imgW="1943167" imgH="647628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97" y="1097"/>
                            <a:ext cx="1785" cy="64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91154" name="Group 5"/>
              <p:cNvGrpSpPr>
                <a:grpSpLocks/>
              </p:cNvGrpSpPr>
              <p:nvPr/>
            </p:nvGrpSpPr>
            <p:grpSpPr bwMode="auto">
              <a:xfrm>
                <a:off x="1154" y="844"/>
                <a:ext cx="1385" cy="215"/>
                <a:chOff x="1154" y="844"/>
                <a:chExt cx="1385" cy="215"/>
              </a:xfrm>
            </p:grpSpPr>
            <p:graphicFrame>
              <p:nvGraphicFramePr>
                <p:cNvPr id="91155" name="Object 1032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26968157"/>
                    </p:ext>
                  </p:extLst>
                </p:nvPr>
              </p:nvGraphicFramePr>
              <p:xfrm>
                <a:off x="1154" y="845"/>
                <a:ext cx="233" cy="21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9110" name="Equation" r:id="rId19" imgW="177480" imgH="228600" progId="Equation.DSMT4">
                        <p:embed/>
                      </p:oleObj>
                    </mc:Choice>
                    <mc:Fallback>
                      <p:oleObj name="Equation" r:id="rId19" imgW="177480" imgH="228600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0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154" y="845"/>
                              <a:ext cx="233" cy="21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91159" name="Object 1036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651972456"/>
                    </p:ext>
                  </p:extLst>
                </p:nvPr>
              </p:nvGraphicFramePr>
              <p:xfrm>
                <a:off x="1771" y="844"/>
                <a:ext cx="273" cy="21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9111" name="Equation" r:id="rId21" imgW="190440" imgH="228600" progId="Equation.DSMT4">
                        <p:embed/>
                      </p:oleObj>
                    </mc:Choice>
                    <mc:Fallback>
                      <p:oleObj name="Equation" r:id="rId21" imgW="190440" imgH="228600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2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771" y="844"/>
                              <a:ext cx="273" cy="21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91160" name="Object 1037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62116556"/>
                    </p:ext>
                  </p:extLst>
                </p:nvPr>
              </p:nvGraphicFramePr>
              <p:xfrm>
                <a:off x="2314" y="851"/>
                <a:ext cx="225" cy="20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9112" name="Equation" r:id="rId23" imgW="190440" imgH="228600" progId="Equation.DSMT4">
                        <p:embed/>
                      </p:oleObj>
                    </mc:Choice>
                    <mc:Fallback>
                      <p:oleObj name="Equation" r:id="rId23" imgW="190440" imgH="228600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4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314" y="851"/>
                              <a:ext cx="225" cy="208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grpSp>
          <p:nvGrpSpPr>
            <p:cNvPr id="3" name="Group 2"/>
            <p:cNvGrpSpPr/>
            <p:nvPr/>
          </p:nvGrpSpPr>
          <p:grpSpPr>
            <a:xfrm>
              <a:off x="1916112" y="1066800"/>
              <a:ext cx="446090" cy="939800"/>
              <a:chOff x="1916112" y="1066800"/>
              <a:chExt cx="446090" cy="939800"/>
            </a:xfrm>
          </p:grpSpPr>
          <p:graphicFrame>
            <p:nvGraphicFramePr>
              <p:cNvPr id="25" name="Object 1032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5475103"/>
                  </p:ext>
                </p:extLst>
              </p:nvPr>
            </p:nvGraphicFramePr>
            <p:xfrm>
              <a:off x="1916112" y="1066800"/>
              <a:ext cx="369888" cy="3397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9113" name="Equation" r:id="rId25" imgW="177480" imgH="228600" progId="Equation.DSMT4">
                      <p:embed/>
                    </p:oleObj>
                  </mc:Choice>
                  <mc:Fallback>
                    <p:oleObj name="Equation" r:id="rId25" imgW="177480" imgH="22860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16112" y="1066800"/>
                            <a:ext cx="369888" cy="33972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6" name="Object 103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02367207"/>
                  </p:ext>
                </p:extLst>
              </p:nvPr>
            </p:nvGraphicFramePr>
            <p:xfrm>
              <a:off x="1928812" y="1371600"/>
              <a:ext cx="433388" cy="3413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9114" name="Equation" r:id="rId26" imgW="190440" imgH="228600" progId="Equation.DSMT4">
                      <p:embed/>
                    </p:oleObj>
                  </mc:Choice>
                  <mc:Fallback>
                    <p:oleObj name="Equation" r:id="rId26" imgW="190440" imgH="22860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2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28812" y="1371600"/>
                            <a:ext cx="433388" cy="34131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7" name="Object 103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5168752"/>
                  </p:ext>
                </p:extLst>
              </p:nvPr>
            </p:nvGraphicFramePr>
            <p:xfrm>
              <a:off x="1981200" y="1676400"/>
              <a:ext cx="381002" cy="3302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9115" name="Equation" r:id="rId27" imgW="190440" imgH="228600" progId="Equation.DSMT4">
                      <p:embed/>
                    </p:oleObj>
                  </mc:Choice>
                  <mc:Fallback>
                    <p:oleObj name="Equation" r:id="rId27" imgW="190440" imgH="22860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4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81200" y="1676400"/>
                            <a:ext cx="381002" cy="3302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10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1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010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10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010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010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14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095D19E-3341-44BC-961C-B279CA47FB3E}" type="slidenum">
              <a:rPr lang="en-US" sz="1400" smtClean="0">
                <a:solidFill>
                  <a:srgbClr val="002060"/>
                </a:solidFill>
              </a:rPr>
              <a:pPr/>
              <a:t>40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92163" name="Object 1024"/>
          <p:cNvGraphicFramePr>
            <a:graphicFrameLocks noChangeAspect="1"/>
          </p:cNvGraphicFramePr>
          <p:nvPr/>
        </p:nvGraphicFramePr>
        <p:xfrm>
          <a:off x="6567488" y="225425"/>
          <a:ext cx="2122487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72" name="Equation" r:id="rId3" imgW="1428784" imgH="1009673" progId="Equation.DSMT4">
                  <p:embed/>
                </p:oleObj>
              </mc:Choice>
              <mc:Fallback>
                <p:oleObj name="Equation" r:id="rId3" imgW="1428784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488" y="225425"/>
                        <a:ext cx="2122487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64" name="Text Box 3"/>
          <p:cNvSpPr txBox="1">
            <a:spLocks noChangeArrowheads="1"/>
          </p:cNvSpPr>
          <p:nvPr/>
        </p:nvSpPr>
        <p:spPr bwMode="auto">
          <a:xfrm>
            <a:off x="2286000" y="152400"/>
            <a:ext cx="32416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Matrix Elements (Cont’d.)</a:t>
            </a:r>
          </a:p>
        </p:txBody>
      </p:sp>
      <p:graphicFrame>
        <p:nvGraphicFramePr>
          <p:cNvPr id="1011713" name="Object 1025"/>
          <p:cNvGraphicFramePr>
            <a:graphicFrameLocks noChangeAspect="1"/>
          </p:cNvGraphicFramePr>
          <p:nvPr/>
        </p:nvGraphicFramePr>
        <p:xfrm>
          <a:off x="1504950" y="1323975"/>
          <a:ext cx="44450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73" name="Equation" r:id="rId5" imgW="3086033" imgH="390414" progId="Equation.DSMT4">
                  <p:embed/>
                </p:oleObj>
              </mc:Choice>
              <mc:Fallback>
                <p:oleObj name="Equation" r:id="rId5" imgW="3086033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4950" y="1323975"/>
                        <a:ext cx="44450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1714" name="Object 1026"/>
          <p:cNvGraphicFramePr>
            <a:graphicFrameLocks noChangeAspect="1"/>
          </p:cNvGraphicFramePr>
          <p:nvPr/>
        </p:nvGraphicFramePr>
        <p:xfrm>
          <a:off x="1485900" y="1930400"/>
          <a:ext cx="5157788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74" name="Equation" r:id="rId7" imgW="3590976" imgH="323949" progId="Equation.DSMT4">
                  <p:embed/>
                </p:oleObj>
              </mc:Choice>
              <mc:Fallback>
                <p:oleObj name="Equation" r:id="rId7" imgW="3590976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5900" y="1930400"/>
                        <a:ext cx="5157788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1715" name="Object 1027"/>
          <p:cNvGraphicFramePr>
            <a:graphicFrameLocks noChangeAspect="1"/>
          </p:cNvGraphicFramePr>
          <p:nvPr/>
        </p:nvGraphicFramePr>
        <p:xfrm>
          <a:off x="1555750" y="3076575"/>
          <a:ext cx="3532188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75" name="Equation" r:id="rId9" imgW="2438400" imgH="390414" progId="Equation.DSMT4">
                  <p:embed/>
                </p:oleObj>
              </mc:Choice>
              <mc:Fallback>
                <p:oleObj name="Equation" r:id="rId9" imgW="2438400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0" y="3076575"/>
                        <a:ext cx="3532188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1716" name="Object 1028"/>
          <p:cNvGraphicFramePr>
            <a:graphicFrameLocks noChangeAspect="1"/>
          </p:cNvGraphicFramePr>
          <p:nvPr/>
        </p:nvGraphicFramePr>
        <p:xfrm>
          <a:off x="1531938" y="3684588"/>
          <a:ext cx="3144837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76" name="Equation" r:id="rId11" imgW="2152751" imgH="352318" progId="Equation.DSMT4">
                  <p:embed/>
                </p:oleObj>
              </mc:Choice>
              <mc:Fallback>
                <p:oleObj name="Equation" r:id="rId11" imgW="2152751" imgH="3523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1938" y="3684588"/>
                        <a:ext cx="3144837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1717" name="Object 1029"/>
          <p:cNvGraphicFramePr>
            <a:graphicFrameLocks noChangeAspect="1"/>
          </p:cNvGraphicFramePr>
          <p:nvPr/>
        </p:nvGraphicFramePr>
        <p:xfrm>
          <a:off x="1539875" y="4940300"/>
          <a:ext cx="35623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77" name="Equation" r:id="rId13" imgW="2457551" imgH="390414" progId="Equation.DSMT4">
                  <p:embed/>
                </p:oleObj>
              </mc:Choice>
              <mc:Fallback>
                <p:oleObj name="Equation" r:id="rId13" imgW="2457551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9875" y="4940300"/>
                        <a:ext cx="356235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1718" name="Object 1030"/>
          <p:cNvGraphicFramePr>
            <a:graphicFrameLocks noChangeAspect="1"/>
          </p:cNvGraphicFramePr>
          <p:nvPr/>
        </p:nvGraphicFramePr>
        <p:xfrm>
          <a:off x="1527175" y="5549900"/>
          <a:ext cx="3154363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78" name="Equation" r:id="rId15" imgW="2171633" imgH="352318" progId="Equation.DSMT4">
                  <p:embed/>
                </p:oleObj>
              </mc:Choice>
              <mc:Fallback>
                <p:oleObj name="Equation" r:id="rId15" imgW="2171633" imgH="3523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7175" y="5549900"/>
                        <a:ext cx="3154363" cy="614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524000" y="2463800"/>
            <a:ext cx="2514600" cy="584200"/>
            <a:chOff x="960" y="1552"/>
            <a:chExt cx="1584" cy="368"/>
          </a:xfrm>
        </p:grpSpPr>
        <p:graphicFrame>
          <p:nvGraphicFramePr>
            <p:cNvPr id="92181" name="Object 1034"/>
            <p:cNvGraphicFramePr>
              <a:graphicFrameLocks noChangeAspect="1"/>
            </p:cNvGraphicFramePr>
            <p:nvPr/>
          </p:nvGraphicFramePr>
          <p:xfrm>
            <a:off x="999" y="1552"/>
            <a:ext cx="1465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79" name="Equation" r:id="rId17" imgW="1571743" imgH="323949" progId="Equation.DSMT4">
                    <p:embed/>
                  </p:oleObj>
                </mc:Choice>
                <mc:Fallback>
                  <p:oleObj name="Equation" r:id="rId17" imgW="1571743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99" y="1552"/>
                          <a:ext cx="1465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182" name="Rectangle 12"/>
            <p:cNvSpPr>
              <a:spLocks noChangeArrowheads="1"/>
            </p:cNvSpPr>
            <p:nvPr/>
          </p:nvSpPr>
          <p:spPr bwMode="auto">
            <a:xfrm>
              <a:off x="960" y="1584"/>
              <a:ext cx="1584" cy="336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524000" y="762000"/>
            <a:ext cx="3048000" cy="533400"/>
            <a:chOff x="960" y="480"/>
            <a:chExt cx="1920" cy="336"/>
          </a:xfrm>
        </p:grpSpPr>
        <p:graphicFrame>
          <p:nvGraphicFramePr>
            <p:cNvPr id="92179" name="Object 1033"/>
            <p:cNvGraphicFramePr>
              <a:graphicFrameLocks noChangeAspect="1"/>
            </p:cNvGraphicFramePr>
            <p:nvPr/>
          </p:nvGraphicFramePr>
          <p:xfrm>
            <a:off x="979" y="521"/>
            <a:ext cx="1897" cy="2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80" name="Equation" r:id="rId19" imgW="2066976" imgH="190479" progId="Equation.DSMT4">
                    <p:embed/>
                  </p:oleObj>
                </mc:Choice>
                <mc:Fallback>
                  <p:oleObj name="Equation" r:id="rId19" imgW="2066976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9" y="521"/>
                          <a:ext cx="1897" cy="23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180" name="Rectangle 15"/>
            <p:cNvSpPr>
              <a:spLocks noChangeArrowheads="1"/>
            </p:cNvSpPr>
            <p:nvPr/>
          </p:nvSpPr>
          <p:spPr bwMode="auto">
            <a:xfrm>
              <a:off x="960" y="480"/>
              <a:ext cx="1920" cy="336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1524000" y="4267200"/>
            <a:ext cx="2057400" cy="623888"/>
            <a:chOff x="960" y="2688"/>
            <a:chExt cx="1296" cy="393"/>
          </a:xfrm>
        </p:grpSpPr>
        <p:graphicFrame>
          <p:nvGraphicFramePr>
            <p:cNvPr id="92177" name="Object 1032"/>
            <p:cNvGraphicFramePr>
              <a:graphicFrameLocks noChangeAspect="1"/>
            </p:cNvGraphicFramePr>
            <p:nvPr/>
          </p:nvGraphicFramePr>
          <p:xfrm>
            <a:off x="994" y="2694"/>
            <a:ext cx="1206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81" name="Equation" r:id="rId21" imgW="1276384" imgH="352318" progId="Equation.DSMT4">
                    <p:embed/>
                  </p:oleObj>
                </mc:Choice>
                <mc:Fallback>
                  <p:oleObj name="Equation" r:id="rId21" imgW="1276384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94" y="2694"/>
                          <a:ext cx="1206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178" name="Rectangle 18"/>
            <p:cNvSpPr>
              <a:spLocks noChangeArrowheads="1"/>
            </p:cNvSpPr>
            <p:nvPr/>
          </p:nvSpPr>
          <p:spPr bwMode="auto">
            <a:xfrm>
              <a:off x="960" y="2688"/>
              <a:ext cx="1296" cy="384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1524000" y="6140450"/>
            <a:ext cx="2997200" cy="614363"/>
            <a:chOff x="960" y="3868"/>
            <a:chExt cx="1888" cy="387"/>
          </a:xfrm>
        </p:grpSpPr>
        <p:graphicFrame>
          <p:nvGraphicFramePr>
            <p:cNvPr id="92175" name="Object 1031"/>
            <p:cNvGraphicFramePr>
              <a:graphicFrameLocks noChangeAspect="1"/>
            </p:cNvGraphicFramePr>
            <p:nvPr/>
          </p:nvGraphicFramePr>
          <p:xfrm>
            <a:off x="1001" y="3868"/>
            <a:ext cx="1847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82" name="Equation" r:id="rId23" imgW="2000351" imgH="352318" progId="Equation.DSMT4">
                    <p:embed/>
                  </p:oleObj>
                </mc:Choice>
                <mc:Fallback>
                  <p:oleObj name="Equation" r:id="rId23" imgW="2000351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1" y="3868"/>
                          <a:ext cx="1847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176" name="Rectangle 21"/>
            <p:cNvSpPr>
              <a:spLocks noChangeArrowheads="1"/>
            </p:cNvSpPr>
            <p:nvPr/>
          </p:nvSpPr>
          <p:spPr bwMode="auto">
            <a:xfrm>
              <a:off x="960" y="3888"/>
              <a:ext cx="1872" cy="336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11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11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11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011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011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011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49CD093-D2A6-4F1A-821D-F5D1E4CC4795}" type="slidenum">
              <a:rPr lang="en-US" sz="1400" smtClean="0">
                <a:solidFill>
                  <a:srgbClr val="002060"/>
                </a:solidFill>
              </a:rPr>
              <a:pPr/>
              <a:t>41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371600" y="2590800"/>
            <a:ext cx="1219200" cy="1219200"/>
            <a:chOff x="864" y="1632"/>
            <a:chExt cx="768" cy="768"/>
          </a:xfrm>
        </p:grpSpPr>
        <p:sp>
          <p:nvSpPr>
            <p:cNvPr id="93225" name="Text Box 3"/>
            <p:cNvSpPr txBox="1">
              <a:spLocks noChangeArrowheads="1"/>
            </p:cNvSpPr>
            <p:nvPr/>
          </p:nvSpPr>
          <p:spPr bwMode="auto">
            <a:xfrm>
              <a:off x="1070" y="2034"/>
              <a:ext cx="450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600" b="1"/>
                <a:t>B</a:t>
              </a:r>
              <a:r>
                <a:rPr lang="en-US" sz="1600" b="1" baseline="-25000"/>
                <a:t>2</a:t>
              </a:r>
              <a:endParaRPr lang="en-US" sz="1600" b="1"/>
            </a:p>
            <a:p>
              <a:pPr algn="ctr"/>
              <a:r>
                <a:rPr lang="en-US" sz="1600" b="1"/>
                <a:t>block</a:t>
              </a:r>
            </a:p>
          </p:txBody>
        </p:sp>
        <p:sp>
          <p:nvSpPr>
            <p:cNvPr id="93226" name="Rectangle 4"/>
            <p:cNvSpPr>
              <a:spLocks noChangeArrowheads="1"/>
            </p:cNvSpPr>
            <p:nvPr/>
          </p:nvSpPr>
          <p:spPr bwMode="auto">
            <a:xfrm>
              <a:off x="864" y="1632"/>
              <a:ext cx="768" cy="432"/>
            </a:xfrm>
            <a:prstGeom prst="rect">
              <a:avLst/>
            </a:prstGeom>
            <a:noFill/>
            <a:ln w="28575" cap="rnd">
              <a:solidFill>
                <a:schemeClr val="tx1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3188" name="Group 5"/>
          <p:cNvGrpSpPr>
            <a:grpSpLocks/>
          </p:cNvGrpSpPr>
          <p:nvPr/>
        </p:nvGrpSpPr>
        <p:grpSpPr bwMode="auto">
          <a:xfrm>
            <a:off x="395288" y="60325"/>
            <a:ext cx="6550025" cy="1543050"/>
            <a:chOff x="249" y="38"/>
            <a:chExt cx="4126" cy="972"/>
          </a:xfrm>
        </p:grpSpPr>
        <p:grpSp>
          <p:nvGrpSpPr>
            <p:cNvPr id="93215" name="Group 6"/>
            <p:cNvGrpSpPr>
              <a:grpSpLocks/>
            </p:cNvGrpSpPr>
            <p:nvPr/>
          </p:nvGrpSpPr>
          <p:grpSpPr bwMode="auto">
            <a:xfrm>
              <a:off x="2320" y="96"/>
              <a:ext cx="2055" cy="826"/>
              <a:chOff x="827" y="912"/>
              <a:chExt cx="2055" cy="826"/>
            </a:xfrm>
          </p:grpSpPr>
          <p:graphicFrame>
            <p:nvGraphicFramePr>
              <p:cNvPr id="93217" name="Object 1031"/>
              <p:cNvGraphicFramePr>
                <a:graphicFrameLocks noChangeAspect="1"/>
              </p:cNvGraphicFramePr>
              <p:nvPr/>
            </p:nvGraphicFramePr>
            <p:xfrm>
              <a:off x="1097" y="1097"/>
              <a:ext cx="1785" cy="6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1150" name="Equation" r:id="rId3" imgW="1943167" imgH="647628" progId="Equation.DSMT4">
                      <p:embed/>
                    </p:oleObj>
                  </mc:Choice>
                  <mc:Fallback>
                    <p:oleObj name="Equation" r:id="rId3" imgW="1943167" imgH="647628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97" y="1097"/>
                            <a:ext cx="1785" cy="64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93218" name="Group 8"/>
              <p:cNvGrpSpPr>
                <a:grpSpLocks/>
              </p:cNvGrpSpPr>
              <p:nvPr/>
            </p:nvGrpSpPr>
            <p:grpSpPr bwMode="auto">
              <a:xfrm>
                <a:off x="827" y="912"/>
                <a:ext cx="1708" cy="812"/>
                <a:chOff x="827" y="912"/>
                <a:chExt cx="1708" cy="812"/>
              </a:xfrm>
            </p:grpSpPr>
            <p:graphicFrame>
              <p:nvGraphicFramePr>
                <p:cNvPr id="93219" name="Object 1032"/>
                <p:cNvGraphicFramePr>
                  <a:graphicFrameLocks noChangeAspect="1"/>
                </p:cNvGraphicFramePr>
                <p:nvPr/>
              </p:nvGraphicFramePr>
              <p:xfrm>
                <a:off x="1210" y="912"/>
                <a:ext cx="228" cy="22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1151" name="Equation" r:id="rId5" imgW="152400" imgH="199935" progId="Equation.DSMT4">
                        <p:embed/>
                      </p:oleObj>
                    </mc:Choice>
                    <mc:Fallback>
                      <p:oleObj name="Equation" r:id="rId5" imgW="152400" imgH="199935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210" y="912"/>
                              <a:ext cx="228" cy="22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93220" name="Object 1033"/>
                <p:cNvGraphicFramePr>
                  <a:graphicFrameLocks noChangeAspect="1"/>
                </p:cNvGraphicFramePr>
                <p:nvPr/>
              </p:nvGraphicFramePr>
              <p:xfrm>
                <a:off x="827" y="1104"/>
                <a:ext cx="227" cy="23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1152" name="Equation" r:id="rId7" imgW="152400" imgH="199935" progId="Equation.DSMT4">
                        <p:embed/>
                      </p:oleObj>
                    </mc:Choice>
                    <mc:Fallback>
                      <p:oleObj name="Equation" r:id="rId7" imgW="152400" imgH="199935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8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827" y="1104"/>
                              <a:ext cx="227" cy="23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93221" name="Object 1034"/>
                <p:cNvGraphicFramePr>
                  <a:graphicFrameLocks noChangeAspect="1"/>
                </p:cNvGraphicFramePr>
                <p:nvPr/>
              </p:nvGraphicFramePr>
              <p:xfrm>
                <a:off x="831" y="1296"/>
                <a:ext cx="224" cy="23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1153" name="Equation" r:id="rId9" imgW="161841" imgH="199935" progId="Equation.DSMT4">
                        <p:embed/>
                      </p:oleObj>
                    </mc:Choice>
                    <mc:Fallback>
                      <p:oleObj name="Equation" r:id="rId9" imgW="161841" imgH="199935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0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831" y="1296"/>
                              <a:ext cx="224" cy="23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93222" name="Object 1035"/>
                <p:cNvGraphicFramePr>
                  <a:graphicFrameLocks noChangeAspect="1"/>
                </p:cNvGraphicFramePr>
                <p:nvPr/>
              </p:nvGraphicFramePr>
              <p:xfrm>
                <a:off x="835" y="1488"/>
                <a:ext cx="225" cy="23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1154" name="Equation" r:id="rId11" imgW="161841" imgH="199935" progId="Equation.DSMT4">
                        <p:embed/>
                      </p:oleObj>
                    </mc:Choice>
                    <mc:Fallback>
                      <p:oleObj name="Equation" r:id="rId11" imgW="161841" imgH="199935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835" y="1488"/>
                              <a:ext cx="225" cy="23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93223" name="Object 1036"/>
                <p:cNvGraphicFramePr>
                  <a:graphicFrameLocks noChangeAspect="1"/>
                </p:cNvGraphicFramePr>
                <p:nvPr/>
              </p:nvGraphicFramePr>
              <p:xfrm>
                <a:off x="1735" y="912"/>
                <a:ext cx="224" cy="22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1155" name="Equation" r:id="rId13" imgW="161841" imgH="199935" progId="Equation.DSMT4">
                        <p:embed/>
                      </p:oleObj>
                    </mc:Choice>
                    <mc:Fallback>
                      <p:oleObj name="Equation" r:id="rId13" imgW="161841" imgH="199935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735" y="912"/>
                              <a:ext cx="224" cy="22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93224" name="Object 1037"/>
                <p:cNvGraphicFramePr>
                  <a:graphicFrameLocks noChangeAspect="1"/>
                </p:cNvGraphicFramePr>
                <p:nvPr/>
              </p:nvGraphicFramePr>
              <p:xfrm>
                <a:off x="2310" y="912"/>
                <a:ext cx="225" cy="23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1156" name="Equation" r:id="rId15" imgW="161841" imgH="199935" progId="Equation.DSMT4">
                        <p:embed/>
                      </p:oleObj>
                    </mc:Choice>
                    <mc:Fallback>
                      <p:oleObj name="Equation" r:id="rId15" imgW="161841" imgH="199935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310" y="912"/>
                              <a:ext cx="225" cy="23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graphicFrame>
          <p:nvGraphicFramePr>
            <p:cNvPr id="93216" name="Object 1030"/>
            <p:cNvGraphicFramePr>
              <a:graphicFrameLocks noChangeAspect="1"/>
            </p:cNvGraphicFramePr>
            <p:nvPr/>
          </p:nvGraphicFramePr>
          <p:xfrm>
            <a:off x="249" y="38"/>
            <a:ext cx="1336" cy="9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157" name="Equation" r:id="rId17" imgW="1428784" imgH="1009673" progId="Equation.DSMT4">
                    <p:embed/>
                  </p:oleObj>
                </mc:Choice>
                <mc:Fallback>
                  <p:oleObj name="Equation" r:id="rId17" imgW="1428784" imgH="100967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9" y="38"/>
                          <a:ext cx="1336" cy="9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533400" y="1747838"/>
            <a:ext cx="917575" cy="842962"/>
            <a:chOff x="3168" y="141"/>
            <a:chExt cx="578" cy="531"/>
          </a:xfrm>
        </p:grpSpPr>
        <p:sp>
          <p:nvSpPr>
            <p:cNvPr id="93213" name="Text Box 17"/>
            <p:cNvSpPr txBox="1">
              <a:spLocks noChangeArrowheads="1"/>
            </p:cNvSpPr>
            <p:nvPr/>
          </p:nvSpPr>
          <p:spPr bwMode="auto">
            <a:xfrm>
              <a:off x="3168" y="141"/>
              <a:ext cx="57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600" b="1"/>
                <a:t>A</a:t>
              </a:r>
              <a:r>
                <a:rPr lang="en-US" sz="1600" b="1" baseline="-25000"/>
                <a:t>2</a:t>
              </a:r>
              <a:endParaRPr lang="en-US" sz="1600" b="1"/>
            </a:p>
            <a:p>
              <a:pPr algn="ctr"/>
              <a:r>
                <a:rPr lang="en-US" sz="1600" b="1"/>
                <a:t>“block”</a:t>
              </a:r>
            </a:p>
          </p:txBody>
        </p:sp>
        <p:sp>
          <p:nvSpPr>
            <p:cNvPr id="93214" name="Rectangle 18"/>
            <p:cNvSpPr>
              <a:spLocks noChangeArrowheads="1"/>
            </p:cNvSpPr>
            <p:nvPr/>
          </p:nvSpPr>
          <p:spPr bwMode="auto">
            <a:xfrm>
              <a:off x="3264" y="480"/>
              <a:ext cx="384" cy="192"/>
            </a:xfrm>
            <a:prstGeom prst="rect">
              <a:avLst/>
            </a:prstGeom>
            <a:noFill/>
            <a:ln w="28575" cap="rnd">
              <a:solidFill>
                <a:schemeClr val="tx1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674688" y="1447800"/>
            <a:ext cx="3135312" cy="1876425"/>
            <a:chOff x="425" y="912"/>
            <a:chExt cx="1975" cy="1182"/>
          </a:xfrm>
        </p:grpSpPr>
        <p:graphicFrame>
          <p:nvGraphicFramePr>
            <p:cNvPr id="93211" name="Object 1029"/>
            <p:cNvGraphicFramePr>
              <a:graphicFrameLocks noChangeAspect="1"/>
            </p:cNvGraphicFramePr>
            <p:nvPr/>
          </p:nvGraphicFramePr>
          <p:xfrm>
            <a:off x="425" y="1407"/>
            <a:ext cx="1460" cy="6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158" name="Equation" r:id="rId19" imgW="1571743" imgH="695451" progId="Equation.DSMT4">
                    <p:embed/>
                  </p:oleObj>
                </mc:Choice>
                <mc:Fallback>
                  <p:oleObj name="Equation" r:id="rId19" imgW="1571743" imgH="69545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5" y="1407"/>
                          <a:ext cx="1460" cy="6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3212" name="Line 21"/>
            <p:cNvSpPr>
              <a:spLocks noChangeShapeType="1"/>
            </p:cNvSpPr>
            <p:nvPr/>
          </p:nvSpPr>
          <p:spPr bwMode="auto">
            <a:xfrm flipH="1">
              <a:off x="1728" y="912"/>
              <a:ext cx="672" cy="57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3352800" y="1752600"/>
            <a:ext cx="3475038" cy="2105025"/>
            <a:chOff x="2112" y="1104"/>
            <a:chExt cx="2189" cy="1326"/>
          </a:xfrm>
        </p:grpSpPr>
        <p:grpSp>
          <p:nvGrpSpPr>
            <p:cNvPr id="93198" name="Group 23"/>
            <p:cNvGrpSpPr>
              <a:grpSpLocks/>
            </p:cNvGrpSpPr>
            <p:nvPr/>
          </p:nvGrpSpPr>
          <p:grpSpPr bwMode="auto">
            <a:xfrm>
              <a:off x="3097" y="1104"/>
              <a:ext cx="578" cy="531"/>
              <a:chOff x="3168" y="141"/>
              <a:chExt cx="578" cy="531"/>
            </a:xfrm>
          </p:grpSpPr>
          <p:sp>
            <p:nvSpPr>
              <p:cNvPr id="93209" name="Text Box 24"/>
              <p:cNvSpPr txBox="1">
                <a:spLocks noChangeArrowheads="1"/>
              </p:cNvSpPr>
              <p:nvPr/>
            </p:nvSpPr>
            <p:spPr bwMode="auto">
              <a:xfrm>
                <a:off x="3168" y="141"/>
                <a:ext cx="578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600" b="1"/>
                  <a:t>A</a:t>
                </a:r>
                <a:r>
                  <a:rPr lang="en-US" sz="1600" b="1" baseline="-25000"/>
                  <a:t>2</a:t>
                </a:r>
                <a:endParaRPr lang="en-US" sz="1600" b="1"/>
              </a:p>
              <a:p>
                <a:pPr algn="ctr"/>
                <a:r>
                  <a:rPr lang="en-US" sz="1600" b="1"/>
                  <a:t>“block”</a:t>
                </a:r>
              </a:p>
            </p:txBody>
          </p:sp>
          <p:sp>
            <p:nvSpPr>
              <p:cNvPr id="93210" name="Rectangle 25"/>
              <p:cNvSpPr>
                <a:spLocks noChangeArrowheads="1"/>
              </p:cNvSpPr>
              <p:nvPr/>
            </p:nvSpPr>
            <p:spPr bwMode="auto">
              <a:xfrm>
                <a:off x="3264" y="480"/>
                <a:ext cx="384" cy="192"/>
              </a:xfrm>
              <a:prstGeom prst="rect">
                <a:avLst/>
              </a:prstGeom>
              <a:noFill/>
              <a:ln w="28575" cap="rnd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3199" name="Group 26"/>
            <p:cNvGrpSpPr>
              <a:grpSpLocks/>
            </p:cNvGrpSpPr>
            <p:nvPr/>
          </p:nvGrpSpPr>
          <p:grpSpPr bwMode="auto">
            <a:xfrm>
              <a:off x="3531" y="1632"/>
              <a:ext cx="576" cy="798"/>
              <a:chOff x="2832" y="1632"/>
              <a:chExt cx="576" cy="798"/>
            </a:xfrm>
          </p:grpSpPr>
          <p:sp>
            <p:nvSpPr>
              <p:cNvPr id="93207" name="Text Box 27"/>
              <p:cNvSpPr txBox="1">
                <a:spLocks noChangeArrowheads="1"/>
              </p:cNvSpPr>
              <p:nvPr/>
            </p:nvSpPr>
            <p:spPr bwMode="auto">
              <a:xfrm>
                <a:off x="2928" y="2064"/>
                <a:ext cx="450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600" b="1"/>
                  <a:t>B</a:t>
                </a:r>
                <a:r>
                  <a:rPr lang="en-US" sz="1600" b="1" baseline="-25000"/>
                  <a:t>2</a:t>
                </a:r>
                <a:endParaRPr lang="en-US" sz="1600" b="1"/>
              </a:p>
              <a:p>
                <a:pPr algn="ctr"/>
                <a:r>
                  <a:rPr lang="en-US" sz="1600" b="1"/>
                  <a:t>block</a:t>
                </a:r>
              </a:p>
            </p:txBody>
          </p:sp>
          <p:sp>
            <p:nvSpPr>
              <p:cNvPr id="93208" name="Rectangle 28"/>
              <p:cNvSpPr>
                <a:spLocks noChangeArrowheads="1"/>
              </p:cNvSpPr>
              <p:nvPr/>
            </p:nvSpPr>
            <p:spPr bwMode="auto">
              <a:xfrm>
                <a:off x="2832" y="1632"/>
                <a:ext cx="576" cy="432"/>
              </a:xfrm>
              <a:prstGeom prst="rect">
                <a:avLst/>
              </a:prstGeom>
              <a:noFill/>
              <a:ln w="28575" cap="rnd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3200" name="Group 29"/>
            <p:cNvGrpSpPr>
              <a:grpSpLocks/>
            </p:cNvGrpSpPr>
            <p:nvPr/>
          </p:nvGrpSpPr>
          <p:grpSpPr bwMode="auto">
            <a:xfrm>
              <a:off x="2112" y="1407"/>
              <a:ext cx="2189" cy="906"/>
              <a:chOff x="2112" y="1407"/>
              <a:chExt cx="2189" cy="906"/>
            </a:xfrm>
          </p:grpSpPr>
          <p:graphicFrame>
            <p:nvGraphicFramePr>
              <p:cNvPr id="93201" name="Object 1027"/>
              <p:cNvGraphicFramePr>
                <a:graphicFrameLocks noChangeAspect="1"/>
              </p:cNvGraphicFramePr>
              <p:nvPr/>
            </p:nvGraphicFramePr>
            <p:xfrm>
              <a:off x="3342" y="1407"/>
              <a:ext cx="959" cy="6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1159" name="Equation" r:id="rId21" imgW="1000176" imgH="695451" progId="Equation.DSMT4">
                      <p:embed/>
                    </p:oleObj>
                  </mc:Choice>
                  <mc:Fallback>
                    <p:oleObj name="Equation" r:id="rId21" imgW="1000176" imgH="695451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342" y="1407"/>
                            <a:ext cx="959" cy="68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93202" name="Group 31"/>
              <p:cNvGrpSpPr>
                <a:grpSpLocks/>
              </p:cNvGrpSpPr>
              <p:nvPr/>
            </p:nvGrpSpPr>
            <p:grpSpPr bwMode="auto">
              <a:xfrm>
                <a:off x="2112" y="1488"/>
                <a:ext cx="875" cy="825"/>
                <a:chOff x="2293" y="432"/>
                <a:chExt cx="875" cy="825"/>
              </a:xfrm>
            </p:grpSpPr>
            <p:sp>
              <p:nvSpPr>
                <p:cNvPr id="93203" name="Line 32"/>
                <p:cNvSpPr>
                  <a:spLocks noChangeShapeType="1"/>
                </p:cNvSpPr>
                <p:nvPr/>
              </p:nvSpPr>
              <p:spPr bwMode="auto">
                <a:xfrm>
                  <a:off x="2389" y="672"/>
                  <a:ext cx="768" cy="0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3204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2293" y="432"/>
                  <a:ext cx="875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800" b="1">
                      <a:solidFill>
                        <a:srgbClr val="FF0000"/>
                      </a:solidFill>
                    </a:rPr>
                    <a:t>Divide by </a:t>
                  </a:r>
                  <a:r>
                    <a:rPr lang="en-US" sz="1800" b="1">
                      <a:solidFill>
                        <a:srgbClr val="FF0000"/>
                      </a:solidFill>
                      <a:sym typeface="Symbol" pitchFamily="18" charset="2"/>
                    </a:rPr>
                    <a:t></a:t>
                  </a:r>
                  <a:endParaRPr lang="en-US" sz="1800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93205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409" y="672"/>
                  <a:ext cx="556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800" b="1">
                      <a:solidFill>
                        <a:srgbClr val="FF0000"/>
                      </a:solidFill>
                    </a:rPr>
                    <a:t>Define</a:t>
                  </a:r>
                </a:p>
              </p:txBody>
            </p:sp>
            <p:graphicFrame>
              <p:nvGraphicFramePr>
                <p:cNvPr id="93206" name="Object 1028"/>
                <p:cNvGraphicFramePr>
                  <a:graphicFrameLocks noChangeAspect="1"/>
                </p:cNvGraphicFramePr>
                <p:nvPr/>
              </p:nvGraphicFramePr>
              <p:xfrm>
                <a:off x="2381" y="869"/>
                <a:ext cx="587" cy="38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1160" name="Equation" r:id="rId23" imgW="581008" imgH="352318" progId="Equation.DSMT4">
                        <p:embed/>
                      </p:oleObj>
                    </mc:Choice>
                    <mc:Fallback>
                      <p:oleObj name="Equation" r:id="rId23" imgW="581008" imgH="352318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381" y="869"/>
                              <a:ext cx="587" cy="388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  <p:sp>
        <p:nvSpPr>
          <p:cNvPr id="923684" name="Text Box 36"/>
          <p:cNvSpPr txBox="1">
            <a:spLocks noChangeArrowheads="1"/>
          </p:cNvSpPr>
          <p:nvPr/>
        </p:nvSpPr>
        <p:spPr bwMode="auto">
          <a:xfrm>
            <a:off x="3336925" y="4098925"/>
            <a:ext cx="1476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</a:t>
            </a:r>
            <a:r>
              <a:rPr lang="en-US" b="1" baseline="-25000">
                <a:solidFill>
                  <a:srgbClr val="FF33CC"/>
                </a:solidFill>
              </a:rPr>
              <a:t>2</a:t>
            </a:r>
            <a:r>
              <a:rPr lang="en-US" b="1">
                <a:solidFill>
                  <a:srgbClr val="FF33CC"/>
                </a:solidFill>
              </a:rPr>
              <a:t> “Block”</a:t>
            </a:r>
          </a:p>
        </p:txBody>
      </p:sp>
      <p:graphicFrame>
        <p:nvGraphicFramePr>
          <p:cNvPr id="1012736" name="Object 1024"/>
          <p:cNvGraphicFramePr>
            <a:graphicFrameLocks noChangeAspect="1"/>
          </p:cNvGraphicFramePr>
          <p:nvPr/>
        </p:nvGraphicFramePr>
        <p:xfrm>
          <a:off x="1892300" y="4786313"/>
          <a:ext cx="1255713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61" name="Equation" r:id="rId25" imgW="809743" imgH="352318" progId="Equation.DSMT4">
                  <p:embed/>
                </p:oleObj>
              </mc:Choice>
              <mc:Fallback>
                <p:oleObj name="Equation" r:id="rId25" imgW="809743" imgH="3523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2300" y="4786313"/>
                        <a:ext cx="1255713" cy="614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Group 38"/>
          <p:cNvGrpSpPr>
            <a:grpSpLocks/>
          </p:cNvGrpSpPr>
          <p:nvPr/>
        </p:nvGrpSpPr>
        <p:grpSpPr bwMode="auto">
          <a:xfrm>
            <a:off x="3581400" y="4862513"/>
            <a:ext cx="2611438" cy="350837"/>
            <a:chOff x="2256" y="3063"/>
            <a:chExt cx="1645" cy="221"/>
          </a:xfrm>
        </p:grpSpPr>
        <p:sp>
          <p:nvSpPr>
            <p:cNvPr id="93196" name="Line 39"/>
            <p:cNvSpPr>
              <a:spLocks noChangeShapeType="1"/>
            </p:cNvSpPr>
            <p:nvPr/>
          </p:nvSpPr>
          <p:spPr bwMode="auto">
            <a:xfrm>
              <a:off x="2256" y="3168"/>
              <a:ext cx="48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93197" name="Object 1026"/>
            <p:cNvGraphicFramePr>
              <a:graphicFrameLocks noChangeAspect="1"/>
            </p:cNvGraphicFramePr>
            <p:nvPr/>
          </p:nvGraphicFramePr>
          <p:xfrm>
            <a:off x="3057" y="3063"/>
            <a:ext cx="844" cy="2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162" name="Equation" r:id="rId27" imgW="876367" imgH="161840" progId="Equation.DSMT4">
                    <p:embed/>
                  </p:oleObj>
                </mc:Choice>
                <mc:Fallback>
                  <p:oleObj name="Equation" r:id="rId27" imgW="876367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57" y="3063"/>
                          <a:ext cx="844" cy="2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12737" name="Object 1025"/>
          <p:cNvGraphicFramePr>
            <a:graphicFrameLocks noChangeAspect="1"/>
          </p:cNvGraphicFramePr>
          <p:nvPr/>
        </p:nvGraphicFramePr>
        <p:xfrm>
          <a:off x="4837113" y="5322888"/>
          <a:ext cx="2628900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63" name="Equation" r:id="rId29" imgW="1800208" imgH="362045" progId="Equation.DSMT4">
                  <p:embed/>
                </p:oleObj>
              </mc:Choice>
              <mc:Fallback>
                <p:oleObj name="Equation" r:id="rId29" imgW="1800208" imgH="36204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7113" y="5322888"/>
                        <a:ext cx="2628900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23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012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012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684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F66B2BB-969E-4EDB-8BF5-2BB5A9EF1467}" type="slidenum">
              <a:rPr lang="en-US" sz="1400" smtClean="0">
                <a:solidFill>
                  <a:srgbClr val="002060"/>
                </a:solidFill>
              </a:rPr>
              <a:pPr/>
              <a:t>42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04800" y="28575"/>
            <a:ext cx="4876800" cy="3492500"/>
            <a:chOff x="192" y="18"/>
            <a:chExt cx="3072" cy="2200"/>
          </a:xfrm>
        </p:grpSpPr>
        <p:grpSp>
          <p:nvGrpSpPr>
            <p:cNvPr id="94245" name="Group 3"/>
            <p:cNvGrpSpPr>
              <a:grpSpLocks/>
            </p:cNvGrpSpPr>
            <p:nvPr/>
          </p:nvGrpSpPr>
          <p:grpSpPr bwMode="auto">
            <a:xfrm>
              <a:off x="192" y="18"/>
              <a:ext cx="1393" cy="2200"/>
              <a:chOff x="192" y="18"/>
              <a:chExt cx="1393" cy="2200"/>
            </a:xfrm>
          </p:grpSpPr>
          <p:grpSp>
            <p:nvGrpSpPr>
              <p:cNvPr id="94247" name="Group 4"/>
              <p:cNvGrpSpPr>
                <a:grpSpLocks/>
              </p:cNvGrpSpPr>
              <p:nvPr/>
            </p:nvGrpSpPr>
            <p:grpSpPr bwMode="auto">
              <a:xfrm>
                <a:off x="192" y="18"/>
                <a:ext cx="1204" cy="1326"/>
                <a:chOff x="4320" y="48"/>
                <a:chExt cx="1204" cy="1326"/>
              </a:xfrm>
            </p:grpSpPr>
            <p:graphicFrame>
              <p:nvGraphicFramePr>
                <p:cNvPr id="94249" name="Object 1042"/>
                <p:cNvGraphicFramePr>
                  <a:graphicFrameLocks noChangeAspect="1"/>
                </p:cNvGraphicFramePr>
                <p:nvPr/>
              </p:nvGraphicFramePr>
              <p:xfrm>
                <a:off x="4565" y="351"/>
                <a:ext cx="959" cy="687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82264" name="Equation" r:id="rId3" imgW="1000176" imgH="695451" progId="Equation.DSMT4">
                        <p:embed/>
                      </p:oleObj>
                    </mc:Choice>
                    <mc:Fallback>
                      <p:oleObj name="Equation" r:id="rId3" imgW="1000176" imgH="695451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565" y="351"/>
                              <a:ext cx="959" cy="687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94250" name="Group 6"/>
                <p:cNvGrpSpPr>
                  <a:grpSpLocks/>
                </p:cNvGrpSpPr>
                <p:nvPr/>
              </p:nvGrpSpPr>
              <p:grpSpPr bwMode="auto">
                <a:xfrm>
                  <a:off x="4320" y="48"/>
                  <a:ext cx="578" cy="531"/>
                  <a:chOff x="3168" y="141"/>
                  <a:chExt cx="578" cy="531"/>
                </a:xfrm>
              </p:grpSpPr>
              <p:sp>
                <p:nvSpPr>
                  <p:cNvPr id="94254" name="Text Box 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68" y="141"/>
                    <a:ext cx="578" cy="36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 sz="1600" b="1"/>
                      <a:t>A</a:t>
                    </a:r>
                    <a:r>
                      <a:rPr lang="en-US" sz="1600" b="1" baseline="-25000"/>
                      <a:t>2</a:t>
                    </a:r>
                    <a:endParaRPr lang="en-US" sz="1600" b="1"/>
                  </a:p>
                  <a:p>
                    <a:pPr algn="ctr"/>
                    <a:r>
                      <a:rPr lang="en-US" sz="1600" b="1"/>
                      <a:t>“block”</a:t>
                    </a:r>
                  </a:p>
                </p:txBody>
              </p:sp>
              <p:sp>
                <p:nvSpPr>
                  <p:cNvPr id="94255" name="Rectangle 8"/>
                  <p:cNvSpPr>
                    <a:spLocks noChangeArrowheads="1"/>
                  </p:cNvSpPr>
                  <p:nvPr/>
                </p:nvSpPr>
                <p:spPr bwMode="auto">
                  <a:xfrm>
                    <a:off x="3264" y="480"/>
                    <a:ext cx="384" cy="192"/>
                  </a:xfrm>
                  <a:prstGeom prst="rect">
                    <a:avLst/>
                  </a:prstGeom>
                  <a:noFill/>
                  <a:ln w="2857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94251" name="Group 9"/>
                <p:cNvGrpSpPr>
                  <a:grpSpLocks/>
                </p:cNvGrpSpPr>
                <p:nvPr/>
              </p:nvGrpSpPr>
              <p:grpSpPr bwMode="auto">
                <a:xfrm>
                  <a:off x="4754" y="576"/>
                  <a:ext cx="576" cy="798"/>
                  <a:chOff x="2832" y="1632"/>
                  <a:chExt cx="576" cy="798"/>
                </a:xfrm>
              </p:grpSpPr>
              <p:sp>
                <p:nvSpPr>
                  <p:cNvPr id="94252" name="Text Box 1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28" y="2064"/>
                    <a:ext cx="450" cy="36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pPr algn="ctr"/>
                    <a:r>
                      <a:rPr lang="en-US" sz="1600" b="1"/>
                      <a:t>B</a:t>
                    </a:r>
                    <a:r>
                      <a:rPr lang="en-US" sz="1600" b="1" baseline="-25000"/>
                      <a:t>2</a:t>
                    </a:r>
                    <a:endParaRPr lang="en-US" sz="1600" b="1"/>
                  </a:p>
                  <a:p>
                    <a:pPr algn="ctr"/>
                    <a:r>
                      <a:rPr lang="en-US" sz="1600" b="1"/>
                      <a:t>block</a:t>
                    </a:r>
                  </a:p>
                </p:txBody>
              </p:sp>
              <p:sp>
                <p:nvSpPr>
                  <p:cNvPr id="94253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832" y="1632"/>
                    <a:ext cx="576" cy="432"/>
                  </a:xfrm>
                  <a:prstGeom prst="rect">
                    <a:avLst/>
                  </a:prstGeom>
                  <a:noFill/>
                  <a:ln w="2857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aphicFrame>
            <p:nvGraphicFramePr>
              <p:cNvPr id="94248" name="Object 1041"/>
              <p:cNvGraphicFramePr>
                <a:graphicFrameLocks noChangeAspect="1"/>
              </p:cNvGraphicFramePr>
              <p:nvPr/>
            </p:nvGraphicFramePr>
            <p:xfrm>
              <a:off x="249" y="1246"/>
              <a:ext cx="1336" cy="97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2265" name="Equation" r:id="rId5" imgW="1428784" imgH="1009673" progId="Equation.DSMT4">
                      <p:embed/>
                    </p:oleObj>
                  </mc:Choice>
                  <mc:Fallback>
                    <p:oleObj name="Equation" r:id="rId5" imgW="1428784" imgH="1009673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" y="1246"/>
                            <a:ext cx="1336" cy="97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94246" name="Text Box 13"/>
            <p:cNvSpPr txBox="1">
              <a:spLocks noChangeArrowheads="1"/>
            </p:cNvSpPr>
            <p:nvPr/>
          </p:nvSpPr>
          <p:spPr bwMode="auto">
            <a:xfrm>
              <a:off x="2494" y="182"/>
              <a:ext cx="77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B</a:t>
              </a:r>
              <a:r>
                <a:rPr lang="en-US" b="1" baseline="-25000">
                  <a:solidFill>
                    <a:srgbClr val="FF33CC"/>
                  </a:solidFill>
                </a:rPr>
                <a:t>2</a:t>
              </a:r>
              <a:r>
                <a:rPr lang="en-US" b="1">
                  <a:solidFill>
                    <a:srgbClr val="FF33CC"/>
                  </a:solidFill>
                </a:rPr>
                <a:t> Block</a:t>
              </a:r>
            </a:p>
          </p:txBody>
        </p:sp>
      </p:grpSp>
      <p:graphicFrame>
        <p:nvGraphicFramePr>
          <p:cNvPr id="1013760" name="Object 1024"/>
          <p:cNvGraphicFramePr>
            <a:graphicFrameLocks noChangeAspect="1"/>
          </p:cNvGraphicFramePr>
          <p:nvPr/>
        </p:nvGraphicFramePr>
        <p:xfrm>
          <a:off x="3451225" y="879475"/>
          <a:ext cx="1219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66" name="Equation" r:id="rId7" imgW="781151" imgH="466606" progId="Equation.DSMT4">
                  <p:embed/>
                </p:oleObj>
              </mc:Choice>
              <mc:Fallback>
                <p:oleObj name="Equation" r:id="rId7" imgW="781151" imgH="46660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1225" y="879475"/>
                        <a:ext cx="1219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15"/>
          <p:cNvGrpSpPr>
            <a:grpSpLocks/>
          </p:cNvGrpSpPr>
          <p:nvPr/>
        </p:nvGrpSpPr>
        <p:grpSpPr bwMode="auto">
          <a:xfrm>
            <a:off x="6477000" y="896938"/>
            <a:ext cx="1531938" cy="747712"/>
            <a:chOff x="4080" y="565"/>
            <a:chExt cx="965" cy="471"/>
          </a:xfrm>
        </p:grpSpPr>
        <p:graphicFrame>
          <p:nvGraphicFramePr>
            <p:cNvPr id="94243" name="Object 1040"/>
            <p:cNvGraphicFramePr>
              <a:graphicFrameLocks noChangeAspect="1"/>
            </p:cNvGraphicFramePr>
            <p:nvPr/>
          </p:nvGraphicFramePr>
          <p:xfrm>
            <a:off x="4487" y="565"/>
            <a:ext cx="558" cy="4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67" name="Equation" r:id="rId9" imgW="542976" imgH="438237" progId="Equation.DSMT4">
                    <p:embed/>
                  </p:oleObj>
                </mc:Choice>
                <mc:Fallback>
                  <p:oleObj name="Equation" r:id="rId9" imgW="542976" imgH="43823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87" y="565"/>
                          <a:ext cx="558" cy="4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244" name="Line 17"/>
            <p:cNvSpPr>
              <a:spLocks noChangeShapeType="1"/>
            </p:cNvSpPr>
            <p:nvPr/>
          </p:nvSpPr>
          <p:spPr bwMode="auto">
            <a:xfrm>
              <a:off x="4080" y="816"/>
              <a:ext cx="336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18"/>
          <p:cNvGrpSpPr>
            <a:grpSpLocks/>
          </p:cNvGrpSpPr>
          <p:nvPr/>
        </p:nvGrpSpPr>
        <p:grpSpPr bwMode="auto">
          <a:xfrm>
            <a:off x="4724400" y="1068388"/>
            <a:ext cx="1601788" cy="320675"/>
            <a:chOff x="2976" y="673"/>
            <a:chExt cx="1009" cy="202"/>
          </a:xfrm>
        </p:grpSpPr>
        <p:sp>
          <p:nvSpPr>
            <p:cNvPr id="94241" name="Line 19"/>
            <p:cNvSpPr>
              <a:spLocks noChangeShapeType="1"/>
            </p:cNvSpPr>
            <p:nvPr/>
          </p:nvSpPr>
          <p:spPr bwMode="auto">
            <a:xfrm>
              <a:off x="2976" y="816"/>
              <a:ext cx="336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94242" name="Object 1039"/>
            <p:cNvGraphicFramePr>
              <a:graphicFrameLocks noChangeAspect="1"/>
            </p:cNvGraphicFramePr>
            <p:nvPr/>
          </p:nvGraphicFramePr>
          <p:xfrm>
            <a:off x="3422" y="673"/>
            <a:ext cx="563" cy="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68" name="Equation" r:id="rId11" imgW="552416" imgH="133470" progId="Equation.DSMT4">
                    <p:embed/>
                  </p:oleObj>
                </mc:Choice>
                <mc:Fallback>
                  <p:oleObj name="Equation" r:id="rId11" imgW="552416" imgH="13347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22" y="673"/>
                          <a:ext cx="563" cy="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13761" name="Object 1025"/>
          <p:cNvGraphicFramePr>
            <a:graphicFrameLocks noChangeAspect="1"/>
          </p:cNvGraphicFramePr>
          <p:nvPr/>
        </p:nvGraphicFramePr>
        <p:xfrm>
          <a:off x="3270250" y="1847850"/>
          <a:ext cx="1684338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69" name="Equation" r:id="rId13" imgW="1114543" imgH="352318" progId="Equation.DSMT4">
                  <p:embed/>
                </p:oleObj>
              </mc:Choice>
              <mc:Fallback>
                <p:oleObj name="Equation" r:id="rId13" imgW="1114543" imgH="3523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0250" y="1847850"/>
                        <a:ext cx="1684338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5081588" y="1828800"/>
            <a:ext cx="2743200" cy="609600"/>
            <a:chOff x="3201" y="1152"/>
            <a:chExt cx="1728" cy="384"/>
          </a:xfrm>
        </p:grpSpPr>
        <p:sp>
          <p:nvSpPr>
            <p:cNvPr id="94238" name="Line 23"/>
            <p:cNvSpPr>
              <a:spLocks noChangeShapeType="1"/>
            </p:cNvSpPr>
            <p:nvPr/>
          </p:nvSpPr>
          <p:spPr bwMode="auto">
            <a:xfrm>
              <a:off x="3201" y="1344"/>
              <a:ext cx="384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94239" name="Object 1038"/>
            <p:cNvGraphicFramePr>
              <a:graphicFrameLocks noChangeAspect="1"/>
            </p:cNvGraphicFramePr>
            <p:nvPr/>
          </p:nvGraphicFramePr>
          <p:xfrm>
            <a:off x="3689" y="1220"/>
            <a:ext cx="1196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70" name="Equation" r:id="rId15" imgW="1266943" imgH="190479" progId="Equation.DSMT4">
                    <p:embed/>
                  </p:oleObj>
                </mc:Choice>
                <mc:Fallback>
                  <p:oleObj name="Equation" r:id="rId15" imgW="1266943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89" y="1220"/>
                          <a:ext cx="1196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240" name="Rectangle 25"/>
            <p:cNvSpPr>
              <a:spLocks noChangeArrowheads="1"/>
            </p:cNvSpPr>
            <p:nvPr/>
          </p:nvSpPr>
          <p:spPr bwMode="auto">
            <a:xfrm>
              <a:off x="3633" y="1152"/>
              <a:ext cx="1296" cy="384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1013762" name="Object 1026"/>
          <p:cNvGraphicFramePr>
            <a:graphicFrameLocks noChangeAspect="1"/>
          </p:cNvGraphicFramePr>
          <p:nvPr/>
        </p:nvGraphicFramePr>
        <p:xfrm>
          <a:off x="3271838" y="2611438"/>
          <a:ext cx="1681162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1" name="Equation" r:id="rId17" imgW="1114543" imgH="352318" progId="Equation.DSMT4">
                  <p:embed/>
                </p:oleObj>
              </mc:Choice>
              <mc:Fallback>
                <p:oleObj name="Equation" r:id="rId17" imgW="1114543" imgH="3523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1838" y="2611438"/>
                        <a:ext cx="1681162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5081588" y="2590800"/>
            <a:ext cx="2743200" cy="609600"/>
            <a:chOff x="3201" y="1632"/>
            <a:chExt cx="1728" cy="384"/>
          </a:xfrm>
        </p:grpSpPr>
        <p:sp>
          <p:nvSpPr>
            <p:cNvPr id="94235" name="Line 28"/>
            <p:cNvSpPr>
              <a:spLocks noChangeShapeType="1"/>
            </p:cNvSpPr>
            <p:nvPr/>
          </p:nvSpPr>
          <p:spPr bwMode="auto">
            <a:xfrm>
              <a:off x="3201" y="1824"/>
              <a:ext cx="384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94236" name="Object 1037"/>
            <p:cNvGraphicFramePr>
              <a:graphicFrameLocks noChangeAspect="1"/>
            </p:cNvGraphicFramePr>
            <p:nvPr/>
          </p:nvGraphicFramePr>
          <p:xfrm>
            <a:off x="3687" y="1700"/>
            <a:ext cx="1202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72" name="Equation" r:id="rId19" imgW="1276384" imgH="190479" progId="Equation.DSMT4">
                    <p:embed/>
                  </p:oleObj>
                </mc:Choice>
                <mc:Fallback>
                  <p:oleObj name="Equation" r:id="rId19" imgW="1276384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87" y="1700"/>
                          <a:ext cx="1202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237" name="Rectangle 30"/>
            <p:cNvSpPr>
              <a:spLocks noChangeArrowheads="1"/>
            </p:cNvSpPr>
            <p:nvPr/>
          </p:nvSpPr>
          <p:spPr bwMode="auto">
            <a:xfrm>
              <a:off x="3633" y="1632"/>
              <a:ext cx="1296" cy="384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4703" name="Text Box 31"/>
          <p:cNvSpPr txBox="1">
            <a:spLocks noChangeArrowheads="1"/>
          </p:cNvSpPr>
          <p:nvPr/>
        </p:nvSpPr>
        <p:spPr bwMode="auto">
          <a:xfrm>
            <a:off x="3048000" y="3429000"/>
            <a:ext cx="2336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B</a:t>
            </a:r>
            <a:r>
              <a:rPr lang="en-US" b="1" baseline="-25000">
                <a:solidFill>
                  <a:srgbClr val="FF33CC"/>
                </a:solidFill>
              </a:rPr>
              <a:t>2</a:t>
            </a:r>
            <a:r>
              <a:rPr lang="en-US" b="1">
                <a:solidFill>
                  <a:srgbClr val="FF33CC"/>
                </a:solidFill>
              </a:rPr>
              <a:t> Wavefunctions</a:t>
            </a:r>
          </a:p>
        </p:txBody>
      </p:sp>
      <p:graphicFrame>
        <p:nvGraphicFramePr>
          <p:cNvPr id="1013763" name="Object 1027"/>
          <p:cNvGraphicFramePr>
            <a:graphicFrameLocks noChangeAspect="1"/>
          </p:cNvGraphicFramePr>
          <p:nvPr/>
        </p:nvGraphicFramePr>
        <p:xfrm>
          <a:off x="649288" y="4083050"/>
          <a:ext cx="1330325" cy="35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3" name="Equation" r:id="rId21" imgW="857216" imgH="161840" progId="Equation.DSMT4">
                  <p:embed/>
                </p:oleObj>
              </mc:Choice>
              <mc:Fallback>
                <p:oleObj name="Equation" r:id="rId21" imgW="857216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288" y="4083050"/>
                        <a:ext cx="1330325" cy="350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3764" name="Object 1028"/>
          <p:cNvGraphicFramePr>
            <a:graphicFrameLocks noChangeAspect="1"/>
          </p:cNvGraphicFramePr>
          <p:nvPr/>
        </p:nvGraphicFramePr>
        <p:xfrm>
          <a:off x="615950" y="4603750"/>
          <a:ext cx="1568450" cy="74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4" name="Equation" r:id="rId23" imgW="1038208" imgH="438237" progId="Equation.DSMT4">
                  <p:embed/>
                </p:oleObj>
              </mc:Choice>
              <mc:Fallback>
                <p:oleObj name="Equation" r:id="rId23" imgW="1038208" imgH="43823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950" y="4603750"/>
                        <a:ext cx="1568450" cy="747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3765" name="Object 1029"/>
          <p:cNvGraphicFramePr>
            <a:graphicFrameLocks noChangeAspect="1"/>
          </p:cNvGraphicFramePr>
          <p:nvPr/>
        </p:nvGraphicFramePr>
        <p:xfrm>
          <a:off x="3192463" y="3927475"/>
          <a:ext cx="1825625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5" name="Equation" r:id="rId25" imgW="1219200" imgH="190479" progId="Equation.DSMT4">
                  <p:embed/>
                </p:oleObj>
              </mc:Choice>
              <mc:Fallback>
                <p:oleObj name="Equation" r:id="rId25" imgW="1219200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2463" y="3927475"/>
                        <a:ext cx="1825625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3766" name="Object 1030"/>
          <p:cNvGraphicFramePr>
            <a:graphicFrameLocks noChangeAspect="1"/>
          </p:cNvGraphicFramePr>
          <p:nvPr/>
        </p:nvGraphicFramePr>
        <p:xfrm>
          <a:off x="3170238" y="4465638"/>
          <a:ext cx="2809875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6" name="Equation" r:id="rId27" imgW="1914576" imgH="390414" progId="Equation.DSMT4">
                  <p:embed/>
                </p:oleObj>
              </mc:Choice>
              <mc:Fallback>
                <p:oleObj name="Equation" r:id="rId27" imgW="1914576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0238" y="4465638"/>
                        <a:ext cx="2809875" cy="671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3767" name="Object 1031"/>
          <p:cNvGraphicFramePr>
            <a:graphicFrameLocks noChangeAspect="1"/>
          </p:cNvGraphicFramePr>
          <p:nvPr/>
        </p:nvGraphicFramePr>
        <p:xfrm>
          <a:off x="3157538" y="5224463"/>
          <a:ext cx="2538412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7" name="Equation" r:id="rId29" imgW="1724143" imgH="238031" progId="Equation.DSMT4">
                  <p:embed/>
                </p:oleObj>
              </mc:Choice>
              <mc:Fallback>
                <p:oleObj name="Equation" r:id="rId29" imgW="1724143" imgH="238031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7538" y="5224463"/>
                        <a:ext cx="2538412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3098800" y="5808663"/>
            <a:ext cx="2667000" cy="685800"/>
            <a:chOff x="1952" y="3659"/>
            <a:chExt cx="1680" cy="432"/>
          </a:xfrm>
        </p:grpSpPr>
        <p:graphicFrame>
          <p:nvGraphicFramePr>
            <p:cNvPr id="94233" name="Object 1036"/>
            <p:cNvGraphicFramePr>
              <a:graphicFrameLocks noChangeAspect="1"/>
            </p:cNvGraphicFramePr>
            <p:nvPr/>
          </p:nvGraphicFramePr>
          <p:xfrm>
            <a:off x="1996" y="3683"/>
            <a:ext cx="1602" cy="3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78" name="Equation" r:id="rId31" imgW="1724143" imgH="323949" progId="Equation.DSMT4">
                    <p:embed/>
                  </p:oleObj>
                </mc:Choice>
                <mc:Fallback>
                  <p:oleObj name="Equation" r:id="rId31" imgW="1724143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96" y="3683"/>
                          <a:ext cx="1602" cy="3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234" name="Rectangle 39"/>
            <p:cNvSpPr>
              <a:spLocks noChangeArrowheads="1"/>
            </p:cNvSpPr>
            <p:nvPr/>
          </p:nvSpPr>
          <p:spPr bwMode="auto">
            <a:xfrm>
              <a:off x="1952" y="3659"/>
              <a:ext cx="1680" cy="432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" name="Group 40"/>
          <p:cNvGrpSpPr>
            <a:grpSpLocks/>
          </p:cNvGrpSpPr>
          <p:nvPr/>
        </p:nvGrpSpPr>
        <p:grpSpPr bwMode="auto">
          <a:xfrm>
            <a:off x="6324600" y="3516313"/>
            <a:ext cx="2881313" cy="2978150"/>
            <a:chOff x="3984" y="2215"/>
            <a:chExt cx="1815" cy="1876"/>
          </a:xfrm>
        </p:grpSpPr>
        <p:sp>
          <p:nvSpPr>
            <p:cNvPr id="94227" name="Text Box 41"/>
            <p:cNvSpPr txBox="1">
              <a:spLocks noChangeArrowheads="1"/>
            </p:cNvSpPr>
            <p:nvPr/>
          </p:nvSpPr>
          <p:spPr bwMode="auto">
            <a:xfrm>
              <a:off x="4310" y="2215"/>
              <a:ext cx="72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Similarly</a:t>
              </a:r>
            </a:p>
          </p:txBody>
        </p:sp>
        <p:graphicFrame>
          <p:nvGraphicFramePr>
            <p:cNvPr id="94228" name="Object 1032"/>
            <p:cNvGraphicFramePr>
              <a:graphicFrameLocks noChangeAspect="1"/>
            </p:cNvGraphicFramePr>
            <p:nvPr/>
          </p:nvGraphicFramePr>
          <p:xfrm>
            <a:off x="4043" y="2474"/>
            <a:ext cx="1150" cy="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79" name="Equation" r:id="rId33" imgW="1219200" imgH="190479" progId="Equation.DSMT4">
                    <p:embed/>
                  </p:oleObj>
                </mc:Choice>
                <mc:Fallback>
                  <p:oleObj name="Equation" r:id="rId33" imgW="1219200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3" y="2474"/>
                          <a:ext cx="1150" cy="2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229" name="Object 1033"/>
            <p:cNvGraphicFramePr>
              <a:graphicFrameLocks noChangeAspect="1"/>
            </p:cNvGraphicFramePr>
            <p:nvPr/>
          </p:nvGraphicFramePr>
          <p:xfrm>
            <a:off x="4029" y="2813"/>
            <a:ext cx="1770" cy="4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80" name="Equation" r:id="rId35" imgW="1914576" imgH="390414" progId="Equation.DSMT4">
                    <p:embed/>
                  </p:oleObj>
                </mc:Choice>
                <mc:Fallback>
                  <p:oleObj name="Equation" r:id="rId35" imgW="1914576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9" y="2813"/>
                          <a:ext cx="1770" cy="42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230" name="Object 1034"/>
            <p:cNvGraphicFramePr>
              <a:graphicFrameLocks noChangeAspect="1"/>
            </p:cNvGraphicFramePr>
            <p:nvPr/>
          </p:nvGraphicFramePr>
          <p:xfrm>
            <a:off x="4014" y="3291"/>
            <a:ext cx="1613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81" name="Equation" r:id="rId37" imgW="1733584" imgH="238031" progId="Equation.DSMT4">
                    <p:embed/>
                  </p:oleObj>
                </mc:Choice>
                <mc:Fallback>
                  <p:oleObj name="Equation" r:id="rId37" imgW="1733584" imgH="23803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14" y="3291"/>
                          <a:ext cx="1613" cy="2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231" name="Object 1035"/>
            <p:cNvGraphicFramePr>
              <a:graphicFrameLocks noChangeAspect="1"/>
            </p:cNvGraphicFramePr>
            <p:nvPr/>
          </p:nvGraphicFramePr>
          <p:xfrm>
            <a:off x="4028" y="3683"/>
            <a:ext cx="1602" cy="3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82" name="Equation" r:id="rId39" imgW="1724143" imgH="323949" progId="Equation.DSMT4">
                    <p:embed/>
                  </p:oleObj>
                </mc:Choice>
                <mc:Fallback>
                  <p:oleObj name="Equation" r:id="rId39" imgW="1724143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8" y="3683"/>
                          <a:ext cx="1602" cy="3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232" name="Rectangle 46"/>
            <p:cNvSpPr>
              <a:spLocks noChangeArrowheads="1"/>
            </p:cNvSpPr>
            <p:nvPr/>
          </p:nvSpPr>
          <p:spPr bwMode="auto">
            <a:xfrm>
              <a:off x="3984" y="3659"/>
              <a:ext cx="1680" cy="432"/>
            </a:xfrm>
            <a:prstGeom prst="rect">
              <a:avLst/>
            </a:prstGeom>
            <a:noFill/>
            <a:ln w="28575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1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13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013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2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13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13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13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13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13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703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3C2C46C-6892-4D2A-8B77-3D9B3134AC6E}" type="slidenum">
              <a:rPr lang="en-US" sz="1400" smtClean="0">
                <a:solidFill>
                  <a:srgbClr val="002060"/>
                </a:solidFill>
              </a:rPr>
              <a:pPr/>
              <a:t>43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5235" name="Text Box 2"/>
          <p:cNvSpPr txBox="1">
            <a:spLocks noChangeArrowheads="1"/>
          </p:cNvSpPr>
          <p:nvPr/>
        </p:nvSpPr>
        <p:spPr bwMode="auto">
          <a:xfrm>
            <a:off x="2514600" y="152400"/>
            <a:ext cx="39735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Allyl with Symmetry:  Summary</a:t>
            </a:r>
          </a:p>
        </p:txBody>
      </p:sp>
      <p:graphicFrame>
        <p:nvGraphicFramePr>
          <p:cNvPr id="1014784" name="Object 0"/>
          <p:cNvGraphicFramePr>
            <a:graphicFrameLocks noChangeAspect="1"/>
          </p:cNvGraphicFramePr>
          <p:nvPr/>
        </p:nvGraphicFramePr>
        <p:xfrm>
          <a:off x="1385888" y="806450"/>
          <a:ext cx="2122487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80" name="Equation" r:id="rId3" imgW="1428784" imgH="1009673" progId="Equation.DSMT4">
                  <p:embed/>
                </p:oleObj>
              </mc:Choice>
              <mc:Fallback>
                <p:oleObj name="Equation" r:id="rId3" imgW="1428784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5888" y="806450"/>
                        <a:ext cx="2122487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038600" y="609600"/>
            <a:ext cx="3138488" cy="2105025"/>
            <a:chOff x="2544" y="384"/>
            <a:chExt cx="1977" cy="1326"/>
          </a:xfrm>
        </p:grpSpPr>
        <p:grpSp>
          <p:nvGrpSpPr>
            <p:cNvPr id="95260" name="Group 5"/>
            <p:cNvGrpSpPr>
              <a:grpSpLocks/>
            </p:cNvGrpSpPr>
            <p:nvPr/>
          </p:nvGrpSpPr>
          <p:grpSpPr bwMode="auto">
            <a:xfrm>
              <a:off x="3317" y="384"/>
              <a:ext cx="1204" cy="1326"/>
              <a:chOff x="4320" y="48"/>
              <a:chExt cx="1204" cy="1326"/>
            </a:xfrm>
          </p:grpSpPr>
          <p:graphicFrame>
            <p:nvGraphicFramePr>
              <p:cNvPr id="95262" name="Object 12"/>
              <p:cNvGraphicFramePr>
                <a:graphicFrameLocks noChangeAspect="1"/>
              </p:cNvGraphicFramePr>
              <p:nvPr/>
            </p:nvGraphicFramePr>
            <p:xfrm>
              <a:off x="4565" y="351"/>
              <a:ext cx="959" cy="6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3181" name="Equation" r:id="rId5" imgW="1000176" imgH="695451" progId="Equation.DSMT4">
                      <p:embed/>
                    </p:oleObj>
                  </mc:Choice>
                  <mc:Fallback>
                    <p:oleObj name="Equation" r:id="rId5" imgW="1000176" imgH="695451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65" y="351"/>
                            <a:ext cx="959" cy="68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95263" name="Group 7"/>
              <p:cNvGrpSpPr>
                <a:grpSpLocks/>
              </p:cNvGrpSpPr>
              <p:nvPr/>
            </p:nvGrpSpPr>
            <p:grpSpPr bwMode="auto">
              <a:xfrm>
                <a:off x="4320" y="48"/>
                <a:ext cx="578" cy="531"/>
                <a:chOff x="3168" y="141"/>
                <a:chExt cx="578" cy="531"/>
              </a:xfrm>
            </p:grpSpPr>
            <p:sp>
              <p:nvSpPr>
                <p:cNvPr id="95267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3168" y="141"/>
                  <a:ext cx="578" cy="36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600" b="1"/>
                    <a:t>A</a:t>
                  </a:r>
                  <a:r>
                    <a:rPr lang="en-US" sz="1600" b="1" baseline="-25000"/>
                    <a:t>2</a:t>
                  </a:r>
                  <a:endParaRPr lang="en-US" sz="1600" b="1"/>
                </a:p>
                <a:p>
                  <a:pPr algn="ctr"/>
                  <a:r>
                    <a:rPr lang="en-US" sz="1600" b="1"/>
                    <a:t>“block”</a:t>
                  </a:r>
                </a:p>
              </p:txBody>
            </p:sp>
            <p:sp>
              <p:nvSpPr>
                <p:cNvPr id="95268" name="Rectangle 9"/>
                <p:cNvSpPr>
                  <a:spLocks noChangeArrowheads="1"/>
                </p:cNvSpPr>
                <p:nvPr/>
              </p:nvSpPr>
              <p:spPr bwMode="auto">
                <a:xfrm>
                  <a:off x="3264" y="480"/>
                  <a:ext cx="384" cy="192"/>
                </a:xfrm>
                <a:prstGeom prst="rect">
                  <a:avLst/>
                </a:prstGeom>
                <a:noFill/>
                <a:ln w="28575" cap="rnd">
                  <a:solidFill>
                    <a:schemeClr val="tx1"/>
                  </a:solidFill>
                  <a:prstDash val="sysDot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95264" name="Group 10"/>
              <p:cNvGrpSpPr>
                <a:grpSpLocks/>
              </p:cNvGrpSpPr>
              <p:nvPr/>
            </p:nvGrpSpPr>
            <p:grpSpPr bwMode="auto">
              <a:xfrm>
                <a:off x="4754" y="576"/>
                <a:ext cx="576" cy="798"/>
                <a:chOff x="2832" y="1632"/>
                <a:chExt cx="576" cy="798"/>
              </a:xfrm>
            </p:grpSpPr>
            <p:sp>
              <p:nvSpPr>
                <p:cNvPr id="9526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2928" y="2064"/>
                  <a:ext cx="450" cy="36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/>
                  <a:r>
                    <a:rPr lang="en-US" sz="1600" b="1"/>
                    <a:t>B</a:t>
                  </a:r>
                  <a:r>
                    <a:rPr lang="en-US" sz="1600" b="1" baseline="-25000"/>
                    <a:t>2</a:t>
                  </a:r>
                  <a:endParaRPr lang="en-US" sz="1600" b="1"/>
                </a:p>
                <a:p>
                  <a:pPr algn="ctr"/>
                  <a:r>
                    <a:rPr lang="en-US" sz="1600" b="1"/>
                    <a:t>block</a:t>
                  </a:r>
                </a:p>
              </p:txBody>
            </p:sp>
            <p:sp>
              <p:nvSpPr>
                <p:cNvPr id="95266" name="Rectangle 12"/>
                <p:cNvSpPr>
                  <a:spLocks noChangeArrowheads="1"/>
                </p:cNvSpPr>
                <p:nvPr/>
              </p:nvSpPr>
              <p:spPr bwMode="auto">
                <a:xfrm>
                  <a:off x="2832" y="1632"/>
                  <a:ext cx="576" cy="432"/>
                </a:xfrm>
                <a:prstGeom prst="rect">
                  <a:avLst/>
                </a:prstGeom>
                <a:noFill/>
                <a:ln w="28575" cap="rnd">
                  <a:solidFill>
                    <a:schemeClr val="tx1"/>
                  </a:solidFill>
                  <a:prstDash val="sysDot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95261" name="Line 13"/>
            <p:cNvSpPr>
              <a:spLocks noChangeShapeType="1"/>
            </p:cNvSpPr>
            <p:nvPr/>
          </p:nvSpPr>
          <p:spPr bwMode="auto">
            <a:xfrm>
              <a:off x="2544" y="1038"/>
              <a:ext cx="624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5710" name="Text Box 14"/>
          <p:cNvSpPr txBox="1">
            <a:spLocks noChangeArrowheads="1"/>
          </p:cNvSpPr>
          <p:nvPr/>
        </p:nvSpPr>
        <p:spPr bwMode="auto">
          <a:xfrm>
            <a:off x="1182688" y="2878138"/>
            <a:ext cx="122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</a:t>
            </a:r>
            <a:r>
              <a:rPr lang="en-US" b="1" baseline="-25000">
                <a:solidFill>
                  <a:srgbClr val="FF33CC"/>
                </a:solidFill>
              </a:rPr>
              <a:t>2</a:t>
            </a:r>
            <a:r>
              <a:rPr lang="en-US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1014785" name="Object 1"/>
          <p:cNvGraphicFramePr>
            <a:graphicFrameLocks noChangeAspect="1"/>
          </p:cNvGraphicFramePr>
          <p:nvPr/>
        </p:nvGraphicFramePr>
        <p:xfrm>
          <a:off x="825500" y="3462338"/>
          <a:ext cx="1255713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82" name="Equation" r:id="rId7" imgW="809743" imgH="352318" progId="Equation.DSMT4">
                  <p:embed/>
                </p:oleObj>
              </mc:Choice>
              <mc:Fallback>
                <p:oleObj name="Equation" r:id="rId7" imgW="809743" imgH="3523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5500" y="3462338"/>
                        <a:ext cx="1255713" cy="614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757238" y="3933825"/>
            <a:ext cx="2627312" cy="1919288"/>
            <a:chOff x="477" y="2478"/>
            <a:chExt cx="1655" cy="1209"/>
          </a:xfrm>
        </p:grpSpPr>
        <p:graphicFrame>
          <p:nvGraphicFramePr>
            <p:cNvPr id="95256" name="Object 10"/>
            <p:cNvGraphicFramePr>
              <a:graphicFrameLocks noChangeAspect="1"/>
            </p:cNvGraphicFramePr>
            <p:nvPr/>
          </p:nvGraphicFramePr>
          <p:xfrm>
            <a:off x="477" y="3300"/>
            <a:ext cx="1655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83" name="Equation" r:id="rId9" imgW="1800208" imgH="362045" progId="Equation.DSMT4">
                    <p:embed/>
                  </p:oleObj>
                </mc:Choice>
                <mc:Fallback>
                  <p:oleObj name="Equation" r:id="rId9" imgW="1800208" imgH="362045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7" y="3300"/>
                          <a:ext cx="1655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5257" name="Group 18"/>
            <p:cNvGrpSpPr>
              <a:grpSpLocks/>
            </p:cNvGrpSpPr>
            <p:nvPr/>
          </p:nvGrpSpPr>
          <p:grpSpPr bwMode="auto">
            <a:xfrm>
              <a:off x="486" y="2478"/>
              <a:ext cx="845" cy="752"/>
              <a:chOff x="486" y="2478"/>
              <a:chExt cx="845" cy="752"/>
            </a:xfrm>
          </p:grpSpPr>
          <p:graphicFrame>
            <p:nvGraphicFramePr>
              <p:cNvPr id="95258" name="Object 11"/>
              <p:cNvGraphicFramePr>
                <a:graphicFrameLocks noChangeAspect="1"/>
              </p:cNvGraphicFramePr>
              <p:nvPr/>
            </p:nvGraphicFramePr>
            <p:xfrm>
              <a:off x="486" y="3009"/>
              <a:ext cx="845" cy="2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3184" name="Equation" r:id="rId11" imgW="876367" imgH="161840" progId="Equation.DSMT4">
                      <p:embed/>
                    </p:oleObj>
                  </mc:Choice>
                  <mc:Fallback>
                    <p:oleObj name="Equation" r:id="rId11" imgW="876367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6" y="3009"/>
                            <a:ext cx="845" cy="22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5259" name="Line 20"/>
              <p:cNvSpPr>
                <a:spLocks noChangeShapeType="1"/>
              </p:cNvSpPr>
              <p:nvPr/>
            </p:nvSpPr>
            <p:spPr bwMode="auto">
              <a:xfrm>
                <a:off x="877" y="2478"/>
                <a:ext cx="0" cy="432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925717" name="Text Box 21"/>
          <p:cNvSpPr txBox="1">
            <a:spLocks noChangeArrowheads="1"/>
          </p:cNvSpPr>
          <p:nvPr/>
        </p:nvSpPr>
        <p:spPr bwMode="auto">
          <a:xfrm>
            <a:off x="5181600" y="2851150"/>
            <a:ext cx="122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B</a:t>
            </a:r>
            <a:r>
              <a:rPr lang="en-US" b="1" baseline="-25000">
                <a:solidFill>
                  <a:srgbClr val="FF33CC"/>
                </a:solidFill>
              </a:rPr>
              <a:t>2</a:t>
            </a:r>
            <a:r>
              <a:rPr lang="en-US" b="1">
                <a:solidFill>
                  <a:srgbClr val="FF33CC"/>
                </a:solidFill>
              </a:rPr>
              <a:t> Block</a:t>
            </a:r>
          </a:p>
        </p:txBody>
      </p: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3722688" y="4275138"/>
            <a:ext cx="2543175" cy="2012950"/>
            <a:chOff x="2345" y="2693"/>
            <a:chExt cx="1602" cy="1268"/>
          </a:xfrm>
        </p:grpSpPr>
        <p:graphicFrame>
          <p:nvGraphicFramePr>
            <p:cNvPr id="95252" name="Object 7"/>
            <p:cNvGraphicFramePr>
              <a:graphicFrameLocks noChangeAspect="1"/>
            </p:cNvGraphicFramePr>
            <p:nvPr/>
          </p:nvGraphicFramePr>
          <p:xfrm>
            <a:off x="2444" y="2693"/>
            <a:ext cx="1061" cy="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85" name="Equation" r:id="rId13" imgW="1114543" imgH="352318" progId="Equation.DSMT4">
                    <p:embed/>
                  </p:oleObj>
                </mc:Choice>
                <mc:Fallback>
                  <p:oleObj name="Equation" r:id="rId13" imgW="1114543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44" y="2693"/>
                          <a:ext cx="1061" cy="3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5253" name="Object 8"/>
            <p:cNvGraphicFramePr>
              <a:graphicFrameLocks noChangeAspect="1"/>
            </p:cNvGraphicFramePr>
            <p:nvPr/>
          </p:nvGraphicFramePr>
          <p:xfrm>
            <a:off x="2399" y="3305"/>
            <a:ext cx="1197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86" name="Equation" r:id="rId15" imgW="1266943" imgH="190479" progId="Equation.DSMT4">
                    <p:embed/>
                  </p:oleObj>
                </mc:Choice>
                <mc:Fallback>
                  <p:oleObj name="Equation" r:id="rId15" imgW="1266943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9" y="3305"/>
                          <a:ext cx="1197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5254" name="Object 9"/>
            <p:cNvGraphicFramePr>
              <a:graphicFrameLocks noChangeAspect="1"/>
            </p:cNvGraphicFramePr>
            <p:nvPr/>
          </p:nvGraphicFramePr>
          <p:xfrm>
            <a:off x="2345" y="3590"/>
            <a:ext cx="1602" cy="3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87" name="Equation" r:id="rId17" imgW="1724143" imgH="323949" progId="Equation.DSMT4">
                    <p:embed/>
                  </p:oleObj>
                </mc:Choice>
                <mc:Fallback>
                  <p:oleObj name="Equation" r:id="rId17" imgW="1724143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45" y="3590"/>
                          <a:ext cx="1602" cy="3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5255" name="Line 26"/>
            <p:cNvSpPr>
              <a:spLocks noChangeShapeType="1"/>
            </p:cNvSpPr>
            <p:nvPr/>
          </p:nvSpPr>
          <p:spPr bwMode="auto">
            <a:xfrm>
              <a:off x="2928" y="2976"/>
              <a:ext cx="0" cy="28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" name="Group 27"/>
          <p:cNvGrpSpPr>
            <a:grpSpLocks/>
          </p:cNvGrpSpPr>
          <p:nvPr/>
        </p:nvGrpSpPr>
        <p:grpSpPr bwMode="auto">
          <a:xfrm>
            <a:off x="4289425" y="3308350"/>
            <a:ext cx="3065463" cy="811213"/>
            <a:chOff x="2702" y="2084"/>
            <a:chExt cx="1931" cy="511"/>
          </a:xfrm>
        </p:grpSpPr>
        <p:graphicFrame>
          <p:nvGraphicFramePr>
            <p:cNvPr id="95249" name="Object 5"/>
            <p:cNvGraphicFramePr>
              <a:graphicFrameLocks noChangeAspect="1"/>
            </p:cNvGraphicFramePr>
            <p:nvPr/>
          </p:nvGraphicFramePr>
          <p:xfrm>
            <a:off x="2702" y="2103"/>
            <a:ext cx="769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88" name="Equation" r:id="rId19" imgW="781151" imgH="466606" progId="Equation.DSMT4">
                    <p:embed/>
                  </p:oleObj>
                </mc:Choice>
                <mc:Fallback>
                  <p:oleObj name="Equation" r:id="rId19" imgW="781151" imgH="46660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02" y="2103"/>
                          <a:ext cx="769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5250" name="Line 29"/>
            <p:cNvSpPr>
              <a:spLocks noChangeShapeType="1"/>
            </p:cNvSpPr>
            <p:nvPr/>
          </p:nvSpPr>
          <p:spPr bwMode="auto">
            <a:xfrm>
              <a:off x="3648" y="2352"/>
              <a:ext cx="28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95251" name="Object 6"/>
            <p:cNvGraphicFramePr>
              <a:graphicFrameLocks noChangeAspect="1"/>
            </p:cNvGraphicFramePr>
            <p:nvPr/>
          </p:nvGraphicFramePr>
          <p:xfrm>
            <a:off x="4076" y="2084"/>
            <a:ext cx="557" cy="4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89" name="Equation" r:id="rId21" imgW="542976" imgH="438237" progId="Equation.DSMT4">
                    <p:embed/>
                  </p:oleObj>
                </mc:Choice>
                <mc:Fallback>
                  <p:oleObj name="Equation" r:id="rId21" imgW="542976" imgH="43823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76" y="2084"/>
                          <a:ext cx="557" cy="4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31"/>
          <p:cNvGrpSpPr>
            <a:grpSpLocks/>
          </p:cNvGrpSpPr>
          <p:nvPr/>
        </p:nvGrpSpPr>
        <p:grpSpPr bwMode="auto">
          <a:xfrm>
            <a:off x="6384925" y="4252913"/>
            <a:ext cx="2543175" cy="2014537"/>
            <a:chOff x="4022" y="2679"/>
            <a:chExt cx="1602" cy="1269"/>
          </a:xfrm>
        </p:grpSpPr>
        <p:graphicFrame>
          <p:nvGraphicFramePr>
            <p:cNvPr id="95245" name="Object 2"/>
            <p:cNvGraphicFramePr>
              <a:graphicFrameLocks noChangeAspect="1"/>
            </p:cNvGraphicFramePr>
            <p:nvPr/>
          </p:nvGraphicFramePr>
          <p:xfrm>
            <a:off x="4122" y="2679"/>
            <a:ext cx="1059" cy="3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90" name="Equation" r:id="rId23" imgW="1114543" imgH="352318" progId="Equation.DSMT4">
                    <p:embed/>
                  </p:oleObj>
                </mc:Choice>
                <mc:Fallback>
                  <p:oleObj name="Equation" r:id="rId23" imgW="1114543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22" y="2679"/>
                          <a:ext cx="1059" cy="3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5246" name="Object 3"/>
            <p:cNvGraphicFramePr>
              <a:graphicFrameLocks noChangeAspect="1"/>
            </p:cNvGraphicFramePr>
            <p:nvPr/>
          </p:nvGraphicFramePr>
          <p:xfrm>
            <a:off x="4070" y="3292"/>
            <a:ext cx="1208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91" name="Equation" r:id="rId25" imgW="1276384" imgH="190479" progId="Equation.DSMT4">
                    <p:embed/>
                  </p:oleObj>
                </mc:Choice>
                <mc:Fallback>
                  <p:oleObj name="Equation" r:id="rId25" imgW="1276384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70" y="3292"/>
                          <a:ext cx="1208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5247" name="Object 4"/>
            <p:cNvGraphicFramePr>
              <a:graphicFrameLocks noChangeAspect="1"/>
            </p:cNvGraphicFramePr>
            <p:nvPr/>
          </p:nvGraphicFramePr>
          <p:xfrm>
            <a:off x="4022" y="3577"/>
            <a:ext cx="1602" cy="3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92" name="Equation" r:id="rId27" imgW="1724143" imgH="323949" progId="Equation.DSMT4">
                    <p:embed/>
                  </p:oleObj>
                </mc:Choice>
                <mc:Fallback>
                  <p:oleObj name="Equation" r:id="rId27" imgW="1724143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2" y="3577"/>
                          <a:ext cx="1602" cy="3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5248" name="Line 35"/>
            <p:cNvSpPr>
              <a:spLocks noChangeShapeType="1"/>
            </p:cNvSpPr>
            <p:nvPr/>
          </p:nvSpPr>
          <p:spPr bwMode="auto">
            <a:xfrm>
              <a:off x="4605" y="2963"/>
              <a:ext cx="0" cy="28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14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5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14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2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710" grpId="0" autoUpdateAnimBg="0"/>
      <p:bldP spid="925717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3383DA90-539D-47F5-BB03-4DDF1E1135C3}" type="slidenum">
              <a:rPr lang="en-US" sz="1400" smtClean="0">
                <a:solidFill>
                  <a:srgbClr val="002060"/>
                </a:solidFill>
              </a:rPr>
              <a:pPr/>
              <a:t>44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685800"/>
          </a:xfrm>
        </p:spPr>
        <p:txBody>
          <a:bodyPr/>
          <a:lstStyle/>
          <a:p>
            <a:pPr algn="l"/>
            <a:r>
              <a:rPr lang="en-US" sz="2400" smtClean="0">
                <a:solidFill>
                  <a:schemeClr val="bg1"/>
                </a:solidFill>
              </a:rPr>
              <a:t>Part </a:t>
            </a:r>
            <a:r>
              <a:rPr lang="en-US" sz="2400">
                <a:solidFill>
                  <a:schemeClr val="bg1"/>
                </a:solidFill>
              </a:rPr>
              <a:t>B</a:t>
            </a:r>
            <a:r>
              <a:rPr lang="en-US" sz="2400" smtClean="0">
                <a:solidFill>
                  <a:schemeClr val="bg1"/>
                </a:solidFill>
              </a:rPr>
              <a:t>:  Applications of Symmetry</a:t>
            </a: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08025" y="1217454"/>
            <a:ext cx="51269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</a:t>
            </a:r>
            <a:r>
              <a:rPr lang="en-US" sz="2200">
                <a:solidFill>
                  <a:srgbClr val="000000"/>
                </a:solidFill>
              </a:rPr>
              <a:t> </a:t>
            </a:r>
            <a:r>
              <a:rPr lang="en-US" sz="2200" smtClean="0">
                <a:solidFill>
                  <a:srgbClr val="000000"/>
                </a:solidFill>
              </a:rPr>
              <a:t>UV/Visible Absorption Selection Rules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08025" y="1827054"/>
            <a:ext cx="34387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</a:rPr>
              <a:t>Application </a:t>
            </a:r>
            <a:r>
              <a:rPr lang="en-US" sz="2200" smtClean="0">
                <a:solidFill>
                  <a:srgbClr val="000000"/>
                </a:solidFill>
              </a:rPr>
              <a:t>to Butadiene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711200" y="2436654"/>
            <a:ext cx="325121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>
                <a:solidFill>
                  <a:srgbClr val="000000"/>
                </a:solidFill>
                <a:sym typeface="Symbol" pitchFamily="18" charset="2"/>
              </a:rPr>
              <a:t>Application to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Carbene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735013" y="3624104"/>
            <a:ext cx="723396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Construction of SALCs:  Application to the Allyl Radical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758825" y="4265454"/>
            <a:ext cx="55070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</a:rPr>
              <a:t>Solution to the Allyl Radical using SALCs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739775" y="3014504"/>
            <a:ext cx="64508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0000"/>
                </a:solidFill>
              </a:rPr>
              <a:t>• </a:t>
            </a:r>
            <a:r>
              <a:rPr lang="en-US" sz="2200" smtClean="0">
                <a:solidFill>
                  <a:srgbClr val="000000"/>
                </a:solidFill>
                <a:sym typeface="Symbol" pitchFamily="18" charset="2"/>
              </a:rPr>
              <a:t>Use of Symmetry in Simplifying MO Calculations</a:t>
            </a:r>
            <a:endParaRPr lang="en-US" sz="220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749300" y="4875054"/>
            <a:ext cx="513794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 smtClean="0">
                <a:solidFill>
                  <a:srgbClr val="FF33CC"/>
                </a:solidFill>
              </a:rPr>
              <a:t>Application to </a:t>
            </a:r>
            <a:r>
              <a:rPr lang="en-US" sz="2200" b="1" smtClean="0">
                <a:solidFill>
                  <a:srgbClr val="FF33CC"/>
                </a:solidFill>
                <a:sym typeface="Symbol"/>
              </a:rPr>
              <a:t>-Bonding in Pyrrole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6714757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2AD2248-D612-4851-9DA5-B79C12C85A4B}" type="slidenum">
              <a:rPr lang="en-US" sz="1400" smtClean="0">
                <a:solidFill>
                  <a:srgbClr val="002060"/>
                </a:solidFill>
              </a:rPr>
              <a:pPr/>
              <a:t>45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26722" name="Text Box 2"/>
          <p:cNvSpPr txBox="1">
            <a:spLocks noChangeArrowheads="1"/>
          </p:cNvSpPr>
          <p:nvPr/>
        </p:nvSpPr>
        <p:spPr bwMode="auto">
          <a:xfrm>
            <a:off x="552450" y="609600"/>
            <a:ext cx="76644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will illustrate how a heteroatom is handled  as well as provide </a:t>
            </a:r>
          </a:p>
          <a:p>
            <a:r>
              <a:rPr lang="en-US">
                <a:solidFill>
                  <a:srgbClr val="002060"/>
                </a:solidFill>
              </a:rPr>
              <a:t>another example of the use of symmetry.</a:t>
            </a:r>
          </a:p>
        </p:txBody>
      </p:sp>
      <p:graphicFrame>
        <p:nvGraphicFramePr>
          <p:cNvPr id="1015808" name="Object 0"/>
          <p:cNvGraphicFramePr>
            <a:graphicFrameLocks noChangeAspect="1"/>
          </p:cNvGraphicFramePr>
          <p:nvPr/>
        </p:nvGraphicFramePr>
        <p:xfrm>
          <a:off x="3733800" y="2759075"/>
          <a:ext cx="1131888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24" name="CS ChemDraw Drawing" r:id="rId3" imgW="800100" imgH="1132840" progId="ChemDraw.Document.6.0">
                  <p:embed/>
                </p:oleObj>
              </mc:Choice>
              <mc:Fallback>
                <p:oleObj name="CS ChemDraw Drawing" r:id="rId3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759075"/>
                        <a:ext cx="1131888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6724" name="Text Box 4"/>
          <p:cNvSpPr txBox="1">
            <a:spLocks noChangeArrowheads="1"/>
          </p:cNvSpPr>
          <p:nvPr/>
        </p:nvSpPr>
        <p:spPr bwMode="auto">
          <a:xfrm>
            <a:off x="685800" y="4419600"/>
            <a:ext cx="60721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pyrrole, 2 electrons are donated to the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 system.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926725" name="Text Box 5"/>
          <p:cNvSpPr txBox="1">
            <a:spLocks noChangeArrowheads="1"/>
          </p:cNvSpPr>
          <p:nvPr/>
        </p:nvSpPr>
        <p:spPr bwMode="auto">
          <a:xfrm>
            <a:off x="693738" y="4968875"/>
            <a:ext cx="6461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heteroatom parameters are:  </a:t>
            </a:r>
            <a:r>
              <a:rPr lang="en-US">
                <a:solidFill>
                  <a:schemeClr val="bg1"/>
                </a:solidFill>
              </a:rPr>
              <a:t>h</a:t>
            </a:r>
            <a:r>
              <a:rPr lang="en-US" baseline="-25000">
                <a:solidFill>
                  <a:schemeClr val="bg1"/>
                </a:solidFill>
              </a:rPr>
              <a:t>N</a:t>
            </a:r>
            <a:r>
              <a:rPr lang="en-US">
                <a:solidFill>
                  <a:schemeClr val="bg1"/>
                </a:solidFill>
              </a:rPr>
              <a:t> = 1.5  </a:t>
            </a:r>
            <a:r>
              <a:rPr lang="en-US">
                <a:solidFill>
                  <a:srgbClr val="002060"/>
                </a:solidFill>
              </a:rPr>
              <a:t>and </a:t>
            </a:r>
            <a:r>
              <a:rPr lang="en-US">
                <a:solidFill>
                  <a:schemeClr val="bg1"/>
                </a:solidFill>
              </a:rPr>
              <a:t>k</a:t>
            </a:r>
            <a:r>
              <a:rPr lang="en-US" baseline="-25000">
                <a:solidFill>
                  <a:schemeClr val="bg1"/>
                </a:solidFill>
              </a:rPr>
              <a:t>N</a:t>
            </a:r>
            <a:r>
              <a:rPr lang="en-US">
                <a:solidFill>
                  <a:schemeClr val="bg1"/>
                </a:solidFill>
              </a:rPr>
              <a:t> = 0.8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746125" y="5561013"/>
            <a:ext cx="4213225" cy="933450"/>
            <a:chOff x="470" y="3023"/>
            <a:chExt cx="2654" cy="588"/>
          </a:xfrm>
        </p:grpSpPr>
        <p:sp>
          <p:nvSpPr>
            <p:cNvPr id="96266" name="Text Box 7"/>
            <p:cNvSpPr txBox="1">
              <a:spLocks noChangeArrowheads="1"/>
            </p:cNvSpPr>
            <p:nvPr/>
          </p:nvSpPr>
          <p:spPr bwMode="auto">
            <a:xfrm>
              <a:off x="470" y="3041"/>
              <a:ext cx="8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Therefore:</a:t>
              </a:r>
            </a:p>
          </p:txBody>
        </p:sp>
        <p:graphicFrame>
          <p:nvGraphicFramePr>
            <p:cNvPr id="96267" name="Object 1"/>
            <p:cNvGraphicFramePr>
              <a:graphicFrameLocks noChangeAspect="1"/>
            </p:cNvGraphicFramePr>
            <p:nvPr/>
          </p:nvGraphicFramePr>
          <p:xfrm>
            <a:off x="1509" y="3023"/>
            <a:ext cx="1615" cy="2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025" name="Equation" r:id="rId5" imgW="1485967" imgH="161840" progId="Equation.DSMT4">
                    <p:embed/>
                  </p:oleObj>
                </mc:Choice>
                <mc:Fallback>
                  <p:oleObj name="Equation" r:id="rId5" imgW="1485967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09" y="3023"/>
                          <a:ext cx="1615" cy="2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6268" name="Object 2"/>
            <p:cNvGraphicFramePr>
              <a:graphicFrameLocks noChangeAspect="1"/>
            </p:cNvGraphicFramePr>
            <p:nvPr/>
          </p:nvGraphicFramePr>
          <p:xfrm>
            <a:off x="1501" y="3353"/>
            <a:ext cx="1142" cy="2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026" name="Equation" r:id="rId7" imgW="1028767" imgH="161840" progId="Equation.DSMT4">
                    <p:embed/>
                  </p:oleObj>
                </mc:Choice>
                <mc:Fallback>
                  <p:oleObj name="Equation" r:id="rId7" imgW="1028767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01" y="3353"/>
                          <a:ext cx="1142" cy="2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26730" name="Text Box 10"/>
          <p:cNvSpPr txBox="1">
            <a:spLocks noChangeArrowheads="1"/>
          </p:cNvSpPr>
          <p:nvPr/>
        </p:nvSpPr>
        <p:spPr bwMode="auto">
          <a:xfrm>
            <a:off x="593725" y="1524000"/>
            <a:ext cx="7494588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calculations are worked out in detail in the slides below.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I’ll just outline the procedure (relatively quickly), but the slides will</a:t>
            </a:r>
          </a:p>
          <a:p>
            <a:r>
              <a:rPr lang="en-US">
                <a:solidFill>
                  <a:srgbClr val="002060"/>
                </a:solidFill>
              </a:rPr>
              <a:t>provide you with another worked out example.</a:t>
            </a:r>
          </a:p>
        </p:txBody>
      </p:sp>
      <p:sp>
        <p:nvSpPr>
          <p:cNvPr id="96265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Example:  </a:t>
            </a:r>
            <a:r>
              <a:rPr lang="en-US" smtClean="0">
                <a:solidFill>
                  <a:schemeClr val="bg1"/>
                </a:solidFill>
                <a:sym typeface="Symbol" pitchFamily="18" charset="2"/>
              </a:rPr>
              <a:t> Bonding in Pyrrole</a:t>
            </a:r>
            <a:endParaRPr lang="en-US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6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26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15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26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926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6722" grpId="0" autoUpdateAnimBg="0"/>
      <p:bldP spid="926724" grpId="0" autoUpdateAnimBg="0"/>
      <p:bldP spid="926725" grpId="0" autoUpdateAnimBg="0"/>
      <p:bldP spid="926730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F88580C-9D71-4B2C-A5D5-A5A48C91C09A}" type="slidenum">
              <a:rPr lang="en-US" sz="1400" smtClean="0">
                <a:solidFill>
                  <a:srgbClr val="002060"/>
                </a:solidFill>
              </a:rPr>
              <a:pPr/>
              <a:t>46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8600" y="320675"/>
            <a:ext cx="8010525" cy="1660525"/>
            <a:chOff x="144" y="202"/>
            <a:chExt cx="5046" cy="1046"/>
          </a:xfrm>
        </p:grpSpPr>
        <p:graphicFrame>
          <p:nvGraphicFramePr>
            <p:cNvPr id="97288" name="Object 2"/>
            <p:cNvGraphicFramePr>
              <a:graphicFrameLocks noChangeAspect="1"/>
            </p:cNvGraphicFramePr>
            <p:nvPr/>
          </p:nvGraphicFramePr>
          <p:xfrm>
            <a:off x="4477" y="240"/>
            <a:ext cx="713" cy="10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048" name="CS ChemDraw Drawing" r:id="rId3" imgW="800100" imgH="1132840" progId="ChemDraw.Document.6.0">
                    <p:embed/>
                  </p:oleObj>
                </mc:Choice>
                <mc:Fallback>
                  <p:oleObj name="CS ChemDraw Drawing" r:id="rId3" imgW="800100" imgH="1132840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77" y="240"/>
                          <a:ext cx="713" cy="10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7289" name="Group 4"/>
            <p:cNvGrpSpPr>
              <a:grpSpLocks/>
            </p:cNvGrpSpPr>
            <p:nvPr/>
          </p:nvGrpSpPr>
          <p:grpSpPr bwMode="auto">
            <a:xfrm>
              <a:off x="144" y="202"/>
              <a:ext cx="4097" cy="872"/>
              <a:chOff x="144" y="202"/>
              <a:chExt cx="4097" cy="872"/>
            </a:xfrm>
          </p:grpSpPr>
          <p:sp>
            <p:nvSpPr>
              <p:cNvPr id="97290" name="Text Box 5"/>
              <p:cNvSpPr txBox="1">
                <a:spLocks noChangeArrowheads="1"/>
              </p:cNvSpPr>
              <p:nvPr/>
            </p:nvSpPr>
            <p:spPr bwMode="auto">
              <a:xfrm>
                <a:off x="144" y="480"/>
                <a:ext cx="1924" cy="4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A partial Character Table</a:t>
                </a:r>
              </a:p>
              <a:p>
                <a:r>
                  <a:rPr lang="en-US">
                    <a:solidFill>
                      <a:srgbClr val="002060"/>
                    </a:solidFill>
                  </a:rPr>
                  <a:t>for the C</a:t>
                </a:r>
                <a:r>
                  <a:rPr lang="en-US" baseline="-25000">
                    <a:solidFill>
                      <a:srgbClr val="002060"/>
                    </a:solidFill>
                  </a:rPr>
                  <a:t>2V</a:t>
                </a:r>
                <a:r>
                  <a:rPr lang="en-US">
                    <a:solidFill>
                      <a:srgbClr val="002060"/>
                    </a:solidFill>
                  </a:rPr>
                  <a:t> point group is:</a:t>
                </a:r>
              </a:p>
            </p:txBody>
          </p:sp>
          <p:sp>
            <p:nvSpPr>
              <p:cNvPr id="97291" name="Text Box 6"/>
              <p:cNvSpPr txBox="1">
                <a:spLocks noChangeArrowheads="1"/>
              </p:cNvSpPr>
              <p:nvPr/>
            </p:nvSpPr>
            <p:spPr bwMode="auto">
              <a:xfrm>
                <a:off x="2160" y="202"/>
                <a:ext cx="2081" cy="8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      </a:t>
                </a:r>
                <a:r>
                  <a:rPr lang="en-US" b="1">
                    <a:solidFill>
                      <a:srgbClr val="FF0000"/>
                    </a:solidFill>
                  </a:rPr>
                  <a:t>E      C</a:t>
                </a:r>
                <a:r>
                  <a:rPr lang="en-US" b="1" baseline="-25000">
                    <a:solidFill>
                      <a:srgbClr val="FF0000"/>
                    </a:solidFill>
                  </a:rPr>
                  <a:t>2</a:t>
                </a:r>
                <a:r>
                  <a:rPr lang="en-US" b="1">
                    <a:solidFill>
                      <a:srgbClr val="FF0000"/>
                    </a:solidFill>
                  </a:rPr>
                  <a:t>   </a:t>
                </a:r>
                <a:r>
                  <a:rPr lang="en-US" b="1">
                    <a:solidFill>
                      <a:srgbClr val="FF0000"/>
                    </a:solidFill>
                    <a:sym typeface="Symbol" pitchFamily="18" charset="2"/>
                  </a:rPr>
                  <a:t></a:t>
                </a:r>
                <a:r>
                  <a:rPr lang="en-US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b="1">
                    <a:solidFill>
                      <a:srgbClr val="FF0000"/>
                    </a:solidFill>
                    <a:sym typeface="Symbol" pitchFamily="18" charset="2"/>
                  </a:rPr>
                  <a:t>(xz)  </a:t>
                </a:r>
                <a:r>
                  <a:rPr lang="en-US" b="1" baseline="-25000">
                    <a:solidFill>
                      <a:srgbClr val="FF0000"/>
                    </a:solidFill>
                    <a:sym typeface="Symbol" pitchFamily="18" charset="2"/>
                  </a:rPr>
                  <a:t>V</a:t>
                </a:r>
                <a:r>
                  <a:rPr lang="en-US" b="1" baseline="30000">
                    <a:solidFill>
                      <a:srgbClr val="FF0000"/>
                    </a:solidFill>
                    <a:sym typeface="Symbol" pitchFamily="18" charset="2"/>
                  </a:rPr>
                  <a:t>’</a:t>
                </a:r>
                <a:r>
                  <a:rPr lang="en-US" b="1">
                    <a:solidFill>
                      <a:srgbClr val="FF0000"/>
                    </a:solidFill>
                    <a:sym typeface="Symbol" pitchFamily="18" charset="2"/>
                  </a:rPr>
                  <a:t>(yz)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>
                    <a:solidFill>
                      <a:srgbClr val="FF0000"/>
                    </a:solidFill>
                  </a:rPr>
                  <a:t>A</a:t>
                </a:r>
                <a:r>
                  <a:rPr lang="en-US" baseline="-25000">
                    <a:solidFill>
                      <a:srgbClr val="FF0000"/>
                    </a:solidFill>
                  </a:rPr>
                  <a:t>2</a:t>
                </a:r>
                <a:r>
                  <a:rPr lang="en-US">
                    <a:solidFill>
                      <a:srgbClr val="FF0000"/>
                    </a:solidFill>
                  </a:rPr>
                  <a:t>   </a:t>
                </a:r>
                <a:r>
                  <a:rPr lang="en-US">
                    <a:solidFill>
                      <a:schemeClr val="bg1"/>
                    </a:solidFill>
                  </a:rPr>
                  <a:t>1       1       -1        -1</a:t>
                </a:r>
              </a:p>
              <a:p>
                <a:pPr>
                  <a:lnSpc>
                    <a:spcPct val="160000"/>
                  </a:lnSpc>
                </a:pPr>
                <a:r>
                  <a:rPr lang="en-US">
                    <a:solidFill>
                      <a:srgbClr val="FF0000"/>
                    </a:solidFill>
                  </a:rPr>
                  <a:t>B</a:t>
                </a:r>
                <a:r>
                  <a:rPr lang="en-US" baseline="-25000">
                    <a:solidFill>
                      <a:srgbClr val="FF0000"/>
                    </a:solidFill>
                  </a:rPr>
                  <a:t>2</a:t>
                </a:r>
                <a:r>
                  <a:rPr lang="en-US">
                    <a:solidFill>
                      <a:srgbClr val="FF0000"/>
                    </a:solidFill>
                  </a:rPr>
                  <a:t>   </a:t>
                </a:r>
                <a:r>
                  <a:rPr lang="en-US">
                    <a:solidFill>
                      <a:schemeClr val="bg1"/>
                    </a:solidFill>
                  </a:rPr>
                  <a:t>1      -1       -1         1</a:t>
                </a:r>
              </a:p>
            </p:txBody>
          </p:sp>
        </p:grpSp>
      </p:grpSp>
      <p:graphicFrame>
        <p:nvGraphicFramePr>
          <p:cNvPr id="1016832" name="Object 0"/>
          <p:cNvGraphicFramePr>
            <a:graphicFrameLocks noChangeAspect="1"/>
          </p:cNvGraphicFramePr>
          <p:nvPr/>
        </p:nvGraphicFramePr>
        <p:xfrm>
          <a:off x="1962150" y="2817813"/>
          <a:ext cx="2157413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49" name="Equation" r:id="rId5" imgW="1457376" imgH="771642" progId="Equation.DSMT4">
                  <p:embed/>
                </p:oleObj>
              </mc:Choice>
              <mc:Fallback>
                <p:oleObj name="Equation" r:id="rId5" imgW="1457376" imgH="77164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2150" y="2817813"/>
                        <a:ext cx="2157413" cy="120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7752" name="Text Box 8"/>
          <p:cNvSpPr txBox="1">
            <a:spLocks noChangeArrowheads="1"/>
          </p:cNvSpPr>
          <p:nvPr/>
        </p:nvSpPr>
        <p:spPr bwMode="auto">
          <a:xfrm>
            <a:off x="541338" y="2297113"/>
            <a:ext cx="62785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5 SALCs belong to the A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and B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representations.</a:t>
            </a:r>
          </a:p>
        </p:txBody>
      </p:sp>
      <p:graphicFrame>
        <p:nvGraphicFramePr>
          <p:cNvPr id="1016833" name="Object 1"/>
          <p:cNvGraphicFramePr>
            <a:graphicFrameLocks noChangeAspect="1"/>
          </p:cNvGraphicFramePr>
          <p:nvPr/>
        </p:nvGraphicFramePr>
        <p:xfrm>
          <a:off x="4781550" y="2816225"/>
          <a:ext cx="2157413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50" name="Equation" r:id="rId7" imgW="1457376" imgH="1009673" progId="Equation.DSMT4">
                  <p:embed/>
                </p:oleObj>
              </mc:Choice>
              <mc:Fallback>
                <p:oleObj name="Equation" r:id="rId7" imgW="1457376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1550" y="2816225"/>
                        <a:ext cx="2157413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7754" name="Text Box 10"/>
          <p:cNvSpPr txBox="1">
            <a:spLocks noChangeArrowheads="1"/>
          </p:cNvSpPr>
          <p:nvPr/>
        </p:nvSpPr>
        <p:spPr bwMode="auto">
          <a:xfrm>
            <a:off x="617538" y="5040313"/>
            <a:ext cx="66976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We’ll demonstrate </a:t>
            </a:r>
            <a:r>
              <a:rPr lang="en-US">
                <a:solidFill>
                  <a:srgbClr val="FF0000"/>
                </a:solidFill>
              </a:rPr>
              <a:t>(on the board) </a:t>
            </a:r>
            <a:r>
              <a:rPr lang="en-US">
                <a:solidFill>
                  <a:srgbClr val="002060"/>
                </a:solidFill>
              </a:rPr>
              <a:t>that S</a:t>
            </a:r>
            <a:r>
              <a:rPr lang="en-US" baseline="-25000">
                <a:solidFill>
                  <a:srgbClr val="002060"/>
                </a:solidFill>
              </a:rPr>
              <a:t>a</a:t>
            </a:r>
            <a:r>
              <a:rPr lang="en-US">
                <a:solidFill>
                  <a:srgbClr val="002060"/>
                </a:solidFill>
              </a:rPr>
              <a:t> belongs to the A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endParaRPr lang="en-US">
              <a:solidFill>
                <a:srgbClr val="002060"/>
              </a:solidFill>
            </a:endParaRPr>
          </a:p>
          <a:p>
            <a:r>
              <a:rPr lang="en-US">
                <a:solidFill>
                  <a:srgbClr val="002060"/>
                </a:solidFill>
              </a:rPr>
              <a:t>and S</a:t>
            </a:r>
            <a:r>
              <a:rPr lang="en-US" baseline="-25000">
                <a:solidFill>
                  <a:srgbClr val="002060"/>
                </a:solidFill>
              </a:rPr>
              <a:t>c</a:t>
            </a:r>
            <a:r>
              <a:rPr lang="en-US">
                <a:solidFill>
                  <a:srgbClr val="002060"/>
                </a:solidFill>
              </a:rPr>
              <a:t> to the B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representation.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27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16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016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27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7752" grpId="0" autoUpdateAnimBg="0"/>
      <p:bldP spid="927754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A4B5298-B197-4AAE-8BC7-54B8D22CA8F1}" type="slidenum">
              <a:rPr lang="en-US" sz="1400" smtClean="0">
                <a:solidFill>
                  <a:srgbClr val="002060"/>
                </a:solidFill>
              </a:rPr>
              <a:pPr/>
              <a:t>47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8307" name="Text Box 2"/>
          <p:cNvSpPr txBox="1">
            <a:spLocks noChangeArrowheads="1"/>
          </p:cNvSpPr>
          <p:nvPr/>
        </p:nvSpPr>
        <p:spPr bwMode="auto">
          <a:xfrm>
            <a:off x="3581400" y="22860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1017856" name="Object 1024"/>
          <p:cNvGraphicFramePr>
            <a:graphicFrameLocks noChangeAspect="1"/>
          </p:cNvGraphicFramePr>
          <p:nvPr/>
        </p:nvGraphicFramePr>
        <p:xfrm>
          <a:off x="2871788" y="749300"/>
          <a:ext cx="2157412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16" name="Equation" r:id="rId3" imgW="1457376" imgH="771642" progId="Equation.DSMT4">
                  <p:embed/>
                </p:oleObj>
              </mc:Choice>
              <mc:Fallback>
                <p:oleObj name="Equation" r:id="rId3" imgW="1457376" imgH="77164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1788" y="749300"/>
                        <a:ext cx="2157412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257800" y="1000125"/>
            <a:ext cx="2757488" cy="696913"/>
            <a:chOff x="3312" y="630"/>
            <a:chExt cx="1737" cy="439"/>
          </a:xfrm>
        </p:grpSpPr>
        <p:graphicFrame>
          <p:nvGraphicFramePr>
            <p:cNvPr id="98325" name="Object 1034"/>
            <p:cNvGraphicFramePr>
              <a:graphicFrameLocks noChangeAspect="1"/>
            </p:cNvGraphicFramePr>
            <p:nvPr/>
          </p:nvGraphicFramePr>
          <p:xfrm>
            <a:off x="3788" y="630"/>
            <a:ext cx="1261" cy="4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17" name="Equation" r:id="rId5" imgW="1343008" imgH="419054" progId="Equation.DSMT4">
                    <p:embed/>
                  </p:oleObj>
                </mc:Choice>
                <mc:Fallback>
                  <p:oleObj name="Equation" r:id="rId5" imgW="1343008" imgH="41905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88" y="630"/>
                          <a:ext cx="1261" cy="43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8326" name="Line 6"/>
            <p:cNvSpPr>
              <a:spLocks noChangeShapeType="1"/>
            </p:cNvSpPr>
            <p:nvPr/>
          </p:nvSpPr>
          <p:spPr bwMode="auto">
            <a:xfrm>
              <a:off x="3312" y="864"/>
              <a:ext cx="384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8310" name="Group 7"/>
          <p:cNvGrpSpPr>
            <a:grpSpLocks/>
          </p:cNvGrpSpPr>
          <p:nvPr/>
        </p:nvGrpSpPr>
        <p:grpSpPr bwMode="auto">
          <a:xfrm>
            <a:off x="444500" y="822325"/>
            <a:ext cx="1501775" cy="2682875"/>
            <a:chOff x="280" y="518"/>
            <a:chExt cx="946" cy="1690"/>
          </a:xfrm>
        </p:grpSpPr>
        <p:graphicFrame>
          <p:nvGraphicFramePr>
            <p:cNvPr id="98321" name="Object 1031"/>
            <p:cNvGraphicFramePr>
              <a:graphicFrameLocks noChangeAspect="1"/>
            </p:cNvGraphicFramePr>
            <p:nvPr/>
          </p:nvGraphicFramePr>
          <p:xfrm>
            <a:off x="280" y="518"/>
            <a:ext cx="946" cy="2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18" name="Equation" r:id="rId7" imgW="838335" imgH="161840" progId="Equation.DSMT4">
                    <p:embed/>
                  </p:oleObj>
                </mc:Choice>
                <mc:Fallback>
                  <p:oleObj name="Equation" r:id="rId7" imgW="838335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0" y="518"/>
                          <a:ext cx="946" cy="2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8322" name="Group 9"/>
            <p:cNvGrpSpPr>
              <a:grpSpLocks/>
            </p:cNvGrpSpPr>
            <p:nvPr/>
          </p:nvGrpSpPr>
          <p:grpSpPr bwMode="auto">
            <a:xfrm>
              <a:off x="295" y="758"/>
              <a:ext cx="717" cy="1450"/>
              <a:chOff x="295" y="758"/>
              <a:chExt cx="717" cy="1450"/>
            </a:xfrm>
          </p:grpSpPr>
          <p:graphicFrame>
            <p:nvGraphicFramePr>
              <p:cNvPr id="98323" name="Object 1032"/>
              <p:cNvGraphicFramePr>
                <a:graphicFrameLocks noChangeAspect="1"/>
              </p:cNvGraphicFramePr>
              <p:nvPr/>
            </p:nvGraphicFramePr>
            <p:xfrm>
              <a:off x="295" y="1200"/>
              <a:ext cx="713" cy="10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6219" name="CS ChemDraw Drawing" r:id="rId9" imgW="800100" imgH="1132840" progId="ChemDraw.Document.6.0">
                      <p:embed/>
                    </p:oleObj>
                  </mc:Choice>
                  <mc:Fallback>
                    <p:oleObj name="CS ChemDraw Drawing" r:id="rId9" imgW="800100" imgH="113284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95" y="1200"/>
                            <a:ext cx="713" cy="100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98324" name="Object 1033"/>
              <p:cNvGraphicFramePr>
                <a:graphicFrameLocks noChangeAspect="1"/>
              </p:cNvGraphicFramePr>
              <p:nvPr/>
            </p:nvGraphicFramePr>
            <p:xfrm>
              <a:off x="300" y="758"/>
              <a:ext cx="712" cy="2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6220" name="Equation" r:id="rId11" imgW="609600" imgH="161840" progId="Equation.DSMT4">
                      <p:embed/>
                    </p:oleObj>
                  </mc:Choice>
                  <mc:Fallback>
                    <p:oleObj name="Equation" r:id="rId11" imgW="609600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0" y="758"/>
                            <a:ext cx="712" cy="25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093913" y="2119313"/>
            <a:ext cx="5353050" cy="2071687"/>
            <a:chOff x="1319" y="1335"/>
            <a:chExt cx="3372" cy="1305"/>
          </a:xfrm>
        </p:grpSpPr>
        <p:graphicFrame>
          <p:nvGraphicFramePr>
            <p:cNvPr id="98317" name="Object 1028"/>
            <p:cNvGraphicFramePr>
              <a:graphicFrameLocks noChangeAspect="1"/>
            </p:cNvGraphicFramePr>
            <p:nvPr/>
          </p:nvGraphicFramePr>
          <p:xfrm>
            <a:off x="1378" y="1335"/>
            <a:ext cx="2867" cy="4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21" name="Equation" r:id="rId13" imgW="3162367" imgH="390414" progId="Equation.DSMT4">
                    <p:embed/>
                  </p:oleObj>
                </mc:Choice>
                <mc:Fallback>
                  <p:oleObj name="Equation" r:id="rId13" imgW="3162367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8" y="1335"/>
                          <a:ext cx="2867" cy="4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8318" name="Object 1029"/>
            <p:cNvGraphicFramePr>
              <a:graphicFrameLocks noChangeAspect="1"/>
            </p:cNvGraphicFramePr>
            <p:nvPr/>
          </p:nvGraphicFramePr>
          <p:xfrm>
            <a:off x="1319" y="1814"/>
            <a:ext cx="3372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22" name="Equation" r:id="rId15" imgW="3733935" imgH="323949" progId="Equation.DSMT4">
                    <p:embed/>
                  </p:oleObj>
                </mc:Choice>
                <mc:Fallback>
                  <p:oleObj name="Equation" r:id="rId15" imgW="3733935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9" y="1814"/>
                          <a:ext cx="3372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8319" name="Object 1030"/>
            <p:cNvGraphicFramePr>
              <a:graphicFrameLocks noChangeAspect="1"/>
            </p:cNvGraphicFramePr>
            <p:nvPr/>
          </p:nvGraphicFramePr>
          <p:xfrm>
            <a:off x="1414" y="2235"/>
            <a:ext cx="1486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23" name="Equation" r:id="rId17" imgW="1600335" imgH="323949" progId="Equation.DSMT4">
                    <p:embed/>
                  </p:oleObj>
                </mc:Choice>
                <mc:Fallback>
                  <p:oleObj name="Equation" r:id="rId17" imgW="1600335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14" y="2235"/>
                          <a:ext cx="1486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8320" name="Rectangle 16"/>
            <p:cNvSpPr>
              <a:spLocks noChangeArrowheads="1"/>
            </p:cNvSpPr>
            <p:nvPr/>
          </p:nvSpPr>
          <p:spPr bwMode="auto">
            <a:xfrm>
              <a:off x="1392" y="2208"/>
              <a:ext cx="1536" cy="432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2105025" y="4330700"/>
            <a:ext cx="5330825" cy="1993900"/>
            <a:chOff x="1326" y="2728"/>
            <a:chExt cx="3358" cy="1256"/>
          </a:xfrm>
        </p:grpSpPr>
        <p:graphicFrame>
          <p:nvGraphicFramePr>
            <p:cNvPr id="98313" name="Object 1025"/>
            <p:cNvGraphicFramePr>
              <a:graphicFrameLocks noChangeAspect="1"/>
            </p:cNvGraphicFramePr>
            <p:nvPr/>
          </p:nvGraphicFramePr>
          <p:xfrm>
            <a:off x="1351" y="2728"/>
            <a:ext cx="2849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24" name="Equation" r:id="rId19" imgW="3143216" imgH="390414" progId="Equation.DSMT4">
                    <p:embed/>
                  </p:oleObj>
                </mc:Choice>
                <mc:Fallback>
                  <p:oleObj name="Equation" r:id="rId19" imgW="3143216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51" y="2728"/>
                          <a:ext cx="2849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8314" name="Object 1026"/>
            <p:cNvGraphicFramePr>
              <a:graphicFrameLocks noChangeAspect="1"/>
            </p:cNvGraphicFramePr>
            <p:nvPr/>
          </p:nvGraphicFramePr>
          <p:xfrm>
            <a:off x="1326" y="3158"/>
            <a:ext cx="3358" cy="3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25" name="Equation" r:id="rId21" imgW="3714784" imgH="323949" progId="Equation.DSMT4">
                    <p:embed/>
                  </p:oleObj>
                </mc:Choice>
                <mc:Fallback>
                  <p:oleObj name="Equation" r:id="rId21" imgW="3714784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6" y="3158"/>
                          <a:ext cx="3358" cy="3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8315" name="Object 1027"/>
            <p:cNvGraphicFramePr>
              <a:graphicFrameLocks noChangeAspect="1"/>
            </p:cNvGraphicFramePr>
            <p:nvPr/>
          </p:nvGraphicFramePr>
          <p:xfrm>
            <a:off x="1379" y="3579"/>
            <a:ext cx="1757" cy="3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226" name="Equation" r:id="rId23" imgW="1905135" imgH="323949" progId="Equation.DSMT4">
                    <p:embed/>
                  </p:oleObj>
                </mc:Choice>
                <mc:Fallback>
                  <p:oleObj name="Equation" r:id="rId23" imgW="1905135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9" y="3579"/>
                          <a:ext cx="1757" cy="3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8316" name="Rectangle 21"/>
            <p:cNvSpPr>
              <a:spLocks noChangeArrowheads="1"/>
            </p:cNvSpPr>
            <p:nvPr/>
          </p:nvSpPr>
          <p:spPr bwMode="auto">
            <a:xfrm>
              <a:off x="1344" y="3552"/>
              <a:ext cx="1920" cy="432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7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7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0C024BE-B982-42E3-839E-FD803AE7BEAF}" type="slidenum">
              <a:rPr lang="en-US" sz="1400" smtClean="0">
                <a:solidFill>
                  <a:srgbClr val="002060"/>
                </a:solidFill>
              </a:rPr>
              <a:pPr/>
              <a:t>48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9331" name="Text Box 2"/>
          <p:cNvSpPr txBox="1">
            <a:spLocks noChangeArrowheads="1"/>
          </p:cNvSpPr>
          <p:nvPr/>
        </p:nvSpPr>
        <p:spPr bwMode="auto">
          <a:xfrm>
            <a:off x="3581400" y="22860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99332" name="Object 0"/>
          <p:cNvGraphicFramePr>
            <a:graphicFrameLocks noChangeAspect="1"/>
          </p:cNvGraphicFramePr>
          <p:nvPr/>
        </p:nvGraphicFramePr>
        <p:xfrm>
          <a:off x="2871788" y="749300"/>
          <a:ext cx="2157412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6" name="Equation" r:id="rId3" imgW="1457376" imgH="771642" progId="Equation.DSMT4">
                  <p:embed/>
                </p:oleObj>
              </mc:Choice>
              <mc:Fallback>
                <p:oleObj name="Equation" r:id="rId3" imgW="1457376" imgH="77164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1788" y="749300"/>
                        <a:ext cx="2157412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3" name="Object 1"/>
          <p:cNvGraphicFramePr>
            <a:graphicFrameLocks noChangeAspect="1"/>
          </p:cNvGraphicFramePr>
          <p:nvPr/>
        </p:nvGraphicFramePr>
        <p:xfrm>
          <a:off x="6013450" y="1000125"/>
          <a:ext cx="200183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7" name="Equation" r:id="rId5" imgW="1343008" imgH="419054" progId="Equation.DSMT4">
                  <p:embed/>
                </p:oleObj>
              </mc:Choice>
              <mc:Fallback>
                <p:oleObj name="Equation" r:id="rId5" imgW="1343008" imgH="41905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3450" y="1000125"/>
                        <a:ext cx="2001838" cy="696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4" name="Object 2"/>
          <p:cNvGraphicFramePr>
            <a:graphicFrameLocks noChangeAspect="1"/>
          </p:cNvGraphicFramePr>
          <p:nvPr/>
        </p:nvGraphicFramePr>
        <p:xfrm>
          <a:off x="468313" y="1905000"/>
          <a:ext cx="1131887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8" name="CS ChemDraw Drawing" r:id="rId7" imgW="800100" imgH="1132840" progId="ChemDraw.Document.6.0">
                  <p:embed/>
                </p:oleObj>
              </mc:Choice>
              <mc:Fallback>
                <p:oleObj name="CS ChemDraw Drawing" r:id="rId7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05000"/>
                        <a:ext cx="1131887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5" name="Object 3"/>
          <p:cNvGraphicFramePr>
            <a:graphicFrameLocks noChangeAspect="1"/>
          </p:cNvGraphicFramePr>
          <p:nvPr/>
        </p:nvGraphicFramePr>
        <p:xfrm>
          <a:off x="2197100" y="2406650"/>
          <a:ext cx="4529138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9" name="Equation" r:id="rId9" imgW="3143216" imgH="390414" progId="Equation.DSMT4">
                  <p:embed/>
                </p:oleObj>
              </mc:Choice>
              <mc:Fallback>
                <p:oleObj name="Equation" r:id="rId9" imgW="3143216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7100" y="2406650"/>
                        <a:ext cx="4529138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6" name="Line 7"/>
          <p:cNvSpPr>
            <a:spLocks noChangeShapeType="1"/>
          </p:cNvSpPr>
          <p:nvPr/>
        </p:nvSpPr>
        <p:spPr bwMode="auto">
          <a:xfrm>
            <a:off x="5257800" y="1371600"/>
            <a:ext cx="6096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9337" name="Object 4"/>
          <p:cNvGraphicFramePr>
            <a:graphicFrameLocks noChangeAspect="1"/>
          </p:cNvGraphicFramePr>
          <p:nvPr/>
        </p:nvGraphicFramePr>
        <p:xfrm>
          <a:off x="2093913" y="3243263"/>
          <a:ext cx="535305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0" name="Equation" r:id="rId11" imgW="3733935" imgH="323949" progId="Equation.DSMT4">
                  <p:embed/>
                </p:oleObj>
              </mc:Choice>
              <mc:Fallback>
                <p:oleObj name="Equation" r:id="rId11" imgW="3733935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3913" y="3243263"/>
                        <a:ext cx="5353050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8" name="Object 5"/>
          <p:cNvGraphicFramePr>
            <a:graphicFrameLocks noChangeAspect="1"/>
          </p:cNvGraphicFramePr>
          <p:nvPr/>
        </p:nvGraphicFramePr>
        <p:xfrm>
          <a:off x="444500" y="822325"/>
          <a:ext cx="150177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1" name="Equation" r:id="rId13" imgW="838335" imgH="161840" progId="Equation.DSMT4">
                  <p:embed/>
                </p:oleObj>
              </mc:Choice>
              <mc:Fallback>
                <p:oleObj name="Equation" r:id="rId13" imgW="838335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" y="822325"/>
                        <a:ext cx="1501775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9" name="Object 6"/>
          <p:cNvGraphicFramePr>
            <a:graphicFrameLocks noChangeAspect="1"/>
          </p:cNvGraphicFramePr>
          <p:nvPr/>
        </p:nvGraphicFramePr>
        <p:xfrm>
          <a:off x="476250" y="1203325"/>
          <a:ext cx="11303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2" name="Equation" r:id="rId15" imgW="609600" imgH="161840" progId="Equation.DSMT4">
                  <p:embed/>
                </p:oleObj>
              </mc:Choice>
              <mc:Fallback>
                <p:oleObj name="Equation" r:id="rId15" imgW="609600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1203325"/>
                        <a:ext cx="113030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40" name="Object 7"/>
          <p:cNvGraphicFramePr>
            <a:graphicFrameLocks noChangeAspect="1"/>
          </p:cNvGraphicFramePr>
          <p:nvPr/>
        </p:nvGraphicFramePr>
        <p:xfrm>
          <a:off x="2220913" y="4005263"/>
          <a:ext cx="2371725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3" name="Equation" r:id="rId17" imgW="1609776" imgH="323949" progId="Equation.DSMT4">
                  <p:embed/>
                </p:oleObj>
              </mc:Choice>
              <mc:Fallback>
                <p:oleObj name="Equation" r:id="rId17" imgW="1609776" imgH="32394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0913" y="4005263"/>
                        <a:ext cx="2371725" cy="582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9804" name="Rectangle 12"/>
          <p:cNvSpPr>
            <a:spLocks noChangeArrowheads="1"/>
          </p:cNvSpPr>
          <p:nvPr/>
        </p:nvSpPr>
        <p:spPr bwMode="auto">
          <a:xfrm>
            <a:off x="2133600" y="3962400"/>
            <a:ext cx="2590800" cy="762000"/>
          </a:xfrm>
          <a:prstGeom prst="rect">
            <a:avLst/>
          </a:prstGeom>
          <a:noFill/>
          <a:ln w="38100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929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980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287F86C-9950-4718-A177-D08818931645}" type="slidenum">
              <a:rPr lang="en-US" sz="1400" smtClean="0">
                <a:solidFill>
                  <a:srgbClr val="002060"/>
                </a:solidFill>
              </a:rPr>
              <a:pPr/>
              <a:t>49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0355" name="Text Box 2"/>
          <p:cNvSpPr txBox="1">
            <a:spLocks noChangeArrowheads="1"/>
          </p:cNvSpPr>
          <p:nvPr/>
        </p:nvSpPr>
        <p:spPr bwMode="auto">
          <a:xfrm>
            <a:off x="3581400" y="22860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pSp>
        <p:nvGrpSpPr>
          <p:cNvPr id="100356" name="Group 3"/>
          <p:cNvGrpSpPr>
            <a:grpSpLocks/>
          </p:cNvGrpSpPr>
          <p:nvPr/>
        </p:nvGrpSpPr>
        <p:grpSpPr bwMode="auto">
          <a:xfrm>
            <a:off x="746125" y="671513"/>
            <a:ext cx="1117600" cy="1392237"/>
            <a:chOff x="470" y="423"/>
            <a:chExt cx="704" cy="877"/>
          </a:xfrm>
        </p:grpSpPr>
        <p:graphicFrame>
          <p:nvGraphicFramePr>
            <p:cNvPr id="100381" name="Object 1034"/>
            <p:cNvGraphicFramePr>
              <a:graphicFrameLocks noChangeAspect="1"/>
            </p:cNvGraphicFramePr>
            <p:nvPr/>
          </p:nvGraphicFramePr>
          <p:xfrm>
            <a:off x="477" y="1081"/>
            <a:ext cx="502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0" name="Equation" r:id="rId3" imgW="476351" imgH="161840" progId="Equation.DSMT4">
                    <p:embed/>
                  </p:oleObj>
                </mc:Choice>
                <mc:Fallback>
                  <p:oleObj name="Equation" r:id="rId3" imgW="476351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7" y="1081"/>
                          <a:ext cx="502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382" name="Object 1035"/>
            <p:cNvGraphicFramePr>
              <a:graphicFrameLocks noChangeAspect="1"/>
            </p:cNvGraphicFramePr>
            <p:nvPr/>
          </p:nvGraphicFramePr>
          <p:xfrm>
            <a:off x="487" y="423"/>
            <a:ext cx="489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1" name="Equation" r:id="rId5" imgW="466641" imgH="161840" progId="Equation.DSMT4">
                    <p:embed/>
                  </p:oleObj>
                </mc:Choice>
                <mc:Fallback>
                  <p:oleObj name="Equation" r:id="rId5" imgW="466641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7" y="423"/>
                          <a:ext cx="489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383" name="Object 1036"/>
            <p:cNvGraphicFramePr>
              <a:graphicFrameLocks noChangeAspect="1"/>
            </p:cNvGraphicFramePr>
            <p:nvPr/>
          </p:nvGraphicFramePr>
          <p:xfrm>
            <a:off x="470" y="769"/>
            <a:ext cx="704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2" name="Equation" r:id="rId7" imgW="704816" imgH="161840" progId="Equation.DSMT4">
                    <p:embed/>
                  </p:oleObj>
                </mc:Choice>
                <mc:Fallback>
                  <p:oleObj name="Equation" r:id="rId7" imgW="704816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0" y="769"/>
                          <a:ext cx="704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730500" y="976313"/>
            <a:ext cx="5219700" cy="776287"/>
            <a:chOff x="1720" y="615"/>
            <a:chExt cx="3288" cy="489"/>
          </a:xfrm>
        </p:grpSpPr>
        <p:graphicFrame>
          <p:nvGraphicFramePr>
            <p:cNvPr id="100378" name="Object 1032"/>
            <p:cNvGraphicFramePr>
              <a:graphicFrameLocks noChangeAspect="1"/>
            </p:cNvGraphicFramePr>
            <p:nvPr/>
          </p:nvGraphicFramePr>
          <p:xfrm>
            <a:off x="1720" y="665"/>
            <a:ext cx="1261" cy="4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3" name="Equation" r:id="rId9" imgW="1343008" imgH="419054" progId="Equation.DSMT4">
                    <p:embed/>
                  </p:oleObj>
                </mc:Choice>
                <mc:Fallback>
                  <p:oleObj name="Equation" r:id="rId9" imgW="1343008" imgH="41905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20" y="665"/>
                          <a:ext cx="1261" cy="43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0379" name="Line 9"/>
            <p:cNvSpPr>
              <a:spLocks noChangeShapeType="1"/>
            </p:cNvSpPr>
            <p:nvPr/>
          </p:nvSpPr>
          <p:spPr bwMode="auto">
            <a:xfrm>
              <a:off x="3120" y="864"/>
              <a:ext cx="48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0380" name="Object 1033"/>
            <p:cNvGraphicFramePr>
              <a:graphicFrameLocks noChangeAspect="1"/>
            </p:cNvGraphicFramePr>
            <p:nvPr/>
          </p:nvGraphicFramePr>
          <p:xfrm>
            <a:off x="3755" y="615"/>
            <a:ext cx="1253" cy="4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4" name="Equation" r:id="rId11" imgW="1333567" imgH="390414" progId="Equation.DSMT4">
                    <p:embed/>
                  </p:oleObj>
                </mc:Choice>
                <mc:Fallback>
                  <p:oleObj name="Equation" r:id="rId11" imgW="1333567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55" y="615"/>
                          <a:ext cx="1253" cy="4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057525" y="2043113"/>
            <a:ext cx="3762375" cy="668337"/>
            <a:chOff x="1926" y="1287"/>
            <a:chExt cx="2370" cy="421"/>
          </a:xfrm>
        </p:grpSpPr>
        <p:graphicFrame>
          <p:nvGraphicFramePr>
            <p:cNvPr id="100374" name="Object 1030"/>
            <p:cNvGraphicFramePr>
              <a:graphicFrameLocks noChangeAspect="1"/>
            </p:cNvGraphicFramePr>
            <p:nvPr/>
          </p:nvGraphicFramePr>
          <p:xfrm>
            <a:off x="1926" y="1287"/>
            <a:ext cx="723" cy="4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5" name="Equation" r:id="rId13" imgW="733408" imgH="390414" progId="Equation.DSMT4">
                    <p:embed/>
                  </p:oleObj>
                </mc:Choice>
                <mc:Fallback>
                  <p:oleObj name="Equation" r:id="rId13" imgW="733408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6" y="1287"/>
                          <a:ext cx="723" cy="4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00375" name="Group 13"/>
            <p:cNvGrpSpPr>
              <a:grpSpLocks/>
            </p:cNvGrpSpPr>
            <p:nvPr/>
          </p:nvGrpSpPr>
          <p:grpSpPr bwMode="auto">
            <a:xfrm>
              <a:off x="2966" y="1305"/>
              <a:ext cx="1330" cy="386"/>
              <a:chOff x="2966" y="1305"/>
              <a:chExt cx="1330" cy="386"/>
            </a:xfrm>
          </p:grpSpPr>
          <p:graphicFrame>
            <p:nvGraphicFramePr>
              <p:cNvPr id="100376" name="Object 1031"/>
              <p:cNvGraphicFramePr>
                <a:graphicFrameLocks noChangeAspect="1"/>
              </p:cNvGraphicFramePr>
              <p:nvPr/>
            </p:nvGraphicFramePr>
            <p:xfrm>
              <a:off x="3707" y="1305"/>
              <a:ext cx="589" cy="3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8306" name="Equation" r:id="rId15" imgW="581008" imgH="352318" progId="Equation.DSMT4">
                      <p:embed/>
                    </p:oleObj>
                  </mc:Choice>
                  <mc:Fallback>
                    <p:oleObj name="Equation" r:id="rId15" imgW="581008" imgH="352318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707" y="1305"/>
                            <a:ext cx="589" cy="38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0377" name="Text Box 15"/>
              <p:cNvSpPr txBox="1">
                <a:spLocks noChangeArrowheads="1"/>
              </p:cNvSpPr>
              <p:nvPr/>
            </p:nvSpPr>
            <p:spPr bwMode="auto">
              <a:xfrm>
                <a:off x="2966" y="1351"/>
                <a:ext cx="55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where</a:t>
                </a:r>
              </a:p>
            </p:txBody>
          </p:sp>
        </p:grpSp>
      </p:grpSp>
      <p:sp>
        <p:nvSpPr>
          <p:cNvPr id="930832" name="Text Box 16"/>
          <p:cNvSpPr txBox="1">
            <a:spLocks noChangeArrowheads="1"/>
          </p:cNvSpPr>
          <p:nvPr/>
        </p:nvSpPr>
        <p:spPr bwMode="auto">
          <a:xfrm>
            <a:off x="915988" y="3946525"/>
            <a:ext cx="75422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 will name the energies </a:t>
            </a:r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r</a:t>
            </a:r>
            <a:r>
              <a:rPr lang="en-US">
                <a:solidFill>
                  <a:schemeClr val="bg1"/>
                </a:solidFill>
              </a:rPr>
              <a:t>, E</a:t>
            </a:r>
            <a:r>
              <a:rPr lang="en-US" baseline="-25000">
                <a:solidFill>
                  <a:schemeClr val="bg1"/>
                </a:solidFill>
              </a:rPr>
              <a:t>s</a:t>
            </a:r>
            <a:r>
              <a:rPr lang="en-US">
                <a:solidFill>
                  <a:schemeClr val="bg1"/>
                </a:solidFill>
              </a:rPr>
              <a:t>, ... </a:t>
            </a:r>
            <a:r>
              <a:rPr lang="en-US">
                <a:solidFill>
                  <a:srgbClr val="002060"/>
                </a:solidFill>
              </a:rPr>
              <a:t>so that I can renumber them</a:t>
            </a:r>
          </a:p>
          <a:p>
            <a:r>
              <a:rPr lang="en-US">
                <a:solidFill>
                  <a:srgbClr val="002060"/>
                </a:solidFill>
              </a:rPr>
              <a:t>according to order of increasing energy at the end of the problem.</a:t>
            </a:r>
          </a:p>
        </p:txBody>
      </p:sp>
      <p:grpSp>
        <p:nvGrpSpPr>
          <p:cNvPr id="100360" name="Group 17"/>
          <p:cNvGrpSpPr>
            <a:grpSpLocks/>
          </p:cNvGrpSpPr>
          <p:nvPr/>
        </p:nvGrpSpPr>
        <p:grpSpPr bwMode="auto">
          <a:xfrm>
            <a:off x="1130300" y="2928938"/>
            <a:ext cx="6529388" cy="666750"/>
            <a:chOff x="712" y="1845"/>
            <a:chExt cx="4113" cy="420"/>
          </a:xfrm>
        </p:grpSpPr>
        <p:graphicFrame>
          <p:nvGraphicFramePr>
            <p:cNvPr id="100371" name="Object 1028"/>
            <p:cNvGraphicFramePr>
              <a:graphicFrameLocks noChangeAspect="1"/>
            </p:cNvGraphicFramePr>
            <p:nvPr/>
          </p:nvGraphicFramePr>
          <p:xfrm>
            <a:off x="712" y="2005"/>
            <a:ext cx="738" cy="2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7" name="Equation" r:id="rId17" imgW="742849" imgH="133470" progId="Equation.DSMT4">
                    <p:embed/>
                  </p:oleObj>
                </mc:Choice>
                <mc:Fallback>
                  <p:oleObj name="Equation" r:id="rId17" imgW="742849" imgH="13347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2" y="2005"/>
                          <a:ext cx="738" cy="2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372" name="Object 1029"/>
            <p:cNvGraphicFramePr>
              <a:graphicFrameLocks noChangeAspect="1"/>
            </p:cNvGraphicFramePr>
            <p:nvPr/>
          </p:nvGraphicFramePr>
          <p:xfrm>
            <a:off x="2349" y="1845"/>
            <a:ext cx="2476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8" name="Equation" r:id="rId19" imgW="2714608" imgH="390414" progId="Equation.DSMT4">
                    <p:embed/>
                  </p:oleObj>
                </mc:Choice>
                <mc:Fallback>
                  <p:oleObj name="Equation" r:id="rId19" imgW="2714608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49" y="1845"/>
                          <a:ext cx="2476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0373" name="Line 20"/>
            <p:cNvSpPr>
              <a:spLocks noChangeShapeType="1"/>
            </p:cNvSpPr>
            <p:nvPr/>
          </p:nvSpPr>
          <p:spPr bwMode="auto">
            <a:xfrm>
              <a:off x="1632" y="2112"/>
              <a:ext cx="48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1212850" y="4786313"/>
            <a:ext cx="2862263" cy="1690687"/>
            <a:chOff x="764" y="3015"/>
            <a:chExt cx="1803" cy="1065"/>
          </a:xfrm>
        </p:grpSpPr>
        <p:graphicFrame>
          <p:nvGraphicFramePr>
            <p:cNvPr id="100367" name="Object 1026"/>
            <p:cNvGraphicFramePr>
              <a:graphicFrameLocks noChangeAspect="1"/>
            </p:cNvGraphicFramePr>
            <p:nvPr/>
          </p:nvGraphicFramePr>
          <p:xfrm>
            <a:off x="764" y="3015"/>
            <a:ext cx="1803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09" name="Equation" r:id="rId21" imgW="1952608" imgH="352318" progId="Equation.DSMT4">
                    <p:embed/>
                  </p:oleObj>
                </mc:Choice>
                <mc:Fallback>
                  <p:oleObj name="Equation" r:id="rId21" imgW="1952608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4" y="3015"/>
                          <a:ext cx="1803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0368" name="Line 23"/>
            <p:cNvSpPr>
              <a:spLocks noChangeShapeType="1"/>
            </p:cNvSpPr>
            <p:nvPr/>
          </p:nvSpPr>
          <p:spPr bwMode="auto">
            <a:xfrm>
              <a:off x="1680" y="3360"/>
              <a:ext cx="0" cy="28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0369" name="Object 1027"/>
            <p:cNvGraphicFramePr>
              <a:graphicFrameLocks noChangeAspect="1"/>
            </p:cNvGraphicFramePr>
            <p:nvPr/>
          </p:nvGraphicFramePr>
          <p:xfrm>
            <a:off x="1195" y="3787"/>
            <a:ext cx="940" cy="2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10" name="Equation" r:id="rId23" imgW="971584" imgH="161840" progId="Equation.DSMT4">
                    <p:embed/>
                  </p:oleObj>
                </mc:Choice>
                <mc:Fallback>
                  <p:oleObj name="Equation" r:id="rId23" imgW="971584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95" y="3787"/>
                          <a:ext cx="940" cy="2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0370" name="Rectangle 25"/>
            <p:cNvSpPr>
              <a:spLocks noChangeArrowheads="1"/>
            </p:cNvSpPr>
            <p:nvPr/>
          </p:nvSpPr>
          <p:spPr bwMode="auto">
            <a:xfrm>
              <a:off x="1200" y="3744"/>
              <a:ext cx="960" cy="336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4535488" y="4786313"/>
            <a:ext cx="2862262" cy="1690687"/>
            <a:chOff x="2857" y="3015"/>
            <a:chExt cx="1803" cy="1065"/>
          </a:xfrm>
        </p:grpSpPr>
        <p:graphicFrame>
          <p:nvGraphicFramePr>
            <p:cNvPr id="100363" name="Object 1024"/>
            <p:cNvGraphicFramePr>
              <a:graphicFrameLocks noChangeAspect="1"/>
            </p:cNvGraphicFramePr>
            <p:nvPr/>
          </p:nvGraphicFramePr>
          <p:xfrm>
            <a:off x="2857" y="3015"/>
            <a:ext cx="1803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11" name="Equation" r:id="rId25" imgW="1952608" imgH="352318" progId="Equation.DSMT4">
                    <p:embed/>
                  </p:oleObj>
                </mc:Choice>
                <mc:Fallback>
                  <p:oleObj name="Equation" r:id="rId25" imgW="1952608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57" y="3015"/>
                          <a:ext cx="1803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0364" name="Line 28"/>
            <p:cNvSpPr>
              <a:spLocks noChangeShapeType="1"/>
            </p:cNvSpPr>
            <p:nvPr/>
          </p:nvSpPr>
          <p:spPr bwMode="auto">
            <a:xfrm>
              <a:off x="3773" y="3360"/>
              <a:ext cx="0" cy="28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0365" name="Object 1025"/>
            <p:cNvGraphicFramePr>
              <a:graphicFrameLocks noChangeAspect="1"/>
            </p:cNvGraphicFramePr>
            <p:nvPr/>
          </p:nvGraphicFramePr>
          <p:xfrm>
            <a:off x="3301" y="3786"/>
            <a:ext cx="914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312" name="Equation" r:id="rId27" imgW="952433" imgH="161840" progId="Equation.DSMT4">
                    <p:embed/>
                  </p:oleObj>
                </mc:Choice>
                <mc:Fallback>
                  <p:oleObj name="Equation" r:id="rId27" imgW="952433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01" y="3786"/>
                          <a:ext cx="914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0366" name="Rectangle 30"/>
            <p:cNvSpPr>
              <a:spLocks noChangeArrowheads="1"/>
            </p:cNvSpPr>
            <p:nvPr/>
          </p:nvSpPr>
          <p:spPr bwMode="auto">
            <a:xfrm>
              <a:off x="3293" y="3744"/>
              <a:ext cx="960" cy="336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30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0832" grpId="0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4FC68AA-708E-4B37-A8BA-FA6B21774ABB}" type="slidenum">
              <a:rPr lang="en-US" sz="1400" smtClean="0">
                <a:solidFill>
                  <a:srgbClr val="002060"/>
                </a:solidFill>
              </a:rPr>
              <a:pPr/>
              <a:t>50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1379" name="Text Box 2"/>
          <p:cNvSpPr txBox="1">
            <a:spLocks noChangeArrowheads="1"/>
          </p:cNvSpPr>
          <p:nvPr/>
        </p:nvSpPr>
        <p:spPr bwMode="auto">
          <a:xfrm>
            <a:off x="3581400" y="22860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1020928" name="Object 0"/>
          <p:cNvGraphicFramePr>
            <a:graphicFrameLocks noChangeAspect="1"/>
          </p:cNvGraphicFramePr>
          <p:nvPr/>
        </p:nvGraphicFramePr>
        <p:xfrm>
          <a:off x="669925" y="2728913"/>
          <a:ext cx="14922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306" name="Equation" r:id="rId3" imgW="971584" imgH="390414" progId="Equation.DSMT4">
                  <p:embed/>
                </p:oleObj>
              </mc:Choice>
              <mc:Fallback>
                <p:oleObj name="Equation" r:id="rId3" imgW="971584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925" y="2728913"/>
                        <a:ext cx="149225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1844" name="Text Box 4"/>
          <p:cNvSpPr txBox="1">
            <a:spLocks noChangeArrowheads="1"/>
          </p:cNvSpPr>
          <p:nvPr/>
        </p:nvSpPr>
        <p:spPr bwMode="auto">
          <a:xfrm>
            <a:off x="3267075" y="773113"/>
            <a:ext cx="199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Wavefunctions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903288" y="1358900"/>
            <a:ext cx="2921000" cy="666750"/>
            <a:chOff x="569" y="856"/>
            <a:chExt cx="1840" cy="420"/>
          </a:xfrm>
        </p:grpSpPr>
        <p:graphicFrame>
          <p:nvGraphicFramePr>
            <p:cNvPr id="101404" name="Object 10"/>
            <p:cNvGraphicFramePr>
              <a:graphicFrameLocks noChangeAspect="1"/>
            </p:cNvGraphicFramePr>
            <p:nvPr/>
          </p:nvGraphicFramePr>
          <p:xfrm>
            <a:off x="1685" y="856"/>
            <a:ext cx="724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07" name="Equation" r:id="rId5" imgW="733408" imgH="390414" progId="Equation.DSMT4">
                    <p:embed/>
                  </p:oleObj>
                </mc:Choice>
                <mc:Fallback>
                  <p:oleObj name="Equation" r:id="rId5" imgW="733408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5" y="856"/>
                          <a:ext cx="724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1405" name="Object 11"/>
            <p:cNvGraphicFramePr>
              <a:graphicFrameLocks noChangeAspect="1"/>
            </p:cNvGraphicFramePr>
            <p:nvPr/>
          </p:nvGraphicFramePr>
          <p:xfrm>
            <a:off x="569" y="941"/>
            <a:ext cx="843" cy="2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08" name="Equation" r:id="rId7" imgW="876367" imgH="161840" progId="Equation.DSMT4">
                    <p:embed/>
                  </p:oleObj>
                </mc:Choice>
                <mc:Fallback>
                  <p:oleObj name="Equation" r:id="rId7" imgW="876367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9" y="941"/>
                          <a:ext cx="843" cy="2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406" name="Text Box 8"/>
            <p:cNvSpPr txBox="1">
              <a:spLocks noChangeArrowheads="1"/>
            </p:cNvSpPr>
            <p:nvPr/>
          </p:nvSpPr>
          <p:spPr bwMode="auto">
            <a:xfrm>
              <a:off x="1396" y="904"/>
              <a:ext cx="219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038600" y="1358900"/>
            <a:ext cx="2216150" cy="666750"/>
            <a:chOff x="2544" y="856"/>
            <a:chExt cx="1396" cy="420"/>
          </a:xfrm>
        </p:grpSpPr>
        <p:graphicFrame>
          <p:nvGraphicFramePr>
            <p:cNvPr id="101402" name="Object 9"/>
            <p:cNvGraphicFramePr>
              <a:graphicFrameLocks noChangeAspect="1"/>
            </p:cNvGraphicFramePr>
            <p:nvPr/>
          </p:nvGraphicFramePr>
          <p:xfrm>
            <a:off x="3016" y="856"/>
            <a:ext cx="924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09" name="Equation" r:id="rId9" imgW="962143" imgH="390414" progId="Equation.DSMT4">
                    <p:embed/>
                  </p:oleObj>
                </mc:Choice>
                <mc:Fallback>
                  <p:oleObj name="Equation" r:id="rId9" imgW="962143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16" y="856"/>
                          <a:ext cx="924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403" name="Line 11"/>
            <p:cNvSpPr>
              <a:spLocks noChangeShapeType="1"/>
            </p:cNvSpPr>
            <p:nvPr/>
          </p:nvSpPr>
          <p:spPr bwMode="auto">
            <a:xfrm>
              <a:off x="2544" y="1056"/>
              <a:ext cx="336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6324600" y="1282700"/>
            <a:ext cx="1693863" cy="911225"/>
            <a:chOff x="3984" y="808"/>
            <a:chExt cx="1067" cy="574"/>
          </a:xfrm>
        </p:grpSpPr>
        <p:graphicFrame>
          <p:nvGraphicFramePr>
            <p:cNvPr id="101400" name="Object 8"/>
            <p:cNvGraphicFramePr>
              <a:graphicFrameLocks noChangeAspect="1"/>
            </p:cNvGraphicFramePr>
            <p:nvPr/>
          </p:nvGraphicFramePr>
          <p:xfrm>
            <a:off x="4410" y="808"/>
            <a:ext cx="641" cy="5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10" name="Equation" r:id="rId11" imgW="647633" imgH="571437" progId="Equation.DSMT4">
                    <p:embed/>
                  </p:oleObj>
                </mc:Choice>
                <mc:Fallback>
                  <p:oleObj name="Equation" r:id="rId11" imgW="647633" imgH="571437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10" y="808"/>
                          <a:ext cx="641" cy="5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401" name="Line 14"/>
            <p:cNvSpPr>
              <a:spLocks noChangeShapeType="1"/>
            </p:cNvSpPr>
            <p:nvPr/>
          </p:nvSpPr>
          <p:spPr bwMode="auto">
            <a:xfrm>
              <a:off x="3984" y="1056"/>
              <a:ext cx="336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2286000" y="2887663"/>
            <a:ext cx="1992313" cy="347662"/>
            <a:chOff x="1440" y="1819"/>
            <a:chExt cx="1255" cy="219"/>
          </a:xfrm>
        </p:grpSpPr>
        <p:graphicFrame>
          <p:nvGraphicFramePr>
            <p:cNvPr id="101398" name="Object 7"/>
            <p:cNvGraphicFramePr>
              <a:graphicFrameLocks noChangeAspect="1"/>
            </p:cNvGraphicFramePr>
            <p:nvPr/>
          </p:nvGraphicFramePr>
          <p:xfrm>
            <a:off x="1918" y="1819"/>
            <a:ext cx="777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11" name="Equation" r:id="rId13" imgW="800033" imgH="161840" progId="Equation.DSMT4">
                    <p:embed/>
                  </p:oleObj>
                </mc:Choice>
                <mc:Fallback>
                  <p:oleObj name="Equation" r:id="rId13" imgW="800033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18" y="1819"/>
                          <a:ext cx="777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399" name="Line 17"/>
            <p:cNvSpPr>
              <a:spLocks noChangeShapeType="1"/>
            </p:cNvSpPr>
            <p:nvPr/>
          </p:nvSpPr>
          <p:spPr bwMode="auto">
            <a:xfrm>
              <a:off x="1440" y="1920"/>
              <a:ext cx="336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4419600" y="2862263"/>
            <a:ext cx="2562225" cy="387350"/>
            <a:chOff x="2784" y="1803"/>
            <a:chExt cx="1614" cy="244"/>
          </a:xfrm>
        </p:grpSpPr>
        <p:sp>
          <p:nvSpPr>
            <p:cNvPr id="101396" name="Line 19"/>
            <p:cNvSpPr>
              <a:spLocks noChangeShapeType="1"/>
            </p:cNvSpPr>
            <p:nvPr/>
          </p:nvSpPr>
          <p:spPr bwMode="auto">
            <a:xfrm>
              <a:off x="2784" y="1920"/>
              <a:ext cx="336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1397" name="Object 6"/>
            <p:cNvGraphicFramePr>
              <a:graphicFrameLocks noChangeAspect="1"/>
            </p:cNvGraphicFramePr>
            <p:nvPr/>
          </p:nvGraphicFramePr>
          <p:xfrm>
            <a:off x="3172" y="1803"/>
            <a:ext cx="1226" cy="2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12" name="Equation" r:id="rId15" imgW="1304976" imgH="190479" progId="Equation.DSMT4">
                    <p:embed/>
                  </p:oleObj>
                </mc:Choice>
                <mc:Fallback>
                  <p:oleObj name="Equation" r:id="rId15" imgW="1304976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72" y="1803"/>
                          <a:ext cx="1226" cy="2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1387" name="Object 1"/>
          <p:cNvGraphicFramePr>
            <a:graphicFrameLocks noChangeAspect="1"/>
          </p:cNvGraphicFramePr>
          <p:nvPr/>
        </p:nvGraphicFramePr>
        <p:xfrm>
          <a:off x="361950" y="109538"/>
          <a:ext cx="2157413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313" name="Equation" r:id="rId17" imgW="1457376" imgH="771642" progId="Equation.DSMT4">
                  <p:embed/>
                </p:oleObj>
              </mc:Choice>
              <mc:Fallback>
                <p:oleObj name="Equation" r:id="rId17" imgW="1457376" imgH="77164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109538"/>
                        <a:ext cx="2157413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388" name="Object 2"/>
          <p:cNvGraphicFramePr>
            <a:graphicFrameLocks noChangeAspect="1"/>
          </p:cNvGraphicFramePr>
          <p:nvPr/>
        </p:nvGraphicFramePr>
        <p:xfrm>
          <a:off x="7202488" y="228600"/>
          <a:ext cx="646112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314" name="CS ChemDraw Drawing" r:id="rId19" imgW="800100" imgH="1132840" progId="ChemDraw.Document.6.0">
                  <p:embed/>
                </p:oleObj>
              </mc:Choice>
              <mc:Fallback>
                <p:oleObj name="CS ChemDraw Drawing" r:id="rId19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2488" y="228600"/>
                        <a:ext cx="646112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0931" name="Object 3"/>
          <p:cNvGraphicFramePr>
            <a:graphicFrameLocks noChangeAspect="1"/>
          </p:cNvGraphicFramePr>
          <p:nvPr/>
        </p:nvGraphicFramePr>
        <p:xfrm>
          <a:off x="603250" y="3460750"/>
          <a:ext cx="773747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315" name="Equation" r:id="rId21" imgW="5429216" imgH="390414" progId="Equation.DSMT4">
                  <p:embed/>
                </p:oleObj>
              </mc:Choice>
              <mc:Fallback>
                <p:oleObj name="Equation" r:id="rId21" imgW="5429216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" y="3460750"/>
                        <a:ext cx="773747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782638" y="4327525"/>
            <a:ext cx="6921500" cy="688975"/>
            <a:chOff x="493" y="2726"/>
            <a:chExt cx="4360" cy="434"/>
          </a:xfrm>
        </p:grpSpPr>
        <p:sp>
          <p:nvSpPr>
            <p:cNvPr id="101394" name="Text Box 25"/>
            <p:cNvSpPr txBox="1">
              <a:spLocks noChangeArrowheads="1"/>
            </p:cNvSpPr>
            <p:nvPr/>
          </p:nvSpPr>
          <p:spPr bwMode="auto">
            <a:xfrm>
              <a:off x="493" y="2774"/>
              <a:ext cx="113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Normalization:</a:t>
              </a:r>
            </a:p>
          </p:txBody>
        </p:sp>
        <p:graphicFrame>
          <p:nvGraphicFramePr>
            <p:cNvPr id="101395" name="Object 5"/>
            <p:cNvGraphicFramePr>
              <a:graphicFrameLocks noChangeAspect="1"/>
            </p:cNvGraphicFramePr>
            <p:nvPr/>
          </p:nvGraphicFramePr>
          <p:xfrm>
            <a:off x="1669" y="2726"/>
            <a:ext cx="3184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16" name="Equation" r:id="rId23" imgW="3514641" imgH="400141" progId="Equation.DSMT4">
                    <p:embed/>
                  </p:oleObj>
                </mc:Choice>
                <mc:Fallback>
                  <p:oleObj name="Equation" r:id="rId23" imgW="3514641" imgH="40014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69" y="2726"/>
                          <a:ext cx="3184" cy="4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2514600" y="5257800"/>
            <a:ext cx="4038600" cy="457200"/>
            <a:chOff x="1392" y="3312"/>
            <a:chExt cx="2544" cy="288"/>
          </a:xfrm>
        </p:grpSpPr>
        <p:graphicFrame>
          <p:nvGraphicFramePr>
            <p:cNvPr id="101392" name="Object 4"/>
            <p:cNvGraphicFramePr>
              <a:graphicFrameLocks noChangeAspect="1"/>
            </p:cNvGraphicFramePr>
            <p:nvPr/>
          </p:nvGraphicFramePr>
          <p:xfrm>
            <a:off x="1474" y="3342"/>
            <a:ext cx="2416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9317" name="Equation" r:id="rId25" imgW="2647984" imgH="161840" progId="Equation.DSMT4">
                    <p:embed/>
                  </p:oleObj>
                </mc:Choice>
                <mc:Fallback>
                  <p:oleObj name="Equation" r:id="rId25" imgW="2647984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3342"/>
                          <a:ext cx="2416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393" name="Rectangle 29"/>
            <p:cNvSpPr>
              <a:spLocks noChangeArrowheads="1"/>
            </p:cNvSpPr>
            <p:nvPr/>
          </p:nvSpPr>
          <p:spPr bwMode="auto">
            <a:xfrm>
              <a:off x="1392" y="3312"/>
              <a:ext cx="2544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31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20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020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44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7D9175D-22BD-4029-B819-1F92F359F863}" type="slidenum">
              <a:rPr lang="en-US" sz="1400" smtClean="0">
                <a:solidFill>
                  <a:srgbClr val="002060"/>
                </a:solidFill>
              </a:rPr>
              <a:pPr/>
              <a:t>51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2403" name="Text Box 2"/>
          <p:cNvSpPr txBox="1">
            <a:spLocks noChangeArrowheads="1"/>
          </p:cNvSpPr>
          <p:nvPr/>
        </p:nvSpPr>
        <p:spPr bwMode="auto">
          <a:xfrm>
            <a:off x="3581400" y="22860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102404" name="Object 0"/>
          <p:cNvGraphicFramePr>
            <a:graphicFrameLocks noChangeAspect="1"/>
          </p:cNvGraphicFramePr>
          <p:nvPr/>
        </p:nvGraphicFramePr>
        <p:xfrm>
          <a:off x="361950" y="109538"/>
          <a:ext cx="2157413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86" name="Equation" r:id="rId3" imgW="1457376" imgH="771642" progId="Equation.DSMT4">
                  <p:embed/>
                </p:oleObj>
              </mc:Choice>
              <mc:Fallback>
                <p:oleObj name="Equation" r:id="rId3" imgW="1457376" imgH="77164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109538"/>
                        <a:ext cx="2157413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5" name="Object 1"/>
          <p:cNvGraphicFramePr>
            <a:graphicFrameLocks noChangeAspect="1"/>
          </p:cNvGraphicFramePr>
          <p:nvPr/>
        </p:nvGraphicFramePr>
        <p:xfrm>
          <a:off x="7202488" y="228600"/>
          <a:ext cx="969962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87" name="CS ChemDraw Drawing" r:id="rId5" imgW="800100" imgH="1132840" progId="ChemDraw.Document.6.0">
                  <p:embed/>
                </p:oleObj>
              </mc:Choice>
              <mc:Fallback>
                <p:oleObj name="CS ChemDraw Drawing" r:id="rId5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2488" y="228600"/>
                        <a:ext cx="969962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286000" y="1435100"/>
            <a:ext cx="4038600" cy="2374900"/>
            <a:chOff x="1440" y="904"/>
            <a:chExt cx="2544" cy="1496"/>
          </a:xfrm>
        </p:grpSpPr>
        <p:graphicFrame>
          <p:nvGraphicFramePr>
            <p:cNvPr id="102407" name="Object 2"/>
            <p:cNvGraphicFramePr>
              <a:graphicFrameLocks noChangeAspect="1"/>
            </p:cNvGraphicFramePr>
            <p:nvPr/>
          </p:nvGraphicFramePr>
          <p:xfrm>
            <a:off x="2109" y="904"/>
            <a:ext cx="926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188" name="Equation" r:id="rId7" imgW="962143" imgH="390414" progId="Equation.DSMT4">
                    <p:embed/>
                  </p:oleObj>
                </mc:Choice>
                <mc:Fallback>
                  <p:oleObj name="Equation" r:id="rId7" imgW="962143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9" y="904"/>
                          <a:ext cx="926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02408" name="Group 7"/>
            <p:cNvGrpSpPr>
              <a:grpSpLocks/>
            </p:cNvGrpSpPr>
            <p:nvPr/>
          </p:nvGrpSpPr>
          <p:grpSpPr bwMode="auto">
            <a:xfrm>
              <a:off x="1440" y="2112"/>
              <a:ext cx="2544" cy="288"/>
              <a:chOff x="1488" y="2688"/>
              <a:chExt cx="2544" cy="288"/>
            </a:xfrm>
          </p:grpSpPr>
          <p:graphicFrame>
            <p:nvGraphicFramePr>
              <p:cNvPr id="102412" name="Object 3"/>
              <p:cNvGraphicFramePr>
                <a:graphicFrameLocks noChangeAspect="1"/>
              </p:cNvGraphicFramePr>
              <p:nvPr/>
            </p:nvGraphicFramePr>
            <p:xfrm>
              <a:off x="1570" y="2718"/>
              <a:ext cx="2416" cy="21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0189" name="Equation" r:id="rId9" imgW="2647984" imgH="161840" progId="Equation.DSMT4">
                      <p:embed/>
                    </p:oleObj>
                  </mc:Choice>
                  <mc:Fallback>
                    <p:oleObj name="Equation" r:id="rId9" imgW="2647984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70" y="2718"/>
                            <a:ext cx="2416" cy="21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2413" name="Rectangle 9"/>
              <p:cNvSpPr>
                <a:spLocks noChangeArrowheads="1"/>
              </p:cNvSpPr>
              <p:nvPr/>
            </p:nvSpPr>
            <p:spPr bwMode="auto">
              <a:xfrm>
                <a:off x="1488" y="2688"/>
                <a:ext cx="2544" cy="28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2409" name="Group 10"/>
            <p:cNvGrpSpPr>
              <a:grpSpLocks/>
            </p:cNvGrpSpPr>
            <p:nvPr/>
          </p:nvGrpSpPr>
          <p:grpSpPr bwMode="auto">
            <a:xfrm>
              <a:off x="1565" y="1392"/>
              <a:ext cx="980" cy="576"/>
              <a:chOff x="1565" y="1392"/>
              <a:chExt cx="980" cy="576"/>
            </a:xfrm>
          </p:grpSpPr>
          <p:sp>
            <p:nvSpPr>
              <p:cNvPr id="102410" name="Text Box 11"/>
              <p:cNvSpPr txBox="1">
                <a:spLocks noChangeArrowheads="1"/>
              </p:cNvSpPr>
              <p:nvPr/>
            </p:nvSpPr>
            <p:spPr bwMode="auto">
              <a:xfrm>
                <a:off x="1565" y="1545"/>
                <a:ext cx="98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Analogously</a:t>
                </a:r>
              </a:p>
            </p:txBody>
          </p:sp>
          <p:sp>
            <p:nvSpPr>
              <p:cNvPr id="102411" name="Line 12"/>
              <p:cNvSpPr>
                <a:spLocks noChangeShapeType="1"/>
              </p:cNvSpPr>
              <p:nvPr/>
            </p:nvSpPr>
            <p:spPr bwMode="auto">
              <a:xfrm>
                <a:off x="2544" y="1392"/>
                <a:ext cx="0" cy="576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6064152-8DB1-4572-8390-BBC52929D228}" type="slidenum">
              <a:rPr lang="en-US" sz="1400" smtClean="0">
                <a:solidFill>
                  <a:srgbClr val="002060"/>
                </a:solidFill>
              </a:rPr>
              <a:pPr/>
              <a:t>52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3427" name="Text Box 2"/>
          <p:cNvSpPr txBox="1">
            <a:spLocks noChangeArrowheads="1"/>
          </p:cNvSpPr>
          <p:nvPr/>
        </p:nvSpPr>
        <p:spPr bwMode="auto">
          <a:xfrm>
            <a:off x="3621088" y="152400"/>
            <a:ext cx="13319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103428" name="Object 1024"/>
          <p:cNvGraphicFramePr>
            <a:graphicFrameLocks noChangeAspect="1"/>
          </p:cNvGraphicFramePr>
          <p:nvPr/>
        </p:nvGraphicFramePr>
        <p:xfrm>
          <a:off x="468313" y="1905000"/>
          <a:ext cx="1131887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336" name="CS ChemDraw Drawing" r:id="rId3" imgW="800100" imgH="1132840" progId="ChemDraw.Document.6.0">
                  <p:embed/>
                </p:oleObj>
              </mc:Choice>
              <mc:Fallback>
                <p:oleObj name="CS ChemDraw Drawing" r:id="rId3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05000"/>
                        <a:ext cx="1131887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876800" y="1047750"/>
            <a:ext cx="3641725" cy="1017588"/>
            <a:chOff x="3072" y="660"/>
            <a:chExt cx="2294" cy="641"/>
          </a:xfrm>
        </p:grpSpPr>
        <p:graphicFrame>
          <p:nvGraphicFramePr>
            <p:cNvPr id="103443" name="Object 1034"/>
            <p:cNvGraphicFramePr>
              <a:graphicFrameLocks noChangeAspect="1"/>
            </p:cNvGraphicFramePr>
            <p:nvPr/>
          </p:nvGraphicFramePr>
          <p:xfrm>
            <a:off x="3567" y="660"/>
            <a:ext cx="1799" cy="6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37" name="Equation" r:id="rId5" imgW="1952608" imgH="647628" progId="Equation.DSMT4">
                    <p:embed/>
                  </p:oleObj>
                </mc:Choice>
                <mc:Fallback>
                  <p:oleObj name="Equation" r:id="rId5" imgW="1952608" imgH="64762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67" y="660"/>
                          <a:ext cx="1799" cy="6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444" name="Line 6"/>
            <p:cNvSpPr>
              <a:spLocks noChangeShapeType="1"/>
            </p:cNvSpPr>
            <p:nvPr/>
          </p:nvSpPr>
          <p:spPr bwMode="auto">
            <a:xfrm>
              <a:off x="3072" y="1000"/>
              <a:ext cx="384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103430" name="Object 1025"/>
          <p:cNvGraphicFramePr>
            <a:graphicFrameLocks noChangeAspect="1"/>
          </p:cNvGraphicFramePr>
          <p:nvPr/>
        </p:nvGraphicFramePr>
        <p:xfrm>
          <a:off x="444500" y="822325"/>
          <a:ext cx="150177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338" name="Equation" r:id="rId7" imgW="838335" imgH="161840" progId="Equation.DSMT4">
                  <p:embed/>
                </p:oleObj>
              </mc:Choice>
              <mc:Fallback>
                <p:oleObj name="Equation" r:id="rId7" imgW="838335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" y="822325"/>
                        <a:ext cx="1501775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431" name="Object 1026"/>
          <p:cNvGraphicFramePr>
            <a:graphicFrameLocks noChangeAspect="1"/>
          </p:cNvGraphicFramePr>
          <p:nvPr/>
        </p:nvGraphicFramePr>
        <p:xfrm>
          <a:off x="476250" y="1203325"/>
          <a:ext cx="11303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339" name="Equation" r:id="rId9" imgW="609600" imgH="161840" progId="Equation.DSMT4">
                  <p:embed/>
                </p:oleObj>
              </mc:Choice>
              <mc:Fallback>
                <p:oleObj name="Equation" r:id="rId9" imgW="609600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1203325"/>
                        <a:ext cx="113030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106613" y="2425700"/>
            <a:ext cx="5327650" cy="1917700"/>
            <a:chOff x="1327" y="1528"/>
            <a:chExt cx="3356" cy="1208"/>
          </a:xfrm>
        </p:grpSpPr>
        <p:graphicFrame>
          <p:nvGraphicFramePr>
            <p:cNvPr id="103439" name="Object 1031"/>
            <p:cNvGraphicFramePr>
              <a:graphicFrameLocks noChangeAspect="1"/>
            </p:cNvGraphicFramePr>
            <p:nvPr/>
          </p:nvGraphicFramePr>
          <p:xfrm>
            <a:off x="1389" y="1528"/>
            <a:ext cx="2844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40" name="Equation" r:id="rId11" imgW="3133776" imgH="390414" progId="Equation.DSMT4">
                    <p:embed/>
                  </p:oleObj>
                </mc:Choice>
                <mc:Fallback>
                  <p:oleObj name="Equation" r:id="rId11" imgW="3133776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9" y="1528"/>
                          <a:ext cx="2844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40" name="Object 1032"/>
            <p:cNvGraphicFramePr>
              <a:graphicFrameLocks noChangeAspect="1"/>
            </p:cNvGraphicFramePr>
            <p:nvPr/>
          </p:nvGraphicFramePr>
          <p:xfrm>
            <a:off x="1327" y="1958"/>
            <a:ext cx="3356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41" name="Equation" r:id="rId13" imgW="3714784" imgH="323949" progId="Equation.DSMT4">
                    <p:embed/>
                  </p:oleObj>
                </mc:Choice>
                <mc:Fallback>
                  <p:oleObj name="Equation" r:id="rId13" imgW="3714784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7" y="1958"/>
                          <a:ext cx="3356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41" name="Object 1033"/>
            <p:cNvGraphicFramePr>
              <a:graphicFrameLocks noChangeAspect="1"/>
            </p:cNvGraphicFramePr>
            <p:nvPr/>
          </p:nvGraphicFramePr>
          <p:xfrm>
            <a:off x="1383" y="2331"/>
            <a:ext cx="1475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42" name="Equation" r:id="rId15" imgW="1581184" imgH="323949" progId="Equation.DSMT4">
                    <p:embed/>
                  </p:oleObj>
                </mc:Choice>
                <mc:Fallback>
                  <p:oleObj name="Equation" r:id="rId15" imgW="1581184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2331"/>
                          <a:ext cx="1475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442" name="Rectangle 13"/>
            <p:cNvSpPr>
              <a:spLocks noChangeArrowheads="1"/>
            </p:cNvSpPr>
            <p:nvPr/>
          </p:nvSpPr>
          <p:spPr bwMode="auto">
            <a:xfrm>
              <a:off x="1392" y="2352"/>
              <a:ext cx="1536" cy="384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1022979" name="Object 1027"/>
          <p:cNvGraphicFramePr>
            <a:graphicFrameLocks noChangeAspect="1"/>
          </p:cNvGraphicFramePr>
          <p:nvPr/>
        </p:nvGraphicFramePr>
        <p:xfrm>
          <a:off x="2417763" y="669925"/>
          <a:ext cx="2159000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343" name="Equation" r:id="rId17" imgW="1457376" imgH="1009673" progId="Equation.DSMT4">
                  <p:embed/>
                </p:oleObj>
              </mc:Choice>
              <mc:Fallback>
                <p:oleObj name="Equation" r:id="rId17" imgW="1457376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7763" y="669925"/>
                        <a:ext cx="2159000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2095500" y="4481513"/>
            <a:ext cx="5349875" cy="1995487"/>
            <a:chOff x="1320" y="2823"/>
            <a:chExt cx="3370" cy="1257"/>
          </a:xfrm>
        </p:grpSpPr>
        <p:graphicFrame>
          <p:nvGraphicFramePr>
            <p:cNvPr id="103435" name="Object 1028"/>
            <p:cNvGraphicFramePr>
              <a:graphicFrameLocks noChangeAspect="1"/>
            </p:cNvGraphicFramePr>
            <p:nvPr/>
          </p:nvGraphicFramePr>
          <p:xfrm>
            <a:off x="1334" y="2823"/>
            <a:ext cx="2883" cy="4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44" name="Equation" r:id="rId19" imgW="3181249" imgH="390414" progId="Equation.DSMT4">
                    <p:embed/>
                  </p:oleObj>
                </mc:Choice>
                <mc:Fallback>
                  <p:oleObj name="Equation" r:id="rId19" imgW="3181249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34" y="2823"/>
                          <a:ext cx="2883" cy="4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36" name="Object 1029"/>
            <p:cNvGraphicFramePr>
              <a:graphicFrameLocks noChangeAspect="1"/>
            </p:cNvGraphicFramePr>
            <p:nvPr/>
          </p:nvGraphicFramePr>
          <p:xfrm>
            <a:off x="1320" y="3254"/>
            <a:ext cx="3370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45" name="Equation" r:id="rId21" imgW="3733935" imgH="323949" progId="Equation.DSMT4">
                    <p:embed/>
                  </p:oleObj>
                </mc:Choice>
                <mc:Fallback>
                  <p:oleObj name="Equation" r:id="rId21" imgW="3733935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0" y="3254"/>
                          <a:ext cx="3370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37" name="Object 1030"/>
            <p:cNvGraphicFramePr>
              <a:graphicFrameLocks noChangeAspect="1"/>
            </p:cNvGraphicFramePr>
            <p:nvPr/>
          </p:nvGraphicFramePr>
          <p:xfrm>
            <a:off x="1373" y="3675"/>
            <a:ext cx="1769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346" name="Equation" r:id="rId23" imgW="1914576" imgH="323949" progId="Equation.DSMT4">
                    <p:embed/>
                  </p:oleObj>
                </mc:Choice>
                <mc:Fallback>
                  <p:oleObj name="Equation" r:id="rId23" imgW="1914576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3" y="3675"/>
                          <a:ext cx="1769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438" name="Rectangle 19"/>
            <p:cNvSpPr>
              <a:spLocks noChangeArrowheads="1"/>
            </p:cNvSpPr>
            <p:nvPr/>
          </p:nvSpPr>
          <p:spPr bwMode="auto">
            <a:xfrm>
              <a:off x="1344" y="3648"/>
              <a:ext cx="1920" cy="432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2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22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6FC4DCF-D170-47E1-8D37-79BEE8D0CA80}" type="slidenum">
              <a:rPr lang="en-US" sz="1400" smtClean="0">
                <a:solidFill>
                  <a:srgbClr val="002060"/>
                </a:solidFill>
              </a:rPr>
              <a:pPr/>
              <a:t>53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104451" name="Object 1024"/>
          <p:cNvGraphicFramePr>
            <a:graphicFrameLocks noChangeAspect="1"/>
          </p:cNvGraphicFramePr>
          <p:nvPr/>
        </p:nvGraphicFramePr>
        <p:xfrm>
          <a:off x="468313" y="1905000"/>
          <a:ext cx="1131887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2" name="CS ChemDraw Drawing" r:id="rId3" imgW="800100" imgH="1132840" progId="ChemDraw.Document.6.0">
                  <p:embed/>
                </p:oleObj>
              </mc:Choice>
              <mc:Fallback>
                <p:oleObj name="CS ChemDraw Drawing" r:id="rId3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05000"/>
                        <a:ext cx="1131887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095500" y="4071938"/>
            <a:ext cx="5349875" cy="2252662"/>
            <a:chOff x="1320" y="2565"/>
            <a:chExt cx="3370" cy="1419"/>
          </a:xfrm>
        </p:grpSpPr>
        <p:graphicFrame>
          <p:nvGraphicFramePr>
            <p:cNvPr id="104463" name="Object 1031"/>
            <p:cNvGraphicFramePr>
              <a:graphicFrameLocks noChangeAspect="1"/>
            </p:cNvGraphicFramePr>
            <p:nvPr/>
          </p:nvGraphicFramePr>
          <p:xfrm>
            <a:off x="1379" y="2565"/>
            <a:ext cx="2864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43" name="Equation" r:id="rId5" imgW="3162367" imgH="390414" progId="Equation.DSMT4">
                    <p:embed/>
                  </p:oleObj>
                </mc:Choice>
                <mc:Fallback>
                  <p:oleObj name="Equation" r:id="rId5" imgW="3162367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9" y="2565"/>
                          <a:ext cx="2864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464" name="Object 1032"/>
            <p:cNvGraphicFramePr>
              <a:graphicFrameLocks noChangeAspect="1"/>
            </p:cNvGraphicFramePr>
            <p:nvPr/>
          </p:nvGraphicFramePr>
          <p:xfrm>
            <a:off x="1320" y="3051"/>
            <a:ext cx="3370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44" name="Equation" r:id="rId7" imgW="3733935" imgH="323949" progId="Equation.DSMT4">
                    <p:embed/>
                  </p:oleObj>
                </mc:Choice>
                <mc:Fallback>
                  <p:oleObj name="Equation" r:id="rId7" imgW="3733935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0" y="3051"/>
                          <a:ext cx="3370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465" name="Object 1033"/>
            <p:cNvGraphicFramePr>
              <a:graphicFrameLocks noChangeAspect="1"/>
            </p:cNvGraphicFramePr>
            <p:nvPr/>
          </p:nvGraphicFramePr>
          <p:xfrm>
            <a:off x="1399" y="3531"/>
            <a:ext cx="1494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45" name="Equation" r:id="rId9" imgW="1609776" imgH="323949" progId="Equation.DSMT4">
                    <p:embed/>
                  </p:oleObj>
                </mc:Choice>
                <mc:Fallback>
                  <p:oleObj name="Equation" r:id="rId9" imgW="1609776" imgH="3239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99" y="3531"/>
                          <a:ext cx="1494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4466" name="Rectangle 9"/>
            <p:cNvSpPr>
              <a:spLocks noChangeArrowheads="1"/>
            </p:cNvSpPr>
            <p:nvPr/>
          </p:nvSpPr>
          <p:spPr bwMode="auto">
            <a:xfrm>
              <a:off x="1344" y="3504"/>
              <a:ext cx="1632" cy="480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4453" name="Text Box 10"/>
          <p:cNvSpPr txBox="1">
            <a:spLocks noChangeArrowheads="1"/>
          </p:cNvSpPr>
          <p:nvPr/>
        </p:nvSpPr>
        <p:spPr bwMode="auto">
          <a:xfrm>
            <a:off x="3621088" y="152400"/>
            <a:ext cx="13319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sp>
        <p:nvSpPr>
          <p:cNvPr id="104454" name="Line 12"/>
          <p:cNvSpPr>
            <a:spLocks noChangeShapeType="1"/>
          </p:cNvSpPr>
          <p:nvPr/>
        </p:nvSpPr>
        <p:spPr bwMode="auto">
          <a:xfrm>
            <a:off x="4876800" y="1587500"/>
            <a:ext cx="6096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2209800" y="2614613"/>
            <a:ext cx="2716213" cy="1119187"/>
            <a:chOff x="1392" y="1647"/>
            <a:chExt cx="1711" cy="705"/>
          </a:xfrm>
        </p:grpSpPr>
        <p:graphicFrame>
          <p:nvGraphicFramePr>
            <p:cNvPr id="104460" name="Object 1029"/>
            <p:cNvGraphicFramePr>
              <a:graphicFrameLocks noChangeAspect="1"/>
            </p:cNvGraphicFramePr>
            <p:nvPr/>
          </p:nvGraphicFramePr>
          <p:xfrm>
            <a:off x="1461" y="1647"/>
            <a:ext cx="1642" cy="2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46" name="Equation" r:id="rId11" imgW="1771616" imgH="190479" progId="Equation.DSMT4">
                    <p:embed/>
                  </p:oleObj>
                </mc:Choice>
                <mc:Fallback>
                  <p:oleObj name="Equation" r:id="rId11" imgW="1771616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61" y="1647"/>
                          <a:ext cx="1642" cy="23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4461" name="Rectangle 16"/>
            <p:cNvSpPr>
              <a:spLocks noChangeArrowheads="1"/>
            </p:cNvSpPr>
            <p:nvPr/>
          </p:nvSpPr>
          <p:spPr bwMode="auto">
            <a:xfrm>
              <a:off x="1392" y="1968"/>
              <a:ext cx="1344" cy="384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4462" name="Object 1030"/>
            <p:cNvGraphicFramePr>
              <a:graphicFrameLocks noChangeAspect="1"/>
            </p:cNvGraphicFramePr>
            <p:nvPr/>
          </p:nvGraphicFramePr>
          <p:xfrm>
            <a:off x="1487" y="2055"/>
            <a:ext cx="1135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47" name="Equation" r:id="rId13" imgW="1200049" imgH="161840" progId="Equation.DSMT4">
                    <p:embed/>
                  </p:oleObj>
                </mc:Choice>
                <mc:Fallback>
                  <p:oleObj name="Equation" r:id="rId13" imgW="1200049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7" y="2055"/>
                          <a:ext cx="1135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4456" name="Object 1025"/>
          <p:cNvGraphicFramePr>
            <a:graphicFrameLocks noChangeAspect="1"/>
          </p:cNvGraphicFramePr>
          <p:nvPr/>
        </p:nvGraphicFramePr>
        <p:xfrm>
          <a:off x="444500" y="822325"/>
          <a:ext cx="150177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8" name="Equation" r:id="rId15" imgW="838335" imgH="161840" progId="Equation.DSMT4">
                  <p:embed/>
                </p:oleObj>
              </mc:Choice>
              <mc:Fallback>
                <p:oleObj name="Equation" r:id="rId15" imgW="838335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" y="822325"/>
                        <a:ext cx="1501775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7" name="Object 1026"/>
          <p:cNvGraphicFramePr>
            <a:graphicFrameLocks noChangeAspect="1"/>
          </p:cNvGraphicFramePr>
          <p:nvPr/>
        </p:nvGraphicFramePr>
        <p:xfrm>
          <a:off x="476250" y="1203325"/>
          <a:ext cx="11303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9" name="Equation" r:id="rId17" imgW="609600" imgH="161840" progId="Equation.DSMT4">
                  <p:embed/>
                </p:oleObj>
              </mc:Choice>
              <mc:Fallback>
                <p:oleObj name="Equation" r:id="rId17" imgW="609600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1203325"/>
                        <a:ext cx="113030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2979" name="Object 1027"/>
          <p:cNvGraphicFramePr>
            <a:graphicFrameLocks noChangeAspect="1"/>
          </p:cNvGraphicFramePr>
          <p:nvPr/>
        </p:nvGraphicFramePr>
        <p:xfrm>
          <a:off x="2417763" y="669925"/>
          <a:ext cx="2159000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0" name="Equation" r:id="rId19" imgW="1457376" imgH="1009673" progId="Equation.DSMT4">
                  <p:embed/>
                </p:oleObj>
              </mc:Choice>
              <mc:Fallback>
                <p:oleObj name="Equation" r:id="rId19" imgW="1457376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7763" y="669925"/>
                        <a:ext cx="2159000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9" name="Object 1034"/>
          <p:cNvGraphicFramePr>
            <a:graphicFrameLocks noChangeAspect="1"/>
          </p:cNvGraphicFramePr>
          <p:nvPr/>
        </p:nvGraphicFramePr>
        <p:xfrm>
          <a:off x="5662613" y="1047750"/>
          <a:ext cx="2855912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1" name="Equation" r:id="rId21" imgW="1952608" imgH="647628" progId="Equation.DSMT4">
                  <p:embed/>
                </p:oleObj>
              </mc:Choice>
              <mc:Fallback>
                <p:oleObj name="Equation" r:id="rId21" imgW="1952608" imgH="64762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2613" y="1047750"/>
                        <a:ext cx="2855912" cy="1017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59F94B1-4A11-4307-8C41-E113B215EEE0}" type="slidenum">
              <a:rPr lang="en-US" sz="1400" smtClean="0">
                <a:solidFill>
                  <a:srgbClr val="002060"/>
                </a:solidFill>
              </a:rPr>
              <a:pPr/>
              <a:t>54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105475" name="Object 0"/>
          <p:cNvGraphicFramePr>
            <a:graphicFrameLocks noChangeAspect="1"/>
          </p:cNvGraphicFramePr>
          <p:nvPr/>
        </p:nvGraphicFramePr>
        <p:xfrm>
          <a:off x="468313" y="1905000"/>
          <a:ext cx="1131887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48" name="CS ChemDraw Drawing" r:id="rId3" imgW="800100" imgH="1132840" progId="ChemDraw.Document.6.0">
                  <p:embed/>
                </p:oleObj>
              </mc:Choice>
              <mc:Fallback>
                <p:oleObj name="CS ChemDraw Drawing" r:id="rId3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05000"/>
                        <a:ext cx="1131887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476" name="Text Box 5"/>
          <p:cNvSpPr txBox="1">
            <a:spLocks noChangeArrowheads="1"/>
          </p:cNvSpPr>
          <p:nvPr/>
        </p:nvSpPr>
        <p:spPr bwMode="auto">
          <a:xfrm>
            <a:off x="3621088" y="152400"/>
            <a:ext cx="13319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sp>
        <p:nvSpPr>
          <p:cNvPr id="105477" name="Line 7"/>
          <p:cNvSpPr>
            <a:spLocks noChangeShapeType="1"/>
          </p:cNvSpPr>
          <p:nvPr/>
        </p:nvSpPr>
        <p:spPr bwMode="auto">
          <a:xfrm>
            <a:off x="4876800" y="1587500"/>
            <a:ext cx="6096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236788" y="2501900"/>
            <a:ext cx="6281737" cy="1384300"/>
            <a:chOff x="1409" y="1576"/>
            <a:chExt cx="3957" cy="872"/>
          </a:xfrm>
        </p:grpSpPr>
        <p:graphicFrame>
          <p:nvGraphicFramePr>
            <p:cNvPr id="105487" name="Object 7"/>
            <p:cNvGraphicFramePr>
              <a:graphicFrameLocks noChangeAspect="1"/>
            </p:cNvGraphicFramePr>
            <p:nvPr/>
          </p:nvGraphicFramePr>
          <p:xfrm>
            <a:off x="1409" y="1576"/>
            <a:ext cx="3957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49" name="Equation" r:id="rId5" imgW="4400449" imgH="390414" progId="Equation.DSMT4">
                    <p:embed/>
                  </p:oleObj>
                </mc:Choice>
                <mc:Fallback>
                  <p:oleObj name="Equation" r:id="rId5" imgW="4400449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09" y="1576"/>
                          <a:ext cx="3957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488" name="Rectangle 11"/>
            <p:cNvSpPr>
              <a:spLocks noChangeArrowheads="1"/>
            </p:cNvSpPr>
            <p:nvPr/>
          </p:nvSpPr>
          <p:spPr bwMode="auto">
            <a:xfrm>
              <a:off x="1440" y="2064"/>
              <a:ext cx="2784" cy="384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5489" name="Object 8"/>
            <p:cNvGraphicFramePr>
              <a:graphicFrameLocks noChangeAspect="1"/>
            </p:cNvGraphicFramePr>
            <p:nvPr/>
          </p:nvGraphicFramePr>
          <p:xfrm>
            <a:off x="1481" y="2053"/>
            <a:ext cx="2725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50" name="Equation" r:id="rId7" imgW="3009967" imgH="352318" progId="Equation.DSMT4">
                    <p:embed/>
                  </p:oleObj>
                </mc:Choice>
                <mc:Fallback>
                  <p:oleObj name="Equation" r:id="rId7" imgW="3009967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1" y="2053"/>
                          <a:ext cx="2725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65338" y="4330700"/>
            <a:ext cx="6624637" cy="1384300"/>
            <a:chOff x="1301" y="2728"/>
            <a:chExt cx="4173" cy="872"/>
          </a:xfrm>
        </p:grpSpPr>
        <p:graphicFrame>
          <p:nvGraphicFramePr>
            <p:cNvPr id="105484" name="Object 5"/>
            <p:cNvGraphicFramePr>
              <a:graphicFrameLocks noChangeAspect="1"/>
            </p:cNvGraphicFramePr>
            <p:nvPr/>
          </p:nvGraphicFramePr>
          <p:xfrm>
            <a:off x="1301" y="2728"/>
            <a:ext cx="4173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51" name="Equation" r:id="rId9" imgW="4648335" imgH="390414" progId="Equation.DSMT4">
                    <p:embed/>
                  </p:oleObj>
                </mc:Choice>
                <mc:Fallback>
                  <p:oleObj name="Equation" r:id="rId9" imgW="4648335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01" y="2728"/>
                          <a:ext cx="4173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485" name="Rectangle 15"/>
            <p:cNvSpPr>
              <a:spLocks noChangeArrowheads="1"/>
            </p:cNvSpPr>
            <p:nvPr/>
          </p:nvSpPr>
          <p:spPr bwMode="auto">
            <a:xfrm>
              <a:off x="1344" y="3216"/>
              <a:ext cx="1248" cy="384"/>
            </a:xfrm>
            <a:prstGeom prst="rect">
              <a:avLst/>
            </a:prstGeom>
            <a:noFill/>
            <a:ln w="38100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5486" name="Object 6"/>
            <p:cNvGraphicFramePr>
              <a:graphicFrameLocks noChangeAspect="1"/>
            </p:cNvGraphicFramePr>
            <p:nvPr/>
          </p:nvGraphicFramePr>
          <p:xfrm>
            <a:off x="1377" y="3205"/>
            <a:ext cx="1151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52" name="Equation" r:id="rId11" imgW="1219200" imgH="352318" progId="Equation.DSMT4">
                    <p:embed/>
                  </p:oleObj>
                </mc:Choice>
                <mc:Fallback>
                  <p:oleObj name="Equation" r:id="rId11" imgW="1219200" imgH="35231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7" y="3205"/>
                          <a:ext cx="1151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5480" name="Object 1025"/>
          <p:cNvGraphicFramePr>
            <a:graphicFrameLocks noChangeAspect="1"/>
          </p:cNvGraphicFramePr>
          <p:nvPr/>
        </p:nvGraphicFramePr>
        <p:xfrm>
          <a:off x="444500" y="822325"/>
          <a:ext cx="150177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53" name="Equation" r:id="rId13" imgW="838335" imgH="161840" progId="Equation.DSMT4">
                  <p:embed/>
                </p:oleObj>
              </mc:Choice>
              <mc:Fallback>
                <p:oleObj name="Equation" r:id="rId13" imgW="838335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" y="822325"/>
                        <a:ext cx="1501775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481" name="Object 1026"/>
          <p:cNvGraphicFramePr>
            <a:graphicFrameLocks noChangeAspect="1"/>
          </p:cNvGraphicFramePr>
          <p:nvPr/>
        </p:nvGraphicFramePr>
        <p:xfrm>
          <a:off x="476250" y="1203325"/>
          <a:ext cx="11303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54" name="Equation" r:id="rId15" imgW="609600" imgH="161840" progId="Equation.DSMT4">
                  <p:embed/>
                </p:oleObj>
              </mc:Choice>
              <mc:Fallback>
                <p:oleObj name="Equation" r:id="rId15" imgW="609600" imgH="1618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1203325"/>
                        <a:ext cx="113030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2979" name="Object 1027"/>
          <p:cNvGraphicFramePr>
            <a:graphicFrameLocks noChangeAspect="1"/>
          </p:cNvGraphicFramePr>
          <p:nvPr/>
        </p:nvGraphicFramePr>
        <p:xfrm>
          <a:off x="2417763" y="669925"/>
          <a:ext cx="2159000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55" name="Equation" r:id="rId17" imgW="1457376" imgH="1009673" progId="Equation.DSMT4">
                  <p:embed/>
                </p:oleObj>
              </mc:Choice>
              <mc:Fallback>
                <p:oleObj name="Equation" r:id="rId17" imgW="1457376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7763" y="669925"/>
                        <a:ext cx="2159000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483" name="Object 1034"/>
          <p:cNvGraphicFramePr>
            <a:graphicFrameLocks noChangeAspect="1"/>
          </p:cNvGraphicFramePr>
          <p:nvPr/>
        </p:nvGraphicFramePr>
        <p:xfrm>
          <a:off x="5662613" y="1047750"/>
          <a:ext cx="2855912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56" name="Equation" r:id="rId19" imgW="1952608" imgH="647628" progId="Equation.DSMT4">
                  <p:embed/>
                </p:oleObj>
              </mc:Choice>
              <mc:Fallback>
                <p:oleObj name="Equation" r:id="rId19" imgW="1952608" imgH="64762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2613" y="1047750"/>
                        <a:ext cx="2855912" cy="1017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C8B62CC-0E3E-4AA3-8B29-C340CF1874C2}" type="slidenum">
              <a:rPr lang="en-US" sz="1400" smtClean="0">
                <a:solidFill>
                  <a:srgbClr val="002060"/>
                </a:solidFill>
              </a:rPr>
              <a:pPr/>
              <a:t>55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6499" name="Text Box 2"/>
          <p:cNvSpPr txBox="1">
            <a:spLocks noChangeArrowheads="1"/>
          </p:cNvSpPr>
          <p:nvPr/>
        </p:nvSpPr>
        <p:spPr bwMode="auto">
          <a:xfrm>
            <a:off x="3849688" y="106363"/>
            <a:ext cx="133191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6088" y="274638"/>
            <a:ext cx="1354137" cy="1951037"/>
            <a:chOff x="402" y="173"/>
            <a:chExt cx="853" cy="1229"/>
          </a:xfrm>
        </p:grpSpPr>
        <p:graphicFrame>
          <p:nvGraphicFramePr>
            <p:cNvPr id="106521" name="Object 7"/>
            <p:cNvGraphicFramePr>
              <a:graphicFrameLocks noChangeAspect="1"/>
            </p:cNvGraphicFramePr>
            <p:nvPr/>
          </p:nvGraphicFramePr>
          <p:xfrm>
            <a:off x="425" y="173"/>
            <a:ext cx="474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44" name="Equation" r:id="rId3" imgW="457200" imgH="161840" progId="Equation.DSMT4">
                    <p:embed/>
                  </p:oleObj>
                </mc:Choice>
                <mc:Fallback>
                  <p:oleObj name="Equation" r:id="rId3" imgW="457200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5" y="173"/>
                          <a:ext cx="474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522" name="Object 8"/>
            <p:cNvGraphicFramePr>
              <a:graphicFrameLocks noChangeAspect="1"/>
            </p:cNvGraphicFramePr>
            <p:nvPr/>
          </p:nvGraphicFramePr>
          <p:xfrm>
            <a:off x="402" y="375"/>
            <a:ext cx="709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45" name="Equation" r:id="rId5" imgW="723967" imgH="161840" progId="Equation.DSMT4">
                    <p:embed/>
                  </p:oleObj>
                </mc:Choice>
                <mc:Fallback>
                  <p:oleObj name="Equation" r:id="rId5" imgW="723967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" y="375"/>
                          <a:ext cx="709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523" name="Object 9"/>
            <p:cNvGraphicFramePr>
              <a:graphicFrameLocks noChangeAspect="1"/>
            </p:cNvGraphicFramePr>
            <p:nvPr/>
          </p:nvGraphicFramePr>
          <p:xfrm>
            <a:off x="408" y="787"/>
            <a:ext cx="502" cy="2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46" name="Equation" r:id="rId7" imgW="476351" imgH="161840" progId="Equation.DSMT4">
                    <p:embed/>
                  </p:oleObj>
                </mc:Choice>
                <mc:Fallback>
                  <p:oleObj name="Equation" r:id="rId7" imgW="476351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8" y="787"/>
                          <a:ext cx="502" cy="2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524" name="Object 10"/>
            <p:cNvGraphicFramePr>
              <a:graphicFrameLocks noChangeAspect="1"/>
            </p:cNvGraphicFramePr>
            <p:nvPr/>
          </p:nvGraphicFramePr>
          <p:xfrm>
            <a:off x="411" y="595"/>
            <a:ext cx="844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47" name="Equation" r:id="rId9" imgW="876367" imgH="161840" progId="Equation.DSMT4">
                    <p:embed/>
                  </p:oleObj>
                </mc:Choice>
                <mc:Fallback>
                  <p:oleObj name="Equation" r:id="rId9" imgW="876367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1" y="595"/>
                          <a:ext cx="844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525" name="Object 11"/>
            <p:cNvGraphicFramePr>
              <a:graphicFrameLocks noChangeAspect="1"/>
            </p:cNvGraphicFramePr>
            <p:nvPr/>
          </p:nvGraphicFramePr>
          <p:xfrm>
            <a:off x="414" y="989"/>
            <a:ext cx="760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48" name="Equation" r:id="rId11" imgW="771441" imgH="161840" progId="Equation.DSMT4">
                    <p:embed/>
                  </p:oleObj>
                </mc:Choice>
                <mc:Fallback>
                  <p:oleObj name="Equation" r:id="rId11" imgW="771441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4" y="989"/>
                          <a:ext cx="760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526" name="Object 12"/>
            <p:cNvGraphicFramePr>
              <a:graphicFrameLocks noChangeAspect="1"/>
            </p:cNvGraphicFramePr>
            <p:nvPr/>
          </p:nvGraphicFramePr>
          <p:xfrm>
            <a:off x="414" y="1181"/>
            <a:ext cx="457" cy="2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49" name="Equation" r:id="rId13" imgW="428608" imgH="161840" progId="Equation.DSMT4">
                    <p:embed/>
                  </p:oleObj>
                </mc:Choice>
                <mc:Fallback>
                  <p:oleObj name="Equation" r:id="rId13" imgW="428608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4" y="1181"/>
                          <a:ext cx="457" cy="2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26048" name="Object 0"/>
          <p:cNvGraphicFramePr>
            <a:graphicFrameLocks noChangeAspect="1"/>
          </p:cNvGraphicFramePr>
          <p:nvPr/>
        </p:nvGraphicFramePr>
        <p:xfrm>
          <a:off x="2197100" y="674688"/>
          <a:ext cx="2855913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50" name="Equation" r:id="rId15" imgW="1952608" imgH="647628" progId="Equation.DSMT4">
                  <p:embed/>
                </p:oleObj>
              </mc:Choice>
              <mc:Fallback>
                <p:oleObj name="Equation" r:id="rId15" imgW="1952608" imgH="64762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7100" y="674688"/>
                        <a:ext cx="2855913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5105400" y="671513"/>
            <a:ext cx="3825875" cy="1016000"/>
            <a:chOff x="3216" y="423"/>
            <a:chExt cx="2410" cy="640"/>
          </a:xfrm>
        </p:grpSpPr>
        <p:graphicFrame>
          <p:nvGraphicFramePr>
            <p:cNvPr id="106519" name="Object 6"/>
            <p:cNvGraphicFramePr>
              <a:graphicFrameLocks noChangeAspect="1"/>
            </p:cNvGraphicFramePr>
            <p:nvPr/>
          </p:nvGraphicFramePr>
          <p:xfrm>
            <a:off x="3510" y="423"/>
            <a:ext cx="2116" cy="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51" name="Equation" r:id="rId17" imgW="2305151" imgH="647628" progId="Equation.DSMT4">
                    <p:embed/>
                  </p:oleObj>
                </mc:Choice>
                <mc:Fallback>
                  <p:oleObj name="Equation" r:id="rId17" imgW="2305151" imgH="64762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10" y="423"/>
                          <a:ext cx="2116" cy="6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6520" name="Line 13"/>
            <p:cNvSpPr>
              <a:spLocks noChangeShapeType="1"/>
            </p:cNvSpPr>
            <p:nvPr/>
          </p:nvSpPr>
          <p:spPr bwMode="auto">
            <a:xfrm>
              <a:off x="3216" y="768"/>
              <a:ext cx="240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2478088" y="2122488"/>
            <a:ext cx="4586287" cy="1016000"/>
            <a:chOff x="1561" y="1337"/>
            <a:chExt cx="2889" cy="640"/>
          </a:xfrm>
        </p:grpSpPr>
        <p:grpSp>
          <p:nvGrpSpPr>
            <p:cNvPr id="106515" name="Group 15"/>
            <p:cNvGrpSpPr>
              <a:grpSpLocks/>
            </p:cNvGrpSpPr>
            <p:nvPr/>
          </p:nvGrpSpPr>
          <p:grpSpPr bwMode="auto">
            <a:xfrm>
              <a:off x="3120" y="1446"/>
              <a:ext cx="1330" cy="387"/>
              <a:chOff x="2966" y="1304"/>
              <a:chExt cx="1330" cy="387"/>
            </a:xfrm>
          </p:grpSpPr>
          <p:graphicFrame>
            <p:nvGraphicFramePr>
              <p:cNvPr id="106517" name="Object 5"/>
              <p:cNvGraphicFramePr>
                <a:graphicFrameLocks noChangeAspect="1"/>
              </p:cNvGraphicFramePr>
              <p:nvPr/>
            </p:nvGraphicFramePr>
            <p:xfrm>
              <a:off x="3706" y="1304"/>
              <a:ext cx="590" cy="3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4452" name="Equation" r:id="rId19" imgW="581008" imgH="352318" progId="Equation.DSMT4">
                      <p:embed/>
                    </p:oleObj>
                  </mc:Choice>
                  <mc:Fallback>
                    <p:oleObj name="Equation" r:id="rId19" imgW="581008" imgH="352318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706" y="1304"/>
                            <a:ext cx="590" cy="38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6518" name="Text Box 17"/>
              <p:cNvSpPr txBox="1">
                <a:spLocks noChangeArrowheads="1"/>
              </p:cNvSpPr>
              <p:nvPr/>
            </p:nvSpPr>
            <p:spPr bwMode="auto">
              <a:xfrm>
                <a:off x="2966" y="1351"/>
                <a:ext cx="55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where</a:t>
                </a:r>
              </a:p>
            </p:txBody>
          </p:sp>
        </p:grpSp>
        <p:graphicFrame>
          <p:nvGraphicFramePr>
            <p:cNvPr id="106516" name="Object 4"/>
            <p:cNvGraphicFramePr>
              <a:graphicFrameLocks noChangeAspect="1"/>
            </p:cNvGraphicFramePr>
            <p:nvPr/>
          </p:nvGraphicFramePr>
          <p:xfrm>
            <a:off x="1561" y="1337"/>
            <a:ext cx="1407" cy="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53" name="Equation" r:id="rId21" imgW="1504849" imgH="647628" progId="Equation.DSMT4">
                    <p:embed/>
                  </p:oleObj>
                </mc:Choice>
                <mc:Fallback>
                  <p:oleObj name="Equation" r:id="rId21" imgW="1504849" imgH="64762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1" y="1337"/>
                          <a:ext cx="1407" cy="6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1360488" y="3200400"/>
            <a:ext cx="4987925" cy="1157288"/>
            <a:chOff x="857" y="2016"/>
            <a:chExt cx="3142" cy="729"/>
          </a:xfrm>
        </p:grpSpPr>
        <p:sp>
          <p:nvSpPr>
            <p:cNvPr id="106513" name="Line 20"/>
            <p:cNvSpPr>
              <a:spLocks noChangeShapeType="1"/>
            </p:cNvSpPr>
            <p:nvPr/>
          </p:nvSpPr>
          <p:spPr bwMode="auto">
            <a:xfrm>
              <a:off x="2112" y="2016"/>
              <a:ext cx="0" cy="28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6514" name="Object 3"/>
            <p:cNvGraphicFramePr>
              <a:graphicFrameLocks noChangeAspect="1"/>
            </p:cNvGraphicFramePr>
            <p:nvPr/>
          </p:nvGraphicFramePr>
          <p:xfrm>
            <a:off x="857" y="2325"/>
            <a:ext cx="3142" cy="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54" name="Equation" r:id="rId23" imgW="3476608" imgH="390414" progId="Equation.DSMT4">
                    <p:embed/>
                  </p:oleObj>
                </mc:Choice>
                <mc:Fallback>
                  <p:oleObj name="Equation" r:id="rId23" imgW="3476608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7" y="2325"/>
                          <a:ext cx="3142" cy="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1147763" y="4495800"/>
            <a:ext cx="5467350" cy="879475"/>
            <a:chOff x="723" y="2832"/>
            <a:chExt cx="3444" cy="554"/>
          </a:xfrm>
        </p:grpSpPr>
        <p:sp>
          <p:nvSpPr>
            <p:cNvPr id="106511" name="Line 23"/>
            <p:cNvSpPr>
              <a:spLocks noChangeShapeType="1"/>
            </p:cNvSpPr>
            <p:nvPr/>
          </p:nvSpPr>
          <p:spPr bwMode="auto">
            <a:xfrm>
              <a:off x="2112" y="2832"/>
              <a:ext cx="0" cy="28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6512" name="Object 2"/>
            <p:cNvGraphicFramePr>
              <a:graphicFrameLocks noChangeAspect="1"/>
            </p:cNvGraphicFramePr>
            <p:nvPr/>
          </p:nvGraphicFramePr>
          <p:xfrm>
            <a:off x="723" y="3144"/>
            <a:ext cx="3444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55" name="Equation" r:id="rId25" imgW="3819441" imgH="190479" progId="Equation.DSMT4">
                    <p:embed/>
                  </p:oleObj>
                </mc:Choice>
                <mc:Fallback>
                  <p:oleObj name="Equation" r:id="rId25" imgW="3819441" imgH="19047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3" y="3144"/>
                          <a:ext cx="3444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25"/>
          <p:cNvGrpSpPr>
            <a:grpSpLocks/>
          </p:cNvGrpSpPr>
          <p:nvPr/>
        </p:nvGrpSpPr>
        <p:grpSpPr bwMode="auto">
          <a:xfrm>
            <a:off x="2193925" y="5470525"/>
            <a:ext cx="2717800" cy="850900"/>
            <a:chOff x="1382" y="3446"/>
            <a:chExt cx="1712" cy="536"/>
          </a:xfrm>
        </p:grpSpPr>
        <p:graphicFrame>
          <p:nvGraphicFramePr>
            <p:cNvPr id="106507" name="Object 1"/>
            <p:cNvGraphicFramePr>
              <a:graphicFrameLocks noChangeAspect="1"/>
            </p:cNvGraphicFramePr>
            <p:nvPr/>
          </p:nvGraphicFramePr>
          <p:xfrm>
            <a:off x="1382" y="3781"/>
            <a:ext cx="1712" cy="2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456" name="Equation" r:id="rId27" imgW="1847951" imgH="133470" progId="Equation.DSMT4">
                    <p:embed/>
                  </p:oleObj>
                </mc:Choice>
                <mc:Fallback>
                  <p:oleObj name="Equation" r:id="rId27" imgW="1847951" imgH="13347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2" y="3781"/>
                          <a:ext cx="1712" cy="2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06508" name="Group 27"/>
            <p:cNvGrpSpPr>
              <a:grpSpLocks/>
            </p:cNvGrpSpPr>
            <p:nvPr/>
          </p:nvGrpSpPr>
          <p:grpSpPr bwMode="auto">
            <a:xfrm>
              <a:off x="2112" y="3446"/>
              <a:ext cx="843" cy="298"/>
              <a:chOff x="2112" y="3446"/>
              <a:chExt cx="843" cy="298"/>
            </a:xfrm>
          </p:grpSpPr>
          <p:sp>
            <p:nvSpPr>
              <p:cNvPr id="106509" name="Line 28"/>
              <p:cNvSpPr>
                <a:spLocks noChangeShapeType="1"/>
              </p:cNvSpPr>
              <p:nvPr/>
            </p:nvSpPr>
            <p:spPr bwMode="auto">
              <a:xfrm>
                <a:off x="2112" y="3456"/>
                <a:ext cx="0" cy="288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6510" name="Text Box 29"/>
              <p:cNvSpPr txBox="1">
                <a:spLocks noChangeArrowheads="1"/>
              </p:cNvSpPr>
              <p:nvPr/>
            </p:nvSpPr>
            <p:spPr bwMode="auto">
              <a:xfrm>
                <a:off x="2150" y="3446"/>
                <a:ext cx="805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>
                    <a:solidFill>
                      <a:srgbClr val="FF0000"/>
                    </a:solidFill>
                  </a:rPr>
                  <a:t>Reduces to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026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26A41ED-ED8D-4D98-BB02-D2E75F1B3DE4}" type="slidenum">
              <a:rPr lang="en-US" sz="1400" smtClean="0">
                <a:solidFill>
                  <a:srgbClr val="002060"/>
                </a:solidFill>
              </a:rPr>
              <a:pPr/>
              <a:t>56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7523" name="Text Box 2"/>
          <p:cNvSpPr txBox="1">
            <a:spLocks noChangeArrowheads="1"/>
          </p:cNvSpPr>
          <p:nvPr/>
        </p:nvSpPr>
        <p:spPr bwMode="auto">
          <a:xfrm>
            <a:off x="3810000" y="258763"/>
            <a:ext cx="133191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107524" name="Object 1024"/>
          <p:cNvGraphicFramePr>
            <a:graphicFrameLocks noChangeAspect="1"/>
          </p:cNvGraphicFramePr>
          <p:nvPr/>
        </p:nvGraphicFramePr>
        <p:xfrm>
          <a:off x="3033713" y="973138"/>
          <a:ext cx="2716212" cy="31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06" name="Equation" r:id="rId3" imgW="1847951" imgH="133470" progId="Equation.DSMT4">
                  <p:embed/>
                </p:oleObj>
              </mc:Choice>
              <mc:Fallback>
                <p:oleObj name="Equation" r:id="rId3" imgW="1847951" imgH="13347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3713" y="973138"/>
                        <a:ext cx="2716212" cy="319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7988" name="Text Box 4"/>
          <p:cNvSpPr txBox="1">
            <a:spLocks noChangeArrowheads="1"/>
          </p:cNvSpPr>
          <p:nvPr/>
        </p:nvSpPr>
        <p:spPr bwMode="auto">
          <a:xfrm>
            <a:off x="822325" y="1535113"/>
            <a:ext cx="73660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cubic equation can be solved numerically to yield the roots,</a:t>
            </a:r>
          </a:p>
          <a:p>
            <a:pPr>
              <a:lnSpc>
                <a:spcPct val="140000"/>
              </a:lnSpc>
            </a:pPr>
            <a:r>
              <a:rPr lang="en-US">
                <a:solidFill>
                  <a:schemeClr val="bg1"/>
                </a:solidFill>
              </a:rPr>
              <a:t>x = -2.320, -1.189, +1.008</a:t>
            </a:r>
          </a:p>
        </p:txBody>
      </p:sp>
      <p:sp>
        <p:nvSpPr>
          <p:cNvPr id="937989" name="Text Box 5"/>
          <p:cNvSpPr txBox="1">
            <a:spLocks noChangeArrowheads="1"/>
          </p:cNvSpPr>
          <p:nvPr/>
        </p:nvSpPr>
        <p:spPr bwMode="auto">
          <a:xfrm>
            <a:off x="838200" y="2525713"/>
            <a:ext cx="78073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Remember that we’re initially naming our roots (and wavefunctions)</a:t>
            </a:r>
          </a:p>
          <a:p>
            <a:r>
              <a:rPr lang="en-US">
                <a:solidFill>
                  <a:srgbClr val="002060"/>
                </a:solidFill>
              </a:rPr>
              <a:t>r, s (A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) and t, u, v (B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).  We’ll put them in numerical order according</a:t>
            </a:r>
          </a:p>
          <a:p>
            <a:r>
              <a:rPr lang="en-US">
                <a:solidFill>
                  <a:srgbClr val="002060"/>
                </a:solidFill>
              </a:rPr>
              <a:t>to increasing energy at the end.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43000" y="3933825"/>
            <a:ext cx="1917700" cy="1323975"/>
            <a:chOff x="720" y="2334"/>
            <a:chExt cx="1208" cy="834"/>
          </a:xfrm>
        </p:grpSpPr>
        <p:graphicFrame>
          <p:nvGraphicFramePr>
            <p:cNvPr id="107534" name="Object 1027"/>
            <p:cNvGraphicFramePr>
              <a:graphicFrameLocks noChangeAspect="1"/>
            </p:cNvGraphicFramePr>
            <p:nvPr/>
          </p:nvGraphicFramePr>
          <p:xfrm>
            <a:off x="764" y="2334"/>
            <a:ext cx="1164" cy="8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307" name="Equation" r:id="rId5" imgW="1228641" imgH="819194" progId="Equation.DSMT4">
                    <p:embed/>
                  </p:oleObj>
                </mc:Choice>
                <mc:Fallback>
                  <p:oleObj name="Equation" r:id="rId5" imgW="1228641" imgH="81919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4" y="2334"/>
                          <a:ext cx="1164" cy="8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7535" name="Rectangle 8"/>
            <p:cNvSpPr>
              <a:spLocks noChangeArrowheads="1"/>
            </p:cNvSpPr>
            <p:nvPr/>
          </p:nvSpPr>
          <p:spPr bwMode="auto">
            <a:xfrm>
              <a:off x="720" y="2880"/>
              <a:ext cx="1008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581400" y="3946525"/>
            <a:ext cx="1978025" cy="1311275"/>
            <a:chOff x="2256" y="2342"/>
            <a:chExt cx="1246" cy="826"/>
          </a:xfrm>
        </p:grpSpPr>
        <p:graphicFrame>
          <p:nvGraphicFramePr>
            <p:cNvPr id="107532" name="Object 1026"/>
            <p:cNvGraphicFramePr>
              <a:graphicFrameLocks noChangeAspect="1"/>
            </p:cNvGraphicFramePr>
            <p:nvPr/>
          </p:nvGraphicFramePr>
          <p:xfrm>
            <a:off x="2304" y="2342"/>
            <a:ext cx="1198" cy="8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308" name="Equation" r:id="rId7" imgW="1266943" imgH="819194" progId="Equation.DSMT4">
                    <p:embed/>
                  </p:oleObj>
                </mc:Choice>
                <mc:Fallback>
                  <p:oleObj name="Equation" r:id="rId7" imgW="1266943" imgH="81919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04" y="2342"/>
                          <a:ext cx="1198" cy="8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7533" name="Rectangle 11"/>
            <p:cNvSpPr>
              <a:spLocks noChangeArrowheads="1"/>
            </p:cNvSpPr>
            <p:nvPr/>
          </p:nvSpPr>
          <p:spPr bwMode="auto">
            <a:xfrm>
              <a:off x="2256" y="2880"/>
              <a:ext cx="1008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6172200" y="3922713"/>
            <a:ext cx="1966913" cy="1335087"/>
            <a:chOff x="3888" y="2471"/>
            <a:chExt cx="1239" cy="841"/>
          </a:xfrm>
        </p:grpSpPr>
        <p:graphicFrame>
          <p:nvGraphicFramePr>
            <p:cNvPr id="107530" name="Object 1025"/>
            <p:cNvGraphicFramePr>
              <a:graphicFrameLocks noChangeAspect="1"/>
            </p:cNvGraphicFramePr>
            <p:nvPr/>
          </p:nvGraphicFramePr>
          <p:xfrm>
            <a:off x="3942" y="2471"/>
            <a:ext cx="1185" cy="8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309" name="Equation" r:id="rId9" imgW="1257233" imgH="819194" progId="Equation.DSMT4">
                    <p:embed/>
                  </p:oleObj>
                </mc:Choice>
                <mc:Fallback>
                  <p:oleObj name="Equation" r:id="rId9" imgW="1257233" imgH="81919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42" y="2471"/>
                          <a:ext cx="1185" cy="8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7531" name="Rectangle 14"/>
            <p:cNvSpPr>
              <a:spLocks noChangeArrowheads="1"/>
            </p:cNvSpPr>
            <p:nvPr/>
          </p:nvSpPr>
          <p:spPr bwMode="auto">
            <a:xfrm>
              <a:off x="3888" y="3024"/>
              <a:ext cx="1008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37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37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7988" grpId="0" autoUpdateAnimBg="0"/>
      <p:bldP spid="937989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9C522F1-0073-455C-8ED7-F30731C19202}" type="slidenum">
              <a:rPr lang="en-US" sz="1400" smtClean="0">
                <a:solidFill>
                  <a:srgbClr val="002060"/>
                </a:solidFill>
              </a:rPr>
              <a:pPr/>
              <a:t>57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8547" name="Text Box 2"/>
          <p:cNvSpPr txBox="1">
            <a:spLocks noChangeArrowheads="1"/>
          </p:cNvSpPr>
          <p:nvPr/>
        </p:nvSpPr>
        <p:spPr bwMode="auto">
          <a:xfrm>
            <a:off x="3886200" y="22860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sp>
        <p:nvSpPr>
          <p:cNvPr id="939011" name="Text Box 3"/>
          <p:cNvSpPr txBox="1">
            <a:spLocks noChangeArrowheads="1"/>
          </p:cNvSpPr>
          <p:nvPr/>
        </p:nvSpPr>
        <p:spPr bwMode="auto">
          <a:xfrm>
            <a:off x="3571875" y="773113"/>
            <a:ext cx="199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chemeClr val="accent1"/>
                </a:solidFill>
              </a:rPr>
              <a:t>Wavefunctions</a:t>
            </a:r>
          </a:p>
        </p:txBody>
      </p:sp>
      <p:graphicFrame>
        <p:nvGraphicFramePr>
          <p:cNvPr id="108549" name="Object 0"/>
          <p:cNvGraphicFramePr>
            <a:graphicFrameLocks noChangeAspect="1"/>
          </p:cNvGraphicFramePr>
          <p:nvPr/>
        </p:nvGraphicFramePr>
        <p:xfrm>
          <a:off x="7345363" y="152400"/>
          <a:ext cx="80803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56" name="CS ChemDraw Drawing" r:id="rId3" imgW="800100" imgH="1132840" progId="ChemDraw.Document.6.0">
                  <p:embed/>
                </p:oleObj>
              </mc:Choice>
              <mc:Fallback>
                <p:oleObj name="CS ChemDraw Drawing" r:id="rId3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5363" y="152400"/>
                        <a:ext cx="808037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98463" y="1512888"/>
            <a:ext cx="4630737" cy="1016000"/>
            <a:chOff x="251" y="953"/>
            <a:chExt cx="2917" cy="640"/>
          </a:xfrm>
        </p:grpSpPr>
        <p:grpSp>
          <p:nvGrpSpPr>
            <p:cNvPr id="108564" name="Group 6"/>
            <p:cNvGrpSpPr>
              <a:grpSpLocks/>
            </p:cNvGrpSpPr>
            <p:nvPr/>
          </p:nvGrpSpPr>
          <p:grpSpPr bwMode="auto">
            <a:xfrm>
              <a:off x="251" y="1152"/>
              <a:ext cx="1477" cy="269"/>
              <a:chOff x="299" y="1152"/>
              <a:chExt cx="1477" cy="269"/>
            </a:xfrm>
          </p:grpSpPr>
          <p:graphicFrame>
            <p:nvGraphicFramePr>
              <p:cNvPr id="108566" name="Object 10"/>
              <p:cNvGraphicFramePr>
                <a:graphicFrameLocks noChangeAspect="1"/>
              </p:cNvGraphicFramePr>
              <p:nvPr/>
            </p:nvGraphicFramePr>
            <p:xfrm>
              <a:off x="299" y="1181"/>
              <a:ext cx="1193" cy="2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6457" name="Equation" r:id="rId5" imgW="1266943" imgH="161840" progId="Equation.DSMT4">
                      <p:embed/>
                    </p:oleObj>
                  </mc:Choice>
                  <mc:Fallback>
                    <p:oleObj name="Equation" r:id="rId5" imgW="1266943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99" y="1181"/>
                            <a:ext cx="1193" cy="22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8567" name="Text Box 8"/>
              <p:cNvSpPr txBox="1">
                <a:spLocks noChangeArrowheads="1"/>
              </p:cNvSpPr>
              <p:nvPr/>
            </p:nvSpPr>
            <p:spPr bwMode="auto">
              <a:xfrm>
                <a:off x="1557" y="1152"/>
                <a:ext cx="219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>
                    <a:solidFill>
                      <a:schemeClr val="bg1"/>
                    </a:solidFill>
                  </a:rPr>
                  <a:t>+</a:t>
                </a:r>
              </a:p>
            </p:txBody>
          </p:sp>
        </p:grpSp>
        <p:graphicFrame>
          <p:nvGraphicFramePr>
            <p:cNvPr id="108565" name="Object 9"/>
            <p:cNvGraphicFramePr>
              <a:graphicFrameLocks noChangeAspect="1"/>
            </p:cNvGraphicFramePr>
            <p:nvPr/>
          </p:nvGraphicFramePr>
          <p:xfrm>
            <a:off x="1762" y="953"/>
            <a:ext cx="1406" cy="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458" name="Equation" r:id="rId7" imgW="1504849" imgH="647628" progId="Equation.DSMT4">
                    <p:embed/>
                  </p:oleObj>
                </mc:Choice>
                <mc:Fallback>
                  <p:oleObj name="Equation" r:id="rId7" imgW="1504849" imgH="64762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2" y="953"/>
                          <a:ext cx="1406" cy="6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5257800" y="1528763"/>
            <a:ext cx="2911475" cy="984250"/>
            <a:chOff x="3312" y="963"/>
            <a:chExt cx="1834" cy="620"/>
          </a:xfrm>
        </p:grpSpPr>
        <p:sp>
          <p:nvSpPr>
            <p:cNvPr id="108562" name="Line 11"/>
            <p:cNvSpPr>
              <a:spLocks noChangeShapeType="1"/>
            </p:cNvSpPr>
            <p:nvPr/>
          </p:nvSpPr>
          <p:spPr bwMode="auto">
            <a:xfrm>
              <a:off x="3312" y="1248"/>
              <a:ext cx="336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08563" name="Object 8"/>
            <p:cNvGraphicFramePr>
              <a:graphicFrameLocks noChangeAspect="1"/>
            </p:cNvGraphicFramePr>
            <p:nvPr/>
          </p:nvGraphicFramePr>
          <p:xfrm>
            <a:off x="3838" y="963"/>
            <a:ext cx="1308" cy="6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459" name="Equation" r:id="rId9" imgW="1390751" imgH="619259" progId="Equation.DSMT4">
                    <p:embed/>
                  </p:oleObj>
                </mc:Choice>
                <mc:Fallback>
                  <p:oleObj name="Equation" r:id="rId9" imgW="1390751" imgH="61925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38" y="963"/>
                          <a:ext cx="1308" cy="6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517525" y="2651125"/>
            <a:ext cx="3292475" cy="1166813"/>
            <a:chOff x="326" y="1670"/>
            <a:chExt cx="2074" cy="735"/>
          </a:xfrm>
        </p:grpSpPr>
        <p:graphicFrame>
          <p:nvGraphicFramePr>
            <p:cNvPr id="108559" name="Object 7"/>
            <p:cNvGraphicFramePr>
              <a:graphicFrameLocks noChangeAspect="1"/>
            </p:cNvGraphicFramePr>
            <p:nvPr/>
          </p:nvGraphicFramePr>
          <p:xfrm>
            <a:off x="326" y="1670"/>
            <a:ext cx="804" cy="7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460" name="Equation" r:id="rId11" imgW="819184" imgH="743003" progId="Equation.DSMT4">
                    <p:embed/>
                  </p:oleObj>
                </mc:Choice>
                <mc:Fallback>
                  <p:oleObj name="Equation" r:id="rId11" imgW="819184" imgH="74300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6" y="1670"/>
                          <a:ext cx="804" cy="7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8560" name="Text Box 15"/>
            <p:cNvSpPr txBox="1">
              <a:spLocks noChangeArrowheads="1"/>
            </p:cNvSpPr>
            <p:nvPr/>
          </p:nvSpPr>
          <p:spPr bwMode="auto">
            <a:xfrm>
              <a:off x="1084" y="1737"/>
              <a:ext cx="13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002060"/>
                  </a:solidFill>
                </a:rPr>
                <a:t>From Second Eqn.</a:t>
              </a:r>
            </a:p>
          </p:txBody>
        </p:sp>
        <p:sp>
          <p:nvSpPr>
            <p:cNvPr id="108561" name="Text Box 16"/>
            <p:cNvSpPr txBox="1">
              <a:spLocks noChangeArrowheads="1"/>
            </p:cNvSpPr>
            <p:nvPr/>
          </p:nvSpPr>
          <p:spPr bwMode="auto">
            <a:xfrm>
              <a:off x="1084" y="2112"/>
              <a:ext cx="11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002060"/>
                  </a:solidFill>
                </a:rPr>
                <a:t>From Third Eqn.</a:t>
              </a:r>
            </a:p>
          </p:txBody>
        </p:sp>
      </p:grpSp>
      <p:graphicFrame>
        <p:nvGraphicFramePr>
          <p:cNvPr id="108553" name="Object 1"/>
          <p:cNvGraphicFramePr>
            <a:graphicFrameLocks noChangeAspect="1"/>
          </p:cNvGraphicFramePr>
          <p:nvPr/>
        </p:nvGraphicFramePr>
        <p:xfrm>
          <a:off x="438150" y="73025"/>
          <a:ext cx="2157413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1" name="Equation" r:id="rId13" imgW="1457376" imgH="1009673" progId="Equation.DSMT4">
                  <p:embed/>
                </p:oleObj>
              </mc:Choice>
              <mc:Fallback>
                <p:oleObj name="Equation" r:id="rId13" imgW="1457376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150" y="73025"/>
                        <a:ext cx="2157413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098" name="Object 2"/>
          <p:cNvGraphicFramePr>
            <a:graphicFrameLocks noChangeAspect="1"/>
          </p:cNvGraphicFramePr>
          <p:nvPr/>
        </p:nvGraphicFramePr>
        <p:xfrm>
          <a:off x="4108450" y="3006725"/>
          <a:ext cx="1474788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2" name="Equation" r:id="rId15" imgW="962143" imgH="390414" progId="Equation.DSMT4">
                  <p:embed/>
                </p:oleObj>
              </mc:Choice>
              <mc:Fallback>
                <p:oleObj name="Equation" r:id="rId15" imgW="962143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8450" y="3006725"/>
                        <a:ext cx="1474788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099" name="Object 3"/>
          <p:cNvGraphicFramePr>
            <a:graphicFrameLocks noChangeAspect="1"/>
          </p:cNvGraphicFramePr>
          <p:nvPr/>
        </p:nvGraphicFramePr>
        <p:xfrm>
          <a:off x="5997575" y="2727325"/>
          <a:ext cx="2530475" cy="1166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3" name="Equation" r:id="rId17" imgW="1724143" imgH="743003" progId="Equation.DSMT4">
                  <p:embed/>
                </p:oleObj>
              </mc:Choice>
              <mc:Fallback>
                <p:oleObj name="Equation" r:id="rId17" imgW="1724143" imgH="74300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7575" y="2727325"/>
                        <a:ext cx="2530475" cy="1166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100" name="Object 4"/>
          <p:cNvGraphicFramePr>
            <a:graphicFrameLocks noChangeAspect="1"/>
          </p:cNvGraphicFramePr>
          <p:nvPr/>
        </p:nvGraphicFramePr>
        <p:xfrm>
          <a:off x="2259013" y="4233863"/>
          <a:ext cx="2819400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4" name="Equation" r:id="rId19" imgW="1924016" imgH="190479" progId="Equation.DSMT4">
                  <p:embed/>
                </p:oleObj>
              </mc:Choice>
              <mc:Fallback>
                <p:oleObj name="Equation" r:id="rId19" imgW="1924016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9013" y="4233863"/>
                        <a:ext cx="2819400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101" name="Object 5"/>
          <p:cNvGraphicFramePr>
            <a:graphicFrameLocks noChangeAspect="1"/>
          </p:cNvGraphicFramePr>
          <p:nvPr/>
        </p:nvGraphicFramePr>
        <p:xfrm>
          <a:off x="1544638" y="4710113"/>
          <a:ext cx="462756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5" name="Equation" r:id="rId21" imgW="3219551" imgH="390414" progId="Equation.DSMT4">
                  <p:embed/>
                </p:oleObj>
              </mc:Choice>
              <mc:Fallback>
                <p:oleObj name="Equation" r:id="rId21" imgW="3219551" imgH="39041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4638" y="4710113"/>
                        <a:ext cx="462756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102" name="Object 6"/>
          <p:cNvGraphicFramePr>
            <a:graphicFrameLocks noChangeAspect="1"/>
          </p:cNvGraphicFramePr>
          <p:nvPr/>
        </p:nvGraphicFramePr>
        <p:xfrm>
          <a:off x="1481138" y="5605463"/>
          <a:ext cx="5064125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6" name="Equation" r:id="rId23" imgW="3524351" imgH="190479" progId="Equation.DSMT4">
                  <p:embed/>
                </p:oleObj>
              </mc:Choice>
              <mc:Fallback>
                <p:oleObj name="Equation" r:id="rId23" imgW="3524351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1138" y="5605463"/>
                        <a:ext cx="5064125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39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28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028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28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28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28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9011" grpId="0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D8ABAB6-DC72-4172-93E9-0E707FAB27CD}" type="slidenum">
              <a:rPr lang="en-US" sz="1400" smtClean="0">
                <a:solidFill>
                  <a:srgbClr val="002060"/>
                </a:solidFill>
              </a:rPr>
              <a:pPr/>
              <a:t>58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09571" name="Text Box 2"/>
          <p:cNvSpPr txBox="1">
            <a:spLocks noChangeArrowheads="1"/>
          </p:cNvSpPr>
          <p:nvPr/>
        </p:nvSpPr>
        <p:spPr bwMode="auto">
          <a:xfrm>
            <a:off x="3886200" y="22860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B</a:t>
            </a:r>
            <a:r>
              <a:rPr lang="en-US" sz="2200" b="1" baseline="-25000">
                <a:solidFill>
                  <a:srgbClr val="FF33CC"/>
                </a:solidFill>
              </a:rPr>
              <a:t>2</a:t>
            </a:r>
            <a:r>
              <a:rPr lang="en-US" sz="2200" b="1">
                <a:solidFill>
                  <a:srgbClr val="FF33CC"/>
                </a:solidFill>
              </a:rPr>
              <a:t> Block</a:t>
            </a:r>
          </a:p>
        </p:txBody>
      </p:sp>
      <p:graphicFrame>
        <p:nvGraphicFramePr>
          <p:cNvPr id="109572" name="Object 0"/>
          <p:cNvGraphicFramePr>
            <a:graphicFrameLocks noChangeAspect="1"/>
          </p:cNvGraphicFramePr>
          <p:nvPr/>
        </p:nvGraphicFramePr>
        <p:xfrm>
          <a:off x="8031163" y="152400"/>
          <a:ext cx="80803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44" name="CS ChemDraw Drawing" r:id="rId3" imgW="800100" imgH="1132840" progId="ChemDraw.Document.6.0">
                  <p:embed/>
                </p:oleObj>
              </mc:Choice>
              <mc:Fallback>
                <p:oleObj name="CS ChemDraw Drawing" r:id="rId3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1163" y="152400"/>
                        <a:ext cx="808037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73" name="Object 1"/>
          <p:cNvGraphicFramePr>
            <a:graphicFrameLocks noChangeAspect="1"/>
          </p:cNvGraphicFramePr>
          <p:nvPr/>
        </p:nvGraphicFramePr>
        <p:xfrm>
          <a:off x="133350" y="73025"/>
          <a:ext cx="2157413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45" name="Equation" r:id="rId5" imgW="1457376" imgH="1009673" progId="Equation.DSMT4">
                  <p:embed/>
                </p:oleObj>
              </mc:Choice>
              <mc:Fallback>
                <p:oleObj name="Equation" r:id="rId5" imgW="1457376" imgH="100967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350" y="73025"/>
                        <a:ext cx="2157413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74" name="Object 2"/>
          <p:cNvGraphicFramePr>
            <a:graphicFrameLocks noChangeAspect="1"/>
          </p:cNvGraphicFramePr>
          <p:nvPr/>
        </p:nvGraphicFramePr>
        <p:xfrm>
          <a:off x="2447925" y="1490663"/>
          <a:ext cx="5062538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46" name="Equation" r:id="rId7" imgW="3524351" imgH="190479" progId="Equation.DSMT4">
                  <p:embed/>
                </p:oleObj>
              </mc:Choice>
              <mc:Fallback>
                <p:oleObj name="Equation" r:id="rId7" imgW="3524351" imgH="1904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7925" y="1490663"/>
                        <a:ext cx="5062538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04800" y="1965325"/>
            <a:ext cx="7516813" cy="690563"/>
            <a:chOff x="192" y="1238"/>
            <a:chExt cx="4735" cy="435"/>
          </a:xfrm>
        </p:grpSpPr>
        <p:sp>
          <p:nvSpPr>
            <p:cNvPr id="109596" name="Text Box 7"/>
            <p:cNvSpPr txBox="1">
              <a:spLocks noChangeArrowheads="1"/>
            </p:cNvSpPr>
            <p:nvPr/>
          </p:nvSpPr>
          <p:spPr bwMode="auto">
            <a:xfrm>
              <a:off x="192" y="1316"/>
              <a:ext cx="113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Normalization:</a:t>
              </a:r>
            </a:p>
          </p:txBody>
        </p:sp>
        <p:graphicFrame>
          <p:nvGraphicFramePr>
            <p:cNvPr id="109597" name="Object 8"/>
            <p:cNvGraphicFramePr>
              <a:graphicFrameLocks noChangeAspect="1"/>
            </p:cNvGraphicFramePr>
            <p:nvPr/>
          </p:nvGraphicFramePr>
          <p:xfrm>
            <a:off x="1340" y="1238"/>
            <a:ext cx="3587" cy="4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447" name="Equation" r:id="rId9" imgW="3971841" imgH="400141" progId="Equation.DSMT4">
                    <p:embed/>
                  </p:oleObj>
                </mc:Choice>
                <mc:Fallback>
                  <p:oleObj name="Equation" r:id="rId9" imgW="3971841" imgH="40014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0" y="1238"/>
                          <a:ext cx="3587" cy="4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209800" y="2895600"/>
            <a:ext cx="4800600" cy="457200"/>
            <a:chOff x="1392" y="1824"/>
            <a:chExt cx="3024" cy="288"/>
          </a:xfrm>
        </p:grpSpPr>
        <p:graphicFrame>
          <p:nvGraphicFramePr>
            <p:cNvPr id="109594" name="Object 7"/>
            <p:cNvGraphicFramePr>
              <a:graphicFrameLocks noChangeAspect="1"/>
            </p:cNvGraphicFramePr>
            <p:nvPr/>
          </p:nvGraphicFramePr>
          <p:xfrm>
            <a:off x="1433" y="1863"/>
            <a:ext cx="2960" cy="2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448" name="Equation" r:id="rId11" imgW="3276735" imgH="161840" progId="Equation.DSMT4">
                    <p:embed/>
                  </p:oleObj>
                </mc:Choice>
                <mc:Fallback>
                  <p:oleObj name="Equation" r:id="rId11" imgW="3276735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33" y="1863"/>
                          <a:ext cx="2960" cy="2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9595" name="Rectangle 11"/>
            <p:cNvSpPr>
              <a:spLocks noChangeArrowheads="1"/>
            </p:cNvSpPr>
            <p:nvPr/>
          </p:nvSpPr>
          <p:spPr bwMode="auto">
            <a:xfrm>
              <a:off x="1392" y="1824"/>
              <a:ext cx="3024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28600" y="3643313"/>
            <a:ext cx="4800600" cy="1919287"/>
            <a:chOff x="144" y="2295"/>
            <a:chExt cx="3024" cy="1209"/>
          </a:xfrm>
        </p:grpSpPr>
        <p:grpSp>
          <p:nvGrpSpPr>
            <p:cNvPr id="109586" name="Group 13"/>
            <p:cNvGrpSpPr>
              <a:grpSpLocks/>
            </p:cNvGrpSpPr>
            <p:nvPr/>
          </p:nvGrpSpPr>
          <p:grpSpPr bwMode="auto">
            <a:xfrm>
              <a:off x="700" y="2295"/>
              <a:ext cx="1561" cy="825"/>
              <a:chOff x="700" y="2295"/>
              <a:chExt cx="1561" cy="825"/>
            </a:xfrm>
          </p:grpSpPr>
          <p:grpSp>
            <p:nvGrpSpPr>
              <p:cNvPr id="109590" name="Group 14"/>
              <p:cNvGrpSpPr>
                <a:grpSpLocks/>
              </p:cNvGrpSpPr>
              <p:nvPr/>
            </p:nvGrpSpPr>
            <p:grpSpPr bwMode="auto">
              <a:xfrm>
                <a:off x="700" y="2784"/>
                <a:ext cx="980" cy="336"/>
                <a:chOff x="700" y="2784"/>
                <a:chExt cx="980" cy="336"/>
              </a:xfrm>
            </p:grpSpPr>
            <p:sp>
              <p:nvSpPr>
                <p:cNvPr id="109592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700" y="2784"/>
                  <a:ext cx="980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800" b="1">
                      <a:solidFill>
                        <a:srgbClr val="FF0000"/>
                      </a:solidFill>
                    </a:rPr>
                    <a:t>Analogously</a:t>
                  </a:r>
                </a:p>
              </p:txBody>
            </p:sp>
            <p:sp>
              <p:nvSpPr>
                <p:cNvPr id="109593" name="Line 16"/>
                <p:cNvSpPr>
                  <a:spLocks noChangeShapeType="1"/>
                </p:cNvSpPr>
                <p:nvPr/>
              </p:nvSpPr>
              <p:spPr bwMode="auto">
                <a:xfrm>
                  <a:off x="1679" y="2784"/>
                  <a:ext cx="1" cy="336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aphicFrame>
            <p:nvGraphicFramePr>
              <p:cNvPr id="109591" name="Object 6"/>
              <p:cNvGraphicFramePr>
                <a:graphicFrameLocks noChangeAspect="1"/>
              </p:cNvGraphicFramePr>
              <p:nvPr/>
            </p:nvGraphicFramePr>
            <p:xfrm>
              <a:off x="1331" y="2295"/>
              <a:ext cx="930" cy="4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7449" name="Equation" r:id="rId13" imgW="962143" imgH="390414" progId="Equation.DSMT4">
                      <p:embed/>
                    </p:oleObj>
                  </mc:Choice>
                  <mc:Fallback>
                    <p:oleObj name="Equation" r:id="rId13" imgW="962143" imgH="390414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331" y="2295"/>
                            <a:ext cx="930" cy="42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09587" name="Group 18"/>
            <p:cNvGrpSpPr>
              <a:grpSpLocks/>
            </p:cNvGrpSpPr>
            <p:nvPr/>
          </p:nvGrpSpPr>
          <p:grpSpPr bwMode="auto">
            <a:xfrm>
              <a:off x="144" y="3216"/>
              <a:ext cx="3024" cy="288"/>
              <a:chOff x="144" y="3216"/>
              <a:chExt cx="3024" cy="288"/>
            </a:xfrm>
          </p:grpSpPr>
          <p:graphicFrame>
            <p:nvGraphicFramePr>
              <p:cNvPr id="109588" name="Object 5"/>
              <p:cNvGraphicFramePr>
                <a:graphicFrameLocks noChangeAspect="1"/>
              </p:cNvGraphicFramePr>
              <p:nvPr/>
            </p:nvGraphicFramePr>
            <p:xfrm>
              <a:off x="195" y="3255"/>
              <a:ext cx="2940" cy="2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7450" name="Equation" r:id="rId15" imgW="3248143" imgH="161840" progId="Equation.DSMT4">
                      <p:embed/>
                    </p:oleObj>
                  </mc:Choice>
                  <mc:Fallback>
                    <p:oleObj name="Equation" r:id="rId15" imgW="3248143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5" y="3255"/>
                            <a:ext cx="2940" cy="22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9589" name="Rectangle 20"/>
              <p:cNvSpPr>
                <a:spLocks noChangeArrowheads="1"/>
              </p:cNvSpPr>
              <p:nvPr/>
            </p:nvSpPr>
            <p:spPr bwMode="auto">
              <a:xfrm>
                <a:off x="144" y="3216"/>
                <a:ext cx="3024" cy="28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3657600" y="3643313"/>
            <a:ext cx="4800600" cy="2528887"/>
            <a:chOff x="2304" y="2295"/>
            <a:chExt cx="3024" cy="1593"/>
          </a:xfrm>
        </p:grpSpPr>
        <p:graphicFrame>
          <p:nvGraphicFramePr>
            <p:cNvPr id="109579" name="Object 3"/>
            <p:cNvGraphicFramePr>
              <a:graphicFrameLocks noChangeAspect="1"/>
            </p:cNvGraphicFramePr>
            <p:nvPr/>
          </p:nvGraphicFramePr>
          <p:xfrm>
            <a:off x="3199" y="2295"/>
            <a:ext cx="926" cy="4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451" name="Equation" r:id="rId17" imgW="962143" imgH="390414" progId="Equation.DSMT4">
                    <p:embed/>
                  </p:oleObj>
                </mc:Choice>
                <mc:Fallback>
                  <p:oleObj name="Equation" r:id="rId17" imgW="962143" imgH="39041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99" y="2295"/>
                          <a:ext cx="926" cy="4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09580" name="Group 23"/>
            <p:cNvGrpSpPr>
              <a:grpSpLocks/>
            </p:cNvGrpSpPr>
            <p:nvPr/>
          </p:nvGrpSpPr>
          <p:grpSpPr bwMode="auto">
            <a:xfrm>
              <a:off x="3647" y="2784"/>
              <a:ext cx="1009" cy="720"/>
              <a:chOff x="3647" y="2784"/>
              <a:chExt cx="1009" cy="720"/>
            </a:xfrm>
          </p:grpSpPr>
          <p:sp>
            <p:nvSpPr>
              <p:cNvPr id="109584" name="Text Box 24"/>
              <p:cNvSpPr txBox="1">
                <a:spLocks noChangeArrowheads="1"/>
              </p:cNvSpPr>
              <p:nvPr/>
            </p:nvSpPr>
            <p:spPr bwMode="auto">
              <a:xfrm>
                <a:off x="3676" y="3033"/>
                <a:ext cx="98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Analogously</a:t>
                </a:r>
              </a:p>
            </p:txBody>
          </p:sp>
          <p:sp>
            <p:nvSpPr>
              <p:cNvPr id="109585" name="Line 25"/>
              <p:cNvSpPr>
                <a:spLocks noChangeShapeType="1"/>
              </p:cNvSpPr>
              <p:nvPr/>
            </p:nvSpPr>
            <p:spPr bwMode="auto">
              <a:xfrm>
                <a:off x="3647" y="2784"/>
                <a:ext cx="1" cy="72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9581" name="Group 26"/>
            <p:cNvGrpSpPr>
              <a:grpSpLocks/>
            </p:cNvGrpSpPr>
            <p:nvPr/>
          </p:nvGrpSpPr>
          <p:grpSpPr bwMode="auto">
            <a:xfrm>
              <a:off x="2304" y="3600"/>
              <a:ext cx="3024" cy="288"/>
              <a:chOff x="2304" y="3600"/>
              <a:chExt cx="3024" cy="288"/>
            </a:xfrm>
          </p:grpSpPr>
          <p:graphicFrame>
            <p:nvGraphicFramePr>
              <p:cNvPr id="109582" name="Object 4"/>
              <p:cNvGraphicFramePr>
                <a:graphicFrameLocks noChangeAspect="1"/>
              </p:cNvGraphicFramePr>
              <p:nvPr/>
            </p:nvGraphicFramePr>
            <p:xfrm>
              <a:off x="2338" y="3639"/>
              <a:ext cx="2972" cy="2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7452" name="Equation" r:id="rId19" imgW="3286176" imgH="161840" progId="Equation.DSMT4">
                      <p:embed/>
                    </p:oleObj>
                  </mc:Choice>
                  <mc:Fallback>
                    <p:oleObj name="Equation" r:id="rId19" imgW="3286176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38" y="3639"/>
                            <a:ext cx="2972" cy="22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9583" name="Rectangle 28"/>
              <p:cNvSpPr>
                <a:spLocks noChangeArrowheads="1"/>
              </p:cNvSpPr>
              <p:nvPr/>
            </p:nvSpPr>
            <p:spPr bwMode="auto">
              <a:xfrm>
                <a:off x="2304" y="3600"/>
                <a:ext cx="3024" cy="28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296C153-F094-42C5-92F4-481FA6DBEFE8}" type="slidenum">
              <a:rPr lang="en-US" sz="1400" smtClean="0">
                <a:solidFill>
                  <a:srgbClr val="002060"/>
                </a:solidFill>
              </a:rPr>
              <a:pPr/>
              <a:t>59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10595" name="Text Box 2"/>
          <p:cNvSpPr txBox="1">
            <a:spLocks noChangeArrowheads="1"/>
          </p:cNvSpPr>
          <p:nvPr/>
        </p:nvSpPr>
        <p:spPr bwMode="auto">
          <a:xfrm>
            <a:off x="2465388" y="106363"/>
            <a:ext cx="401161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Wavefunctions and Energies</a:t>
            </a:r>
          </a:p>
        </p:txBody>
      </p:sp>
      <p:graphicFrame>
        <p:nvGraphicFramePr>
          <p:cNvPr id="110596" name="Object 0"/>
          <p:cNvGraphicFramePr>
            <a:graphicFrameLocks noChangeAspect="1"/>
          </p:cNvGraphicFramePr>
          <p:nvPr/>
        </p:nvGraphicFramePr>
        <p:xfrm>
          <a:off x="990600" y="228600"/>
          <a:ext cx="808038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504" name="CS ChemDraw Drawing" r:id="rId3" imgW="800100" imgH="1132840" progId="ChemDraw.Document.6.0">
                  <p:embed/>
                </p:oleObj>
              </mc:Choice>
              <mc:Fallback>
                <p:oleObj name="CS ChemDraw Drawing" r:id="rId3" imgW="800100" imgH="1132840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228600"/>
                        <a:ext cx="808038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0597" name="Group 4"/>
          <p:cNvGrpSpPr>
            <a:grpSpLocks/>
          </p:cNvGrpSpPr>
          <p:nvPr/>
        </p:nvGrpSpPr>
        <p:grpSpPr bwMode="auto">
          <a:xfrm>
            <a:off x="1524000" y="5308600"/>
            <a:ext cx="152400" cy="406400"/>
            <a:chOff x="2400" y="2720"/>
            <a:chExt cx="96" cy="256"/>
          </a:xfrm>
        </p:grpSpPr>
        <p:sp>
          <p:nvSpPr>
            <p:cNvPr id="110629" name="Line 5"/>
            <p:cNvSpPr>
              <a:spLocks noChangeShapeType="1"/>
            </p:cNvSpPr>
            <p:nvPr/>
          </p:nvSpPr>
          <p:spPr bwMode="auto">
            <a:xfrm flipV="1">
              <a:off x="2496" y="2720"/>
              <a:ext cx="0" cy="25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630" name="Line 6"/>
            <p:cNvSpPr>
              <a:spLocks noChangeShapeType="1"/>
            </p:cNvSpPr>
            <p:nvPr/>
          </p:nvSpPr>
          <p:spPr bwMode="auto">
            <a:xfrm flipV="1">
              <a:off x="2400" y="2720"/>
              <a:ext cx="0" cy="25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0598" name="Group 7"/>
          <p:cNvGrpSpPr>
            <a:grpSpLocks/>
          </p:cNvGrpSpPr>
          <p:nvPr/>
        </p:nvGrpSpPr>
        <p:grpSpPr bwMode="auto">
          <a:xfrm>
            <a:off x="1524000" y="4246563"/>
            <a:ext cx="152400" cy="406400"/>
            <a:chOff x="2400" y="2720"/>
            <a:chExt cx="96" cy="256"/>
          </a:xfrm>
        </p:grpSpPr>
        <p:sp>
          <p:nvSpPr>
            <p:cNvPr id="110627" name="Line 8"/>
            <p:cNvSpPr>
              <a:spLocks noChangeShapeType="1"/>
            </p:cNvSpPr>
            <p:nvPr/>
          </p:nvSpPr>
          <p:spPr bwMode="auto">
            <a:xfrm flipV="1">
              <a:off x="2496" y="2720"/>
              <a:ext cx="0" cy="25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628" name="Line 9"/>
            <p:cNvSpPr>
              <a:spLocks noChangeShapeType="1"/>
            </p:cNvSpPr>
            <p:nvPr/>
          </p:nvSpPr>
          <p:spPr bwMode="auto">
            <a:xfrm flipV="1">
              <a:off x="2400" y="2720"/>
              <a:ext cx="0" cy="25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0599" name="Group 10"/>
          <p:cNvGrpSpPr>
            <a:grpSpLocks/>
          </p:cNvGrpSpPr>
          <p:nvPr/>
        </p:nvGrpSpPr>
        <p:grpSpPr bwMode="auto">
          <a:xfrm>
            <a:off x="1524000" y="3175000"/>
            <a:ext cx="152400" cy="406400"/>
            <a:chOff x="2400" y="2720"/>
            <a:chExt cx="96" cy="256"/>
          </a:xfrm>
        </p:grpSpPr>
        <p:sp>
          <p:nvSpPr>
            <p:cNvPr id="110625" name="Line 11"/>
            <p:cNvSpPr>
              <a:spLocks noChangeShapeType="1"/>
            </p:cNvSpPr>
            <p:nvPr/>
          </p:nvSpPr>
          <p:spPr bwMode="auto">
            <a:xfrm flipV="1">
              <a:off x="2496" y="2720"/>
              <a:ext cx="0" cy="25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626" name="Line 12"/>
            <p:cNvSpPr>
              <a:spLocks noChangeShapeType="1"/>
            </p:cNvSpPr>
            <p:nvPr/>
          </p:nvSpPr>
          <p:spPr bwMode="auto">
            <a:xfrm flipV="1">
              <a:off x="2400" y="2720"/>
              <a:ext cx="0" cy="25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0600" name="Group 13"/>
          <p:cNvGrpSpPr>
            <a:grpSpLocks/>
          </p:cNvGrpSpPr>
          <p:nvPr/>
        </p:nvGrpSpPr>
        <p:grpSpPr bwMode="auto">
          <a:xfrm>
            <a:off x="649288" y="3490913"/>
            <a:ext cx="6396037" cy="485775"/>
            <a:chOff x="409" y="2199"/>
            <a:chExt cx="4029" cy="306"/>
          </a:xfrm>
        </p:grpSpPr>
        <p:grpSp>
          <p:nvGrpSpPr>
            <p:cNvPr id="110621" name="Group 14"/>
            <p:cNvGrpSpPr>
              <a:grpSpLocks/>
            </p:cNvGrpSpPr>
            <p:nvPr/>
          </p:nvGrpSpPr>
          <p:grpSpPr bwMode="auto">
            <a:xfrm>
              <a:off x="409" y="2286"/>
              <a:ext cx="1209" cy="219"/>
              <a:chOff x="409" y="2244"/>
              <a:chExt cx="1209" cy="219"/>
            </a:xfrm>
          </p:grpSpPr>
          <p:graphicFrame>
            <p:nvGraphicFramePr>
              <p:cNvPr id="110623" name="Object 10"/>
              <p:cNvGraphicFramePr>
                <a:graphicFrameLocks noChangeAspect="1"/>
              </p:cNvGraphicFramePr>
              <p:nvPr/>
            </p:nvGraphicFramePr>
            <p:xfrm>
              <a:off x="409" y="2244"/>
              <a:ext cx="1209" cy="21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505" name="Equation" r:id="rId5" imgW="1276384" imgH="161840" progId="Equation.DSMT4">
                      <p:embed/>
                    </p:oleObj>
                  </mc:Choice>
                  <mc:Fallback>
                    <p:oleObj name="Equation" r:id="rId5" imgW="1276384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09" y="2244"/>
                            <a:ext cx="1209" cy="21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0624" name="Line 16"/>
              <p:cNvSpPr>
                <a:spLocks noChangeShapeType="1"/>
              </p:cNvSpPr>
              <p:nvPr/>
            </p:nvSpPr>
            <p:spPr bwMode="auto">
              <a:xfrm>
                <a:off x="465" y="2256"/>
                <a:ext cx="115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aphicFrame>
          <p:nvGraphicFramePr>
            <p:cNvPr id="110622" name="Object 9"/>
            <p:cNvGraphicFramePr>
              <a:graphicFrameLocks noChangeAspect="1"/>
            </p:cNvGraphicFramePr>
            <p:nvPr/>
          </p:nvGraphicFramePr>
          <p:xfrm>
            <a:off x="1765" y="2199"/>
            <a:ext cx="2673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8506" name="Equation" r:id="rId7" imgW="2943343" imgH="161840" progId="Equation.DSMT4">
                    <p:embed/>
                  </p:oleObj>
                </mc:Choice>
                <mc:Fallback>
                  <p:oleObj name="Equation" r:id="rId7" imgW="2943343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5" y="2199"/>
                          <a:ext cx="2673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0601" name="Group 18"/>
          <p:cNvGrpSpPr>
            <a:grpSpLocks/>
          </p:cNvGrpSpPr>
          <p:nvPr/>
        </p:nvGrpSpPr>
        <p:grpSpPr bwMode="auto">
          <a:xfrm>
            <a:off x="738188" y="1631950"/>
            <a:ext cx="6340475" cy="515938"/>
            <a:chOff x="465" y="1028"/>
            <a:chExt cx="3994" cy="325"/>
          </a:xfrm>
        </p:grpSpPr>
        <p:grpSp>
          <p:nvGrpSpPr>
            <p:cNvPr id="110617" name="Group 19"/>
            <p:cNvGrpSpPr>
              <a:grpSpLocks/>
            </p:cNvGrpSpPr>
            <p:nvPr/>
          </p:nvGrpSpPr>
          <p:grpSpPr bwMode="auto">
            <a:xfrm>
              <a:off x="465" y="1104"/>
              <a:ext cx="1197" cy="249"/>
              <a:chOff x="465" y="1056"/>
              <a:chExt cx="1197" cy="249"/>
            </a:xfrm>
          </p:grpSpPr>
          <p:graphicFrame>
            <p:nvGraphicFramePr>
              <p:cNvPr id="110619" name="Object 8"/>
              <p:cNvGraphicFramePr>
                <a:graphicFrameLocks noChangeAspect="1"/>
              </p:cNvGraphicFramePr>
              <p:nvPr/>
            </p:nvGraphicFramePr>
            <p:xfrm>
              <a:off x="466" y="1086"/>
              <a:ext cx="1196" cy="21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507" name="Equation" r:id="rId9" imgW="1266943" imgH="161840" progId="Equation.DSMT4">
                      <p:embed/>
                    </p:oleObj>
                  </mc:Choice>
                  <mc:Fallback>
                    <p:oleObj name="Equation" r:id="rId9" imgW="1266943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6" y="1086"/>
                            <a:ext cx="1196" cy="21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0620" name="Line 21"/>
              <p:cNvSpPr>
                <a:spLocks noChangeShapeType="1"/>
              </p:cNvSpPr>
              <p:nvPr/>
            </p:nvSpPr>
            <p:spPr bwMode="auto">
              <a:xfrm>
                <a:off x="465" y="1056"/>
                <a:ext cx="115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aphicFrame>
          <p:nvGraphicFramePr>
            <p:cNvPr id="110618" name="Object 7"/>
            <p:cNvGraphicFramePr>
              <a:graphicFrameLocks noChangeAspect="1"/>
            </p:cNvGraphicFramePr>
            <p:nvPr/>
          </p:nvGraphicFramePr>
          <p:xfrm>
            <a:off x="1785" y="1028"/>
            <a:ext cx="2674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8508" name="Equation" r:id="rId11" imgW="2943343" imgH="161840" progId="Equation.DSMT4">
                    <p:embed/>
                  </p:oleObj>
                </mc:Choice>
                <mc:Fallback>
                  <p:oleObj name="Equation" r:id="rId11" imgW="2943343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85" y="1028"/>
                          <a:ext cx="2674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0602" name="Group 23"/>
          <p:cNvGrpSpPr>
            <a:grpSpLocks/>
          </p:cNvGrpSpPr>
          <p:nvPr/>
        </p:nvGrpSpPr>
        <p:grpSpPr bwMode="auto">
          <a:xfrm>
            <a:off x="673100" y="5608638"/>
            <a:ext cx="7219950" cy="577850"/>
            <a:chOff x="424" y="3533"/>
            <a:chExt cx="4548" cy="364"/>
          </a:xfrm>
        </p:grpSpPr>
        <p:grpSp>
          <p:nvGrpSpPr>
            <p:cNvPr id="110613" name="Group 24"/>
            <p:cNvGrpSpPr>
              <a:grpSpLocks/>
            </p:cNvGrpSpPr>
            <p:nvPr/>
          </p:nvGrpSpPr>
          <p:grpSpPr bwMode="auto">
            <a:xfrm>
              <a:off x="424" y="3648"/>
              <a:ext cx="1197" cy="249"/>
              <a:chOff x="631" y="2976"/>
              <a:chExt cx="1197" cy="249"/>
            </a:xfrm>
          </p:grpSpPr>
          <p:graphicFrame>
            <p:nvGraphicFramePr>
              <p:cNvPr id="110615" name="Object 6"/>
              <p:cNvGraphicFramePr>
                <a:graphicFrameLocks noChangeAspect="1"/>
              </p:cNvGraphicFramePr>
              <p:nvPr/>
            </p:nvGraphicFramePr>
            <p:xfrm>
              <a:off x="631" y="3006"/>
              <a:ext cx="1197" cy="21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509" name="Equation" r:id="rId13" imgW="1266943" imgH="161840" progId="Equation.DSMT4">
                      <p:embed/>
                    </p:oleObj>
                  </mc:Choice>
                  <mc:Fallback>
                    <p:oleObj name="Equation" r:id="rId13" imgW="1266943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31" y="3006"/>
                            <a:ext cx="1197" cy="21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0616" name="Line 26"/>
              <p:cNvSpPr>
                <a:spLocks noChangeShapeType="1"/>
              </p:cNvSpPr>
              <p:nvPr/>
            </p:nvSpPr>
            <p:spPr bwMode="auto">
              <a:xfrm>
                <a:off x="672" y="2976"/>
                <a:ext cx="115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aphicFrame>
          <p:nvGraphicFramePr>
            <p:cNvPr id="110614" name="Object 5"/>
            <p:cNvGraphicFramePr>
              <a:graphicFrameLocks noChangeAspect="1"/>
            </p:cNvGraphicFramePr>
            <p:nvPr/>
          </p:nvGraphicFramePr>
          <p:xfrm>
            <a:off x="1765" y="3533"/>
            <a:ext cx="3207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8510" name="Equation" r:id="rId15" imgW="3552943" imgH="161840" progId="Equation.DSMT4">
                    <p:embed/>
                  </p:oleObj>
                </mc:Choice>
                <mc:Fallback>
                  <p:oleObj name="Equation" r:id="rId15" imgW="3552943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5" y="3533"/>
                          <a:ext cx="3207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0603" name="Group 28"/>
          <p:cNvGrpSpPr>
            <a:grpSpLocks/>
          </p:cNvGrpSpPr>
          <p:nvPr/>
        </p:nvGrpSpPr>
        <p:grpSpPr bwMode="auto">
          <a:xfrm>
            <a:off x="660400" y="4525963"/>
            <a:ext cx="7219950" cy="593725"/>
            <a:chOff x="416" y="2851"/>
            <a:chExt cx="4548" cy="374"/>
          </a:xfrm>
        </p:grpSpPr>
        <p:grpSp>
          <p:nvGrpSpPr>
            <p:cNvPr id="110609" name="Group 29"/>
            <p:cNvGrpSpPr>
              <a:grpSpLocks/>
            </p:cNvGrpSpPr>
            <p:nvPr/>
          </p:nvGrpSpPr>
          <p:grpSpPr bwMode="auto">
            <a:xfrm>
              <a:off x="416" y="2967"/>
              <a:ext cx="1211" cy="258"/>
              <a:chOff x="416" y="2880"/>
              <a:chExt cx="1211" cy="258"/>
            </a:xfrm>
          </p:grpSpPr>
          <p:graphicFrame>
            <p:nvGraphicFramePr>
              <p:cNvPr id="110611" name="Object 4"/>
              <p:cNvGraphicFramePr>
                <a:graphicFrameLocks noChangeAspect="1"/>
              </p:cNvGraphicFramePr>
              <p:nvPr/>
            </p:nvGraphicFramePr>
            <p:xfrm>
              <a:off x="416" y="2919"/>
              <a:ext cx="1211" cy="21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511" name="Equation" r:id="rId17" imgW="1276384" imgH="161840" progId="Equation.DSMT4">
                      <p:embed/>
                    </p:oleObj>
                  </mc:Choice>
                  <mc:Fallback>
                    <p:oleObj name="Equation" r:id="rId17" imgW="1276384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6" y="2919"/>
                            <a:ext cx="1211" cy="21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0612" name="Line 31"/>
              <p:cNvSpPr>
                <a:spLocks noChangeShapeType="1"/>
              </p:cNvSpPr>
              <p:nvPr/>
            </p:nvSpPr>
            <p:spPr bwMode="auto">
              <a:xfrm>
                <a:off x="465" y="2880"/>
                <a:ext cx="115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aphicFrame>
          <p:nvGraphicFramePr>
            <p:cNvPr id="110610" name="Object 3"/>
            <p:cNvGraphicFramePr>
              <a:graphicFrameLocks noChangeAspect="1"/>
            </p:cNvGraphicFramePr>
            <p:nvPr/>
          </p:nvGraphicFramePr>
          <p:xfrm>
            <a:off x="1759" y="2851"/>
            <a:ext cx="3205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8512" name="Equation" r:id="rId19" imgW="3552943" imgH="161840" progId="Equation.DSMT4">
                    <p:embed/>
                  </p:oleObj>
                </mc:Choice>
                <mc:Fallback>
                  <p:oleObj name="Equation" r:id="rId19" imgW="3552943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59" y="2851"/>
                          <a:ext cx="3205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0604" name="Group 33"/>
          <p:cNvGrpSpPr>
            <a:grpSpLocks/>
          </p:cNvGrpSpPr>
          <p:nvPr/>
        </p:nvGrpSpPr>
        <p:grpSpPr bwMode="auto">
          <a:xfrm>
            <a:off x="738188" y="2500313"/>
            <a:ext cx="7213600" cy="563562"/>
            <a:chOff x="465" y="1575"/>
            <a:chExt cx="4544" cy="355"/>
          </a:xfrm>
        </p:grpSpPr>
        <p:grpSp>
          <p:nvGrpSpPr>
            <p:cNvPr id="110605" name="Group 34"/>
            <p:cNvGrpSpPr>
              <a:grpSpLocks/>
            </p:cNvGrpSpPr>
            <p:nvPr/>
          </p:nvGrpSpPr>
          <p:grpSpPr bwMode="auto">
            <a:xfrm>
              <a:off x="465" y="1680"/>
              <a:ext cx="1200" cy="250"/>
              <a:chOff x="465" y="1680"/>
              <a:chExt cx="1200" cy="250"/>
            </a:xfrm>
          </p:grpSpPr>
          <p:graphicFrame>
            <p:nvGraphicFramePr>
              <p:cNvPr id="110607" name="Object 2"/>
              <p:cNvGraphicFramePr>
                <a:graphicFrameLocks noChangeAspect="1"/>
              </p:cNvGraphicFramePr>
              <p:nvPr/>
            </p:nvGraphicFramePr>
            <p:xfrm>
              <a:off x="465" y="1710"/>
              <a:ext cx="1200" cy="2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513" name="Equation" r:id="rId21" imgW="1266943" imgH="161840" progId="Equation.DSMT4">
                      <p:embed/>
                    </p:oleObj>
                  </mc:Choice>
                  <mc:Fallback>
                    <p:oleObj name="Equation" r:id="rId21" imgW="1266943" imgH="1618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5" y="1710"/>
                            <a:ext cx="1200" cy="22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0608" name="Line 36"/>
              <p:cNvSpPr>
                <a:spLocks noChangeShapeType="1"/>
              </p:cNvSpPr>
              <p:nvPr/>
            </p:nvSpPr>
            <p:spPr bwMode="auto">
              <a:xfrm>
                <a:off x="465" y="1680"/>
                <a:ext cx="115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aphicFrame>
          <p:nvGraphicFramePr>
            <p:cNvPr id="110606" name="Object 1"/>
            <p:cNvGraphicFramePr>
              <a:graphicFrameLocks noChangeAspect="1"/>
            </p:cNvGraphicFramePr>
            <p:nvPr/>
          </p:nvGraphicFramePr>
          <p:xfrm>
            <a:off x="1774" y="1575"/>
            <a:ext cx="3235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8514" name="Equation" r:id="rId23" imgW="3581535" imgH="161840" progId="Equation.DSMT4">
                    <p:embed/>
                  </p:oleObj>
                </mc:Choice>
                <mc:Fallback>
                  <p:oleObj name="Equation" r:id="rId23" imgW="3581535" imgH="1618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74" y="1575"/>
                          <a:ext cx="3235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666633"/>
      </a:dk1>
      <a:lt1>
        <a:srgbClr val="66FFFF"/>
      </a:lt1>
      <a:dk2>
        <a:srgbClr val="0000FF"/>
      </a:dk2>
      <a:lt2>
        <a:srgbClr val="66FFFF"/>
      </a:lt2>
      <a:accent1>
        <a:srgbClr val="FFFFFF"/>
      </a:accent1>
      <a:accent2>
        <a:srgbClr val="800000"/>
      </a:accent2>
      <a:accent3>
        <a:srgbClr val="AAAAFF"/>
      </a:accent3>
      <a:accent4>
        <a:srgbClr val="56DADA"/>
      </a:accent4>
      <a:accent5>
        <a:srgbClr val="FFFFFF"/>
      </a:accent5>
      <a:accent6>
        <a:srgbClr val="730000"/>
      </a:accent6>
      <a:hlink>
        <a:srgbClr val="0033CC"/>
      </a:hlink>
      <a:folHlink>
        <a:srgbClr val="FFCC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666633"/>
        </a:dk1>
        <a:lt1>
          <a:srgbClr val="99CCFF"/>
        </a:lt1>
        <a:dk2>
          <a:srgbClr val="000066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B8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666633"/>
        </a:dk1>
        <a:lt1>
          <a:srgbClr val="99CCFF"/>
        </a:lt1>
        <a:dk2>
          <a:srgbClr val="000099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CA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36333</TotalTime>
  <Words>3632</Words>
  <Application>Microsoft Office PowerPoint</Application>
  <PresentationFormat>On-screen Show (4:3)</PresentationFormat>
  <Paragraphs>585</Paragraphs>
  <Slides>59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59</vt:i4>
      </vt:variant>
    </vt:vector>
  </HeadingPairs>
  <TitlesOfParts>
    <vt:vector size="62" baseType="lpstr">
      <vt:lpstr>Default Design</vt:lpstr>
      <vt:lpstr>Equation</vt:lpstr>
      <vt:lpstr>CS ChemDraw Drawing</vt:lpstr>
      <vt:lpstr>PowerPoint Presentation</vt:lpstr>
      <vt:lpstr>Part B:  Applications of Symmetry</vt:lpstr>
      <vt:lpstr>Spectroscopic Selection Rules</vt:lpstr>
      <vt:lpstr>PowerPoint Presentation</vt:lpstr>
      <vt:lpstr>Selection Rules for UV/Vis Absorption Spectra</vt:lpstr>
      <vt:lpstr>PowerPoint Presentation</vt:lpstr>
      <vt:lpstr>PowerPoint Presentation</vt:lpstr>
      <vt:lpstr>PowerPoint Presentation</vt:lpstr>
      <vt:lpstr>Part B:  Applications of Symmetry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B:  Applications of Symmetry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B:  Applications of Symmetry</vt:lpstr>
      <vt:lpstr>Use of Symmetry in MO Calculations</vt:lpstr>
      <vt:lpstr>PowerPoint Presentation</vt:lpstr>
      <vt:lpstr>PowerPoint Presentation</vt:lpstr>
      <vt:lpstr>Part B:  Applications of Symmetry</vt:lpstr>
      <vt:lpstr>Construction of SALCs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B:  Applications of Symmetry</vt:lpstr>
      <vt:lpstr>Solution for the Allyl Radical Using SALCs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B:  Applications of Symmetry</vt:lpstr>
      <vt:lpstr>Example:   Bonding in Pyrrole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North Texas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Components of the Atom</dc:title>
  <dc:creator>College of Arts &amp; Sciences</dc:creator>
  <cp:lastModifiedBy>MS</cp:lastModifiedBy>
  <cp:revision>1660</cp:revision>
  <cp:lastPrinted>2000-11-25T19:56:29Z</cp:lastPrinted>
  <dcterms:created xsi:type="dcterms:W3CDTF">2000-08-12T01:25:00Z</dcterms:created>
  <dcterms:modified xsi:type="dcterms:W3CDTF">2013-12-23T19:19:01Z</dcterms:modified>
</cp:coreProperties>
</file>