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299" r:id="rId2"/>
    <p:sldId id="539" r:id="rId3"/>
    <p:sldId id="489" r:id="rId4"/>
    <p:sldId id="490" r:id="rId5"/>
    <p:sldId id="491" r:id="rId6"/>
    <p:sldId id="492" r:id="rId7"/>
    <p:sldId id="493" r:id="rId8"/>
    <p:sldId id="555" r:id="rId9"/>
    <p:sldId id="494" r:id="rId10"/>
    <p:sldId id="495" r:id="rId11"/>
    <p:sldId id="496" r:id="rId12"/>
    <p:sldId id="497" r:id="rId13"/>
    <p:sldId id="546" r:id="rId14"/>
    <p:sldId id="547" r:id="rId15"/>
    <p:sldId id="556" r:id="rId16"/>
    <p:sldId id="500" r:id="rId17"/>
    <p:sldId id="501" r:id="rId18"/>
    <p:sldId id="502" r:id="rId19"/>
    <p:sldId id="503" r:id="rId20"/>
    <p:sldId id="504" r:id="rId21"/>
    <p:sldId id="505" r:id="rId22"/>
    <p:sldId id="506" r:id="rId23"/>
    <p:sldId id="510" r:id="rId24"/>
    <p:sldId id="511" r:id="rId25"/>
    <p:sldId id="557" r:id="rId26"/>
    <p:sldId id="524" r:id="rId27"/>
    <p:sldId id="525" r:id="rId28"/>
    <p:sldId id="526" r:id="rId29"/>
    <p:sldId id="527" r:id="rId30"/>
    <p:sldId id="528" r:id="rId31"/>
    <p:sldId id="529" r:id="rId32"/>
    <p:sldId id="530" r:id="rId33"/>
    <p:sldId id="558" r:id="rId34"/>
    <p:sldId id="531" r:id="rId35"/>
    <p:sldId id="512" r:id="rId36"/>
    <p:sldId id="513" r:id="rId37"/>
    <p:sldId id="514" r:id="rId38"/>
    <p:sldId id="515" r:id="rId39"/>
    <p:sldId id="519" r:id="rId40"/>
    <p:sldId id="520" r:id="rId41"/>
    <p:sldId id="548" r:id="rId42"/>
    <p:sldId id="521" r:id="rId43"/>
    <p:sldId id="522" r:id="rId44"/>
    <p:sldId id="532" r:id="rId45"/>
    <p:sldId id="533" r:id="rId46"/>
    <p:sldId id="549" r:id="rId47"/>
    <p:sldId id="550" r:id="rId48"/>
    <p:sldId id="551" r:id="rId49"/>
    <p:sldId id="559" r:id="rId50"/>
    <p:sldId id="553" r:id="rId51"/>
    <p:sldId id="554" r:id="rId52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00"/>
    <a:srgbClr val="FF33CC"/>
    <a:srgbClr val="33CCCC"/>
    <a:srgbClr val="FFFFFF"/>
    <a:srgbClr val="FFFF00"/>
    <a:srgbClr val="FF66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94" autoAdjust="0"/>
    <p:restoredTop sz="95387" autoAdjust="0"/>
  </p:normalViewPr>
  <p:slideViewPr>
    <p:cSldViewPr>
      <p:cViewPr varScale="1">
        <p:scale>
          <a:sx n="102" d="100"/>
          <a:sy n="102" d="100"/>
        </p:scale>
        <p:origin x="210" y="96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3648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Relationship Id="rId4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27.emf"/><Relationship Id="rId7" Type="http://schemas.openxmlformats.org/officeDocument/2006/relationships/image" Target="../media/image31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6" Type="http://schemas.openxmlformats.org/officeDocument/2006/relationships/image" Target="../media/image41.emf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image" Target="../media/image44.emf"/><Relationship Id="rId7" Type="http://schemas.openxmlformats.org/officeDocument/2006/relationships/image" Target="../media/image48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Relationship Id="rId9" Type="http://schemas.openxmlformats.org/officeDocument/2006/relationships/image" Target="../media/image50.e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3" Type="http://schemas.openxmlformats.org/officeDocument/2006/relationships/image" Target="../media/image53.emf"/><Relationship Id="rId7" Type="http://schemas.openxmlformats.org/officeDocument/2006/relationships/image" Target="../media/image57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image" Target="../media/image59.emf"/><Relationship Id="rId6" Type="http://schemas.openxmlformats.org/officeDocument/2006/relationships/image" Target="../media/image64.wmf"/><Relationship Id="rId5" Type="http://schemas.openxmlformats.org/officeDocument/2006/relationships/image" Target="../media/image63.emf"/><Relationship Id="rId4" Type="http://schemas.openxmlformats.org/officeDocument/2006/relationships/image" Target="../media/image62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Relationship Id="rId4" Type="http://schemas.openxmlformats.org/officeDocument/2006/relationships/image" Target="../media/image68.e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71.emf"/><Relationship Id="rId7" Type="http://schemas.openxmlformats.org/officeDocument/2006/relationships/image" Target="../media/image75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6" Type="http://schemas.openxmlformats.org/officeDocument/2006/relationships/image" Target="../media/image85.emf"/><Relationship Id="rId5" Type="http://schemas.openxmlformats.org/officeDocument/2006/relationships/image" Target="../media/image84.emf"/><Relationship Id="rId4" Type="http://schemas.openxmlformats.org/officeDocument/2006/relationships/image" Target="../media/image83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image" Target="../media/image86.emf"/><Relationship Id="rId5" Type="http://schemas.openxmlformats.org/officeDocument/2006/relationships/image" Target="../media/image90.emf"/><Relationship Id="rId4" Type="http://schemas.openxmlformats.org/officeDocument/2006/relationships/image" Target="../media/image89.e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8.emf"/><Relationship Id="rId3" Type="http://schemas.openxmlformats.org/officeDocument/2006/relationships/image" Target="../media/image93.emf"/><Relationship Id="rId7" Type="http://schemas.openxmlformats.org/officeDocument/2006/relationships/image" Target="../media/image97.emf"/><Relationship Id="rId2" Type="http://schemas.openxmlformats.org/officeDocument/2006/relationships/image" Target="../media/image92.emf"/><Relationship Id="rId1" Type="http://schemas.openxmlformats.org/officeDocument/2006/relationships/image" Target="../media/image91.emf"/><Relationship Id="rId6" Type="http://schemas.openxmlformats.org/officeDocument/2006/relationships/image" Target="../media/image96.emf"/><Relationship Id="rId5" Type="http://schemas.openxmlformats.org/officeDocument/2006/relationships/image" Target="../media/image95.emf"/><Relationship Id="rId4" Type="http://schemas.openxmlformats.org/officeDocument/2006/relationships/image" Target="../media/image94.emf"/><Relationship Id="rId9" Type="http://schemas.openxmlformats.org/officeDocument/2006/relationships/image" Target="../media/image99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emf"/><Relationship Id="rId2" Type="http://schemas.openxmlformats.org/officeDocument/2006/relationships/image" Target="../media/image114.emf"/><Relationship Id="rId1" Type="http://schemas.openxmlformats.org/officeDocument/2006/relationships/image" Target="../media/image113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image" Target="../media/image118.emf"/><Relationship Id="rId1" Type="http://schemas.openxmlformats.org/officeDocument/2006/relationships/image" Target="../media/image117.wmf"/><Relationship Id="rId5" Type="http://schemas.openxmlformats.org/officeDocument/2006/relationships/image" Target="../media/image121.wmf"/><Relationship Id="rId4" Type="http://schemas.openxmlformats.org/officeDocument/2006/relationships/image" Target="../media/image120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emf"/><Relationship Id="rId3" Type="http://schemas.openxmlformats.org/officeDocument/2006/relationships/image" Target="../media/image124.emf"/><Relationship Id="rId7" Type="http://schemas.openxmlformats.org/officeDocument/2006/relationships/image" Target="../media/image128.e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6" Type="http://schemas.openxmlformats.org/officeDocument/2006/relationships/image" Target="../media/image127.emf"/><Relationship Id="rId11" Type="http://schemas.openxmlformats.org/officeDocument/2006/relationships/image" Target="../media/image132.wmf"/><Relationship Id="rId5" Type="http://schemas.openxmlformats.org/officeDocument/2006/relationships/image" Target="../media/image126.emf"/><Relationship Id="rId10" Type="http://schemas.openxmlformats.org/officeDocument/2006/relationships/image" Target="../media/image131.emf"/><Relationship Id="rId4" Type="http://schemas.openxmlformats.org/officeDocument/2006/relationships/image" Target="../media/image125.emf"/><Relationship Id="rId9" Type="http://schemas.openxmlformats.org/officeDocument/2006/relationships/image" Target="../media/image130.e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3" Type="http://schemas.openxmlformats.org/officeDocument/2006/relationships/image" Target="../media/image135.emf"/><Relationship Id="rId7" Type="http://schemas.openxmlformats.org/officeDocument/2006/relationships/image" Target="../media/image139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6" Type="http://schemas.openxmlformats.org/officeDocument/2006/relationships/image" Target="../media/image138.wmf"/><Relationship Id="rId11" Type="http://schemas.openxmlformats.org/officeDocument/2006/relationships/image" Target="../media/image143.wmf"/><Relationship Id="rId5" Type="http://schemas.openxmlformats.org/officeDocument/2006/relationships/image" Target="../media/image137.emf"/><Relationship Id="rId10" Type="http://schemas.openxmlformats.org/officeDocument/2006/relationships/image" Target="../media/image142.wmf"/><Relationship Id="rId4" Type="http://schemas.openxmlformats.org/officeDocument/2006/relationships/image" Target="../media/image136.emf"/><Relationship Id="rId9" Type="http://schemas.openxmlformats.org/officeDocument/2006/relationships/image" Target="../media/image141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emf"/><Relationship Id="rId3" Type="http://schemas.openxmlformats.org/officeDocument/2006/relationships/image" Target="../media/image146.wmf"/><Relationship Id="rId7" Type="http://schemas.openxmlformats.org/officeDocument/2006/relationships/image" Target="../media/image150.emf"/><Relationship Id="rId12" Type="http://schemas.openxmlformats.org/officeDocument/2006/relationships/image" Target="../media/image155.emf"/><Relationship Id="rId2" Type="http://schemas.openxmlformats.org/officeDocument/2006/relationships/image" Target="../media/image145.wmf"/><Relationship Id="rId1" Type="http://schemas.openxmlformats.org/officeDocument/2006/relationships/image" Target="../media/image144.emf"/><Relationship Id="rId6" Type="http://schemas.openxmlformats.org/officeDocument/2006/relationships/image" Target="../media/image149.wmf"/><Relationship Id="rId11" Type="http://schemas.openxmlformats.org/officeDocument/2006/relationships/image" Target="../media/image154.emf"/><Relationship Id="rId5" Type="http://schemas.openxmlformats.org/officeDocument/2006/relationships/image" Target="../media/image148.wmf"/><Relationship Id="rId10" Type="http://schemas.openxmlformats.org/officeDocument/2006/relationships/image" Target="../media/image153.emf"/><Relationship Id="rId4" Type="http://schemas.openxmlformats.org/officeDocument/2006/relationships/image" Target="../media/image147.wmf"/><Relationship Id="rId9" Type="http://schemas.openxmlformats.org/officeDocument/2006/relationships/image" Target="../media/image152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emf"/><Relationship Id="rId7" Type="http://schemas.openxmlformats.org/officeDocument/2006/relationships/image" Target="../media/image162.emf"/><Relationship Id="rId2" Type="http://schemas.openxmlformats.org/officeDocument/2006/relationships/image" Target="../media/image157.emf"/><Relationship Id="rId1" Type="http://schemas.openxmlformats.org/officeDocument/2006/relationships/image" Target="../media/image156.emf"/><Relationship Id="rId6" Type="http://schemas.openxmlformats.org/officeDocument/2006/relationships/image" Target="../media/image161.wmf"/><Relationship Id="rId5" Type="http://schemas.openxmlformats.org/officeDocument/2006/relationships/image" Target="../media/image160.wmf"/><Relationship Id="rId4" Type="http://schemas.openxmlformats.org/officeDocument/2006/relationships/image" Target="../media/image159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wmf"/><Relationship Id="rId2" Type="http://schemas.openxmlformats.org/officeDocument/2006/relationships/image" Target="../media/image164.emf"/><Relationship Id="rId1" Type="http://schemas.openxmlformats.org/officeDocument/2006/relationships/image" Target="../media/image163.emf"/><Relationship Id="rId4" Type="http://schemas.openxmlformats.org/officeDocument/2006/relationships/image" Target="../media/image166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emf"/><Relationship Id="rId7" Type="http://schemas.openxmlformats.org/officeDocument/2006/relationships/image" Target="../media/image173.emf"/><Relationship Id="rId2" Type="http://schemas.openxmlformats.org/officeDocument/2006/relationships/image" Target="../media/image168.emf"/><Relationship Id="rId1" Type="http://schemas.openxmlformats.org/officeDocument/2006/relationships/image" Target="../media/image167.emf"/><Relationship Id="rId6" Type="http://schemas.openxmlformats.org/officeDocument/2006/relationships/image" Target="../media/image172.emf"/><Relationship Id="rId5" Type="http://schemas.openxmlformats.org/officeDocument/2006/relationships/image" Target="../media/image171.emf"/><Relationship Id="rId4" Type="http://schemas.openxmlformats.org/officeDocument/2006/relationships/image" Target="../media/image170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6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emf"/><Relationship Id="rId2" Type="http://schemas.openxmlformats.org/officeDocument/2006/relationships/image" Target="../media/image178.emf"/><Relationship Id="rId1" Type="http://schemas.openxmlformats.org/officeDocument/2006/relationships/image" Target="../media/image177.emf"/><Relationship Id="rId6" Type="http://schemas.openxmlformats.org/officeDocument/2006/relationships/image" Target="../media/image182.emf"/><Relationship Id="rId5" Type="http://schemas.openxmlformats.org/officeDocument/2006/relationships/image" Target="../media/image181.emf"/><Relationship Id="rId4" Type="http://schemas.openxmlformats.org/officeDocument/2006/relationships/image" Target="../media/image180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emf"/><Relationship Id="rId2" Type="http://schemas.openxmlformats.org/officeDocument/2006/relationships/image" Target="../media/image184.emf"/><Relationship Id="rId1" Type="http://schemas.openxmlformats.org/officeDocument/2006/relationships/image" Target="../media/image183.emf"/><Relationship Id="rId4" Type="http://schemas.openxmlformats.org/officeDocument/2006/relationships/image" Target="../media/image186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emf"/><Relationship Id="rId2" Type="http://schemas.openxmlformats.org/officeDocument/2006/relationships/image" Target="../media/image188.emf"/><Relationship Id="rId1" Type="http://schemas.openxmlformats.org/officeDocument/2006/relationships/image" Target="../media/image187.emf"/><Relationship Id="rId4" Type="http://schemas.openxmlformats.org/officeDocument/2006/relationships/image" Target="../media/image190.emf"/></Relationships>
</file>

<file path=ppt/drawings/_rels/vmlDrawing3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emf"/><Relationship Id="rId3" Type="http://schemas.openxmlformats.org/officeDocument/2006/relationships/image" Target="../media/image193.emf"/><Relationship Id="rId7" Type="http://schemas.openxmlformats.org/officeDocument/2006/relationships/image" Target="../media/image197.emf"/><Relationship Id="rId2" Type="http://schemas.openxmlformats.org/officeDocument/2006/relationships/image" Target="../media/image192.emf"/><Relationship Id="rId1" Type="http://schemas.openxmlformats.org/officeDocument/2006/relationships/image" Target="../media/image191.emf"/><Relationship Id="rId6" Type="http://schemas.openxmlformats.org/officeDocument/2006/relationships/image" Target="../media/image196.emf"/><Relationship Id="rId5" Type="http://schemas.openxmlformats.org/officeDocument/2006/relationships/image" Target="../media/image195.emf"/><Relationship Id="rId4" Type="http://schemas.openxmlformats.org/officeDocument/2006/relationships/image" Target="../media/image194.emf"/></Relationships>
</file>

<file path=ppt/drawings/_rels/vmlDrawing3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emf"/><Relationship Id="rId13" Type="http://schemas.openxmlformats.org/officeDocument/2006/relationships/image" Target="../media/image211.emf"/><Relationship Id="rId3" Type="http://schemas.openxmlformats.org/officeDocument/2006/relationships/image" Target="../media/image201.emf"/><Relationship Id="rId7" Type="http://schemas.openxmlformats.org/officeDocument/2006/relationships/image" Target="../media/image205.emf"/><Relationship Id="rId12" Type="http://schemas.openxmlformats.org/officeDocument/2006/relationships/image" Target="../media/image210.emf"/><Relationship Id="rId2" Type="http://schemas.openxmlformats.org/officeDocument/2006/relationships/image" Target="../media/image200.emf"/><Relationship Id="rId16" Type="http://schemas.openxmlformats.org/officeDocument/2006/relationships/image" Target="../media/image214.emf"/><Relationship Id="rId1" Type="http://schemas.openxmlformats.org/officeDocument/2006/relationships/image" Target="../media/image199.emf"/><Relationship Id="rId6" Type="http://schemas.openxmlformats.org/officeDocument/2006/relationships/image" Target="../media/image204.emf"/><Relationship Id="rId11" Type="http://schemas.openxmlformats.org/officeDocument/2006/relationships/image" Target="../media/image209.emf"/><Relationship Id="rId5" Type="http://schemas.openxmlformats.org/officeDocument/2006/relationships/image" Target="../media/image203.emf"/><Relationship Id="rId15" Type="http://schemas.openxmlformats.org/officeDocument/2006/relationships/image" Target="../media/image213.emf"/><Relationship Id="rId10" Type="http://schemas.openxmlformats.org/officeDocument/2006/relationships/image" Target="../media/image208.emf"/><Relationship Id="rId4" Type="http://schemas.openxmlformats.org/officeDocument/2006/relationships/image" Target="../media/image202.emf"/><Relationship Id="rId9" Type="http://schemas.openxmlformats.org/officeDocument/2006/relationships/image" Target="../media/image207.emf"/><Relationship Id="rId14" Type="http://schemas.openxmlformats.org/officeDocument/2006/relationships/image" Target="../media/image212.emf"/></Relationships>
</file>

<file path=ppt/drawings/_rels/vmlDrawing3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emf"/><Relationship Id="rId3" Type="http://schemas.openxmlformats.org/officeDocument/2006/relationships/image" Target="../media/image217.emf"/><Relationship Id="rId7" Type="http://schemas.openxmlformats.org/officeDocument/2006/relationships/image" Target="../media/image221.emf"/><Relationship Id="rId2" Type="http://schemas.openxmlformats.org/officeDocument/2006/relationships/image" Target="../media/image216.emf"/><Relationship Id="rId1" Type="http://schemas.openxmlformats.org/officeDocument/2006/relationships/image" Target="../media/image215.emf"/><Relationship Id="rId6" Type="http://schemas.openxmlformats.org/officeDocument/2006/relationships/image" Target="../media/image220.emf"/><Relationship Id="rId5" Type="http://schemas.openxmlformats.org/officeDocument/2006/relationships/image" Target="../media/image219.emf"/><Relationship Id="rId4" Type="http://schemas.openxmlformats.org/officeDocument/2006/relationships/image" Target="../media/image218.emf"/><Relationship Id="rId9" Type="http://schemas.openxmlformats.org/officeDocument/2006/relationships/image" Target="../media/image223.e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1.emf"/><Relationship Id="rId3" Type="http://schemas.openxmlformats.org/officeDocument/2006/relationships/image" Target="../media/image226.emf"/><Relationship Id="rId7" Type="http://schemas.openxmlformats.org/officeDocument/2006/relationships/image" Target="../media/image230.emf"/><Relationship Id="rId2" Type="http://schemas.openxmlformats.org/officeDocument/2006/relationships/image" Target="../media/image225.emf"/><Relationship Id="rId1" Type="http://schemas.openxmlformats.org/officeDocument/2006/relationships/image" Target="../media/image224.emf"/><Relationship Id="rId6" Type="http://schemas.openxmlformats.org/officeDocument/2006/relationships/image" Target="../media/image229.emf"/><Relationship Id="rId5" Type="http://schemas.openxmlformats.org/officeDocument/2006/relationships/image" Target="../media/image228.emf"/><Relationship Id="rId4" Type="http://schemas.openxmlformats.org/officeDocument/2006/relationships/image" Target="../media/image227.emf"/><Relationship Id="rId9" Type="http://schemas.openxmlformats.org/officeDocument/2006/relationships/image" Target="../media/image232.emf"/></Relationships>
</file>

<file path=ppt/drawings/_rels/vmlDrawing3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emf"/><Relationship Id="rId13" Type="http://schemas.openxmlformats.org/officeDocument/2006/relationships/image" Target="../media/image245.emf"/><Relationship Id="rId3" Type="http://schemas.openxmlformats.org/officeDocument/2006/relationships/image" Target="../media/image235.emf"/><Relationship Id="rId7" Type="http://schemas.openxmlformats.org/officeDocument/2006/relationships/image" Target="../media/image239.emf"/><Relationship Id="rId12" Type="http://schemas.openxmlformats.org/officeDocument/2006/relationships/image" Target="../media/image244.emf"/><Relationship Id="rId2" Type="http://schemas.openxmlformats.org/officeDocument/2006/relationships/image" Target="../media/image234.emf"/><Relationship Id="rId1" Type="http://schemas.openxmlformats.org/officeDocument/2006/relationships/image" Target="../media/image233.emf"/><Relationship Id="rId6" Type="http://schemas.openxmlformats.org/officeDocument/2006/relationships/image" Target="../media/image238.emf"/><Relationship Id="rId11" Type="http://schemas.openxmlformats.org/officeDocument/2006/relationships/image" Target="../media/image243.emf"/><Relationship Id="rId5" Type="http://schemas.openxmlformats.org/officeDocument/2006/relationships/image" Target="../media/image237.emf"/><Relationship Id="rId10" Type="http://schemas.openxmlformats.org/officeDocument/2006/relationships/image" Target="../media/image242.emf"/><Relationship Id="rId4" Type="http://schemas.openxmlformats.org/officeDocument/2006/relationships/image" Target="../media/image236.emf"/><Relationship Id="rId9" Type="http://schemas.openxmlformats.org/officeDocument/2006/relationships/image" Target="../media/image241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emf"/><Relationship Id="rId7" Type="http://schemas.openxmlformats.org/officeDocument/2006/relationships/image" Target="../media/image252.emf"/><Relationship Id="rId2" Type="http://schemas.openxmlformats.org/officeDocument/2006/relationships/image" Target="../media/image247.emf"/><Relationship Id="rId1" Type="http://schemas.openxmlformats.org/officeDocument/2006/relationships/image" Target="../media/image246.emf"/><Relationship Id="rId6" Type="http://schemas.openxmlformats.org/officeDocument/2006/relationships/image" Target="../media/image251.emf"/><Relationship Id="rId5" Type="http://schemas.openxmlformats.org/officeDocument/2006/relationships/image" Target="../media/image250.emf"/><Relationship Id="rId4" Type="http://schemas.openxmlformats.org/officeDocument/2006/relationships/image" Target="../media/image249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emf"/><Relationship Id="rId2" Type="http://schemas.openxmlformats.org/officeDocument/2006/relationships/image" Target="../media/image254.emf"/><Relationship Id="rId1" Type="http://schemas.openxmlformats.org/officeDocument/2006/relationships/image" Target="../media/image253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8.emf"/><Relationship Id="rId2" Type="http://schemas.openxmlformats.org/officeDocument/2006/relationships/image" Target="../media/image257.emf"/><Relationship Id="rId1" Type="http://schemas.openxmlformats.org/officeDocument/2006/relationships/image" Target="../media/image256.emf"/><Relationship Id="rId6" Type="http://schemas.openxmlformats.org/officeDocument/2006/relationships/image" Target="../media/image261.emf"/><Relationship Id="rId5" Type="http://schemas.openxmlformats.org/officeDocument/2006/relationships/image" Target="../media/image260.emf"/><Relationship Id="rId4" Type="http://schemas.openxmlformats.org/officeDocument/2006/relationships/image" Target="../media/image25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58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3011A31E-7747-4E99-B507-3854B5CA98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217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5790"/>
            <a:ext cx="502920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83158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7490790-F083-4D9D-BFC3-6D097486C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34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20D2F49F-D231-4F56-92F6-31715DDC07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8123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8628617-FEC1-4BC0-8195-49CEC83AEA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168943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27D77A26-6235-490B-A4A1-1F6BE35DCB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79917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3922001-29BD-420C-AEFE-3F3A31AF1A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667939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23097F4C-6850-4BAF-95E5-3973C0811F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737293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96FB8D2-EB56-4747-8161-F702A99CF3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5418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CA93DEB-EB41-4AF5-AB50-96EC2749C5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31736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D62D7F8D-D280-4591-9513-AE670A2846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85076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433F981-1787-4E9E-A397-6CA0F54470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304202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9A99122B-CE25-4205-BE55-D955A11883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260699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D49304CE-E9BF-4C3C-A336-F70106532F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991967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3002F457-91E5-4BBB-999C-0CED1F61D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7.emf"/><Relationship Id="rId4" Type="http://schemas.openxmlformats.org/officeDocument/2006/relationships/image" Target="../media/image4.e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1.emf"/><Relationship Id="rId4" Type="http://schemas.openxmlformats.org/officeDocument/2006/relationships/image" Target="../media/image8.emf"/><Relationship Id="rId9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e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5.emf"/><Relationship Id="rId4" Type="http://schemas.openxmlformats.org/officeDocument/2006/relationships/image" Target="../media/image12.emf"/><Relationship Id="rId9" Type="http://schemas.openxmlformats.org/officeDocument/2006/relationships/oleObject" Target="../embeddings/oleObject1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3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e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22.emf"/><Relationship Id="rId4" Type="http://schemas.openxmlformats.org/officeDocument/2006/relationships/image" Target="../media/image19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4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13" Type="http://schemas.openxmlformats.org/officeDocument/2006/relationships/oleObject" Target="../embeddings/oleObject30.bin"/><Relationship Id="rId18" Type="http://schemas.openxmlformats.org/officeDocument/2006/relationships/image" Target="../media/image32.e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29.emf"/><Relationship Id="rId1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1.e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e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28.emf"/><Relationship Id="rId4" Type="http://schemas.openxmlformats.org/officeDocument/2006/relationships/image" Target="../media/image25.e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3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4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7.e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4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13" Type="http://schemas.openxmlformats.org/officeDocument/2006/relationships/oleObject" Target="../embeddings/oleObject47.bin"/><Relationship Id="rId18" Type="http://schemas.openxmlformats.org/officeDocument/2006/relationships/image" Target="../media/image49.e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46.emf"/><Relationship Id="rId17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8.emf"/><Relationship Id="rId20" Type="http://schemas.openxmlformats.org/officeDocument/2006/relationships/image" Target="../media/image50.e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3.e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5" Type="http://schemas.openxmlformats.org/officeDocument/2006/relationships/oleObject" Target="../embeddings/oleObject48.bin"/><Relationship Id="rId10" Type="http://schemas.openxmlformats.org/officeDocument/2006/relationships/image" Target="../media/image45.emf"/><Relationship Id="rId19" Type="http://schemas.openxmlformats.org/officeDocument/2006/relationships/oleObject" Target="../embeddings/oleObject50.bin"/><Relationship Id="rId4" Type="http://schemas.openxmlformats.org/officeDocument/2006/relationships/image" Target="../media/image42.emf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4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oleObject" Target="../embeddings/oleObject56.bin"/><Relationship Id="rId18" Type="http://schemas.openxmlformats.org/officeDocument/2006/relationships/image" Target="../media/image58.emf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55.emf"/><Relationship Id="rId17" Type="http://schemas.openxmlformats.org/officeDocument/2006/relationships/oleObject" Target="../embeddings/oleObject5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7.e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2.emf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2.bin"/><Relationship Id="rId15" Type="http://schemas.openxmlformats.org/officeDocument/2006/relationships/oleObject" Target="../embeddings/oleObject57.bin"/><Relationship Id="rId10" Type="http://schemas.openxmlformats.org/officeDocument/2006/relationships/image" Target="../media/image54.emf"/><Relationship Id="rId4" Type="http://schemas.openxmlformats.org/officeDocument/2006/relationships/image" Target="../media/image51.emf"/><Relationship Id="rId9" Type="http://schemas.openxmlformats.org/officeDocument/2006/relationships/oleObject" Target="../embeddings/oleObject54.bin"/><Relationship Id="rId14" Type="http://schemas.openxmlformats.org/officeDocument/2006/relationships/image" Target="../media/image56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emf"/><Relationship Id="rId13" Type="http://schemas.openxmlformats.org/officeDocument/2006/relationships/oleObject" Target="../embeddings/oleObject64.bin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63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0.e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0" Type="http://schemas.openxmlformats.org/officeDocument/2006/relationships/image" Target="../media/image62.emf"/><Relationship Id="rId4" Type="http://schemas.openxmlformats.org/officeDocument/2006/relationships/image" Target="../media/image59.emf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64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8.emf"/><Relationship Id="rId4" Type="http://schemas.openxmlformats.org/officeDocument/2006/relationships/image" Target="../media/image65.emf"/><Relationship Id="rId9" Type="http://schemas.openxmlformats.org/officeDocument/2006/relationships/oleObject" Target="../embeddings/oleObject68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emf"/><Relationship Id="rId13" Type="http://schemas.openxmlformats.org/officeDocument/2006/relationships/oleObject" Target="../embeddings/oleObject74.bin"/><Relationship Id="rId18" Type="http://schemas.openxmlformats.org/officeDocument/2006/relationships/image" Target="../media/image76.emf"/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73.emf"/><Relationship Id="rId17" Type="http://schemas.openxmlformats.org/officeDocument/2006/relationships/oleObject" Target="../embeddings/oleObject7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5.e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0.e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75.bin"/><Relationship Id="rId10" Type="http://schemas.openxmlformats.org/officeDocument/2006/relationships/image" Target="../media/image72.emf"/><Relationship Id="rId4" Type="http://schemas.openxmlformats.org/officeDocument/2006/relationships/image" Target="../media/image69.emf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74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oleObject" Target="../embeddings/oleObject77.bin"/><Relationship Id="rId7" Type="http://schemas.openxmlformats.org/officeDocument/2006/relationships/oleObject" Target="../embeddings/oleObject7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8.emf"/><Relationship Id="rId5" Type="http://schemas.openxmlformats.org/officeDocument/2006/relationships/oleObject" Target="../embeddings/oleObject78.bin"/><Relationship Id="rId4" Type="http://schemas.openxmlformats.org/officeDocument/2006/relationships/image" Target="../media/image7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13" Type="http://schemas.openxmlformats.org/officeDocument/2006/relationships/oleObject" Target="../embeddings/oleObject85.bin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8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81.e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83.bin"/><Relationship Id="rId14" Type="http://schemas.openxmlformats.org/officeDocument/2006/relationships/image" Target="../media/image85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emf"/><Relationship Id="rId3" Type="http://schemas.openxmlformats.org/officeDocument/2006/relationships/oleObject" Target="../embeddings/oleObject86.bin"/><Relationship Id="rId7" Type="http://schemas.openxmlformats.org/officeDocument/2006/relationships/oleObject" Target="../embeddings/oleObject88.bin"/><Relationship Id="rId12" Type="http://schemas.openxmlformats.org/officeDocument/2006/relationships/image" Target="../media/image9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7.emf"/><Relationship Id="rId11" Type="http://schemas.openxmlformats.org/officeDocument/2006/relationships/oleObject" Target="../embeddings/oleObject90.bin"/><Relationship Id="rId5" Type="http://schemas.openxmlformats.org/officeDocument/2006/relationships/oleObject" Target="../embeddings/oleObject87.bin"/><Relationship Id="rId10" Type="http://schemas.openxmlformats.org/officeDocument/2006/relationships/image" Target="../media/image89.emf"/><Relationship Id="rId4" Type="http://schemas.openxmlformats.org/officeDocument/2006/relationships/image" Target="../media/image86.emf"/><Relationship Id="rId9" Type="http://schemas.openxmlformats.org/officeDocument/2006/relationships/oleObject" Target="../embeddings/oleObject89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emf"/><Relationship Id="rId13" Type="http://schemas.openxmlformats.org/officeDocument/2006/relationships/oleObject" Target="../embeddings/oleObject94.bin"/><Relationship Id="rId18" Type="http://schemas.openxmlformats.org/officeDocument/2006/relationships/image" Target="../media/image105.jpeg"/><Relationship Id="rId26" Type="http://schemas.openxmlformats.org/officeDocument/2006/relationships/image" Target="../media/image98.emf"/><Relationship Id="rId3" Type="http://schemas.openxmlformats.org/officeDocument/2006/relationships/image" Target="../media/image100.jpeg"/><Relationship Id="rId21" Type="http://schemas.openxmlformats.org/officeDocument/2006/relationships/image" Target="../media/image106.jpeg"/><Relationship Id="rId7" Type="http://schemas.openxmlformats.org/officeDocument/2006/relationships/oleObject" Target="../embeddings/oleObject92.bin"/><Relationship Id="rId12" Type="http://schemas.openxmlformats.org/officeDocument/2006/relationships/image" Target="../media/image103.jpeg"/><Relationship Id="rId17" Type="http://schemas.openxmlformats.org/officeDocument/2006/relationships/image" Target="../media/image95.emf"/><Relationship Id="rId25" Type="http://schemas.openxmlformats.org/officeDocument/2006/relationships/oleObject" Target="../embeddings/oleObject98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95.bin"/><Relationship Id="rId20" Type="http://schemas.openxmlformats.org/officeDocument/2006/relationships/image" Target="../media/image96.emf"/><Relationship Id="rId29" Type="http://schemas.openxmlformats.org/officeDocument/2006/relationships/image" Target="../media/image99.e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01.jpeg"/><Relationship Id="rId11" Type="http://schemas.openxmlformats.org/officeDocument/2006/relationships/image" Target="../media/image93.emf"/><Relationship Id="rId24" Type="http://schemas.openxmlformats.org/officeDocument/2006/relationships/image" Target="../media/image107.jpeg"/><Relationship Id="rId5" Type="http://schemas.openxmlformats.org/officeDocument/2006/relationships/image" Target="../media/image91.emf"/><Relationship Id="rId15" Type="http://schemas.openxmlformats.org/officeDocument/2006/relationships/image" Target="../media/image104.jpeg"/><Relationship Id="rId23" Type="http://schemas.openxmlformats.org/officeDocument/2006/relationships/image" Target="../media/image97.emf"/><Relationship Id="rId28" Type="http://schemas.openxmlformats.org/officeDocument/2006/relationships/oleObject" Target="../embeddings/oleObject99.bin"/><Relationship Id="rId10" Type="http://schemas.openxmlformats.org/officeDocument/2006/relationships/oleObject" Target="../embeddings/oleObject93.bin"/><Relationship Id="rId19" Type="http://schemas.openxmlformats.org/officeDocument/2006/relationships/oleObject" Target="../embeddings/oleObject96.bin"/><Relationship Id="rId4" Type="http://schemas.openxmlformats.org/officeDocument/2006/relationships/oleObject" Target="../embeddings/oleObject91.bin"/><Relationship Id="rId9" Type="http://schemas.openxmlformats.org/officeDocument/2006/relationships/image" Target="../media/image102.jpeg"/><Relationship Id="rId14" Type="http://schemas.openxmlformats.org/officeDocument/2006/relationships/image" Target="../media/image94.emf"/><Relationship Id="rId22" Type="http://schemas.openxmlformats.org/officeDocument/2006/relationships/oleObject" Target="../embeddings/oleObject97.bin"/><Relationship Id="rId27" Type="http://schemas.openxmlformats.org/officeDocument/2006/relationships/image" Target="../media/image10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wmf"/><Relationship Id="rId2" Type="http://schemas.openxmlformats.org/officeDocument/2006/relationships/image" Target="../media/image111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3" Type="http://schemas.openxmlformats.org/officeDocument/2006/relationships/oleObject" Target="../embeddings/oleObject100.bin"/><Relationship Id="rId7" Type="http://schemas.openxmlformats.org/officeDocument/2006/relationships/image" Target="../media/image11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4.emf"/><Relationship Id="rId5" Type="http://schemas.openxmlformats.org/officeDocument/2006/relationships/oleObject" Target="../embeddings/oleObject101.bin"/><Relationship Id="rId4" Type="http://schemas.openxmlformats.org/officeDocument/2006/relationships/image" Target="../media/image113.emf"/><Relationship Id="rId9" Type="http://schemas.openxmlformats.org/officeDocument/2006/relationships/image" Target="../media/image115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3" Type="http://schemas.openxmlformats.org/officeDocument/2006/relationships/oleObject" Target="../embeddings/oleObject103.bin"/><Relationship Id="rId7" Type="http://schemas.openxmlformats.org/officeDocument/2006/relationships/oleObject" Target="../embeddings/oleObject105.bin"/><Relationship Id="rId12" Type="http://schemas.openxmlformats.org/officeDocument/2006/relationships/image" Target="../media/image121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8.emf"/><Relationship Id="rId11" Type="http://schemas.openxmlformats.org/officeDocument/2006/relationships/oleObject" Target="../embeddings/oleObject107.bin"/><Relationship Id="rId5" Type="http://schemas.openxmlformats.org/officeDocument/2006/relationships/oleObject" Target="../embeddings/oleObject104.bin"/><Relationship Id="rId10" Type="http://schemas.openxmlformats.org/officeDocument/2006/relationships/image" Target="../media/image120.wmf"/><Relationship Id="rId4" Type="http://schemas.openxmlformats.org/officeDocument/2006/relationships/image" Target="../media/image117.wmf"/><Relationship Id="rId9" Type="http://schemas.openxmlformats.org/officeDocument/2006/relationships/oleObject" Target="../embeddings/oleObject106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emf"/><Relationship Id="rId13" Type="http://schemas.openxmlformats.org/officeDocument/2006/relationships/oleObject" Target="../embeddings/oleObject113.bin"/><Relationship Id="rId18" Type="http://schemas.openxmlformats.org/officeDocument/2006/relationships/image" Target="../media/image129.emf"/><Relationship Id="rId3" Type="http://schemas.openxmlformats.org/officeDocument/2006/relationships/oleObject" Target="../embeddings/oleObject108.bin"/><Relationship Id="rId21" Type="http://schemas.openxmlformats.org/officeDocument/2006/relationships/oleObject" Target="../embeddings/oleObject117.bin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126.emf"/><Relationship Id="rId17" Type="http://schemas.openxmlformats.org/officeDocument/2006/relationships/oleObject" Target="../embeddings/oleObject115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28.emf"/><Relationship Id="rId20" Type="http://schemas.openxmlformats.org/officeDocument/2006/relationships/image" Target="../media/image130.e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23.wmf"/><Relationship Id="rId11" Type="http://schemas.openxmlformats.org/officeDocument/2006/relationships/oleObject" Target="../embeddings/oleObject112.bin"/><Relationship Id="rId24" Type="http://schemas.openxmlformats.org/officeDocument/2006/relationships/image" Target="../media/image132.wmf"/><Relationship Id="rId5" Type="http://schemas.openxmlformats.org/officeDocument/2006/relationships/oleObject" Target="../embeddings/oleObject109.bin"/><Relationship Id="rId15" Type="http://schemas.openxmlformats.org/officeDocument/2006/relationships/oleObject" Target="../embeddings/oleObject114.bin"/><Relationship Id="rId23" Type="http://schemas.openxmlformats.org/officeDocument/2006/relationships/oleObject" Target="../embeddings/oleObject118.bin"/><Relationship Id="rId10" Type="http://schemas.openxmlformats.org/officeDocument/2006/relationships/image" Target="../media/image125.emf"/><Relationship Id="rId19" Type="http://schemas.openxmlformats.org/officeDocument/2006/relationships/oleObject" Target="../embeddings/oleObject116.bin"/><Relationship Id="rId4" Type="http://schemas.openxmlformats.org/officeDocument/2006/relationships/image" Target="../media/image122.wmf"/><Relationship Id="rId9" Type="http://schemas.openxmlformats.org/officeDocument/2006/relationships/oleObject" Target="../embeddings/oleObject111.bin"/><Relationship Id="rId14" Type="http://schemas.openxmlformats.org/officeDocument/2006/relationships/image" Target="../media/image127.emf"/><Relationship Id="rId22" Type="http://schemas.openxmlformats.org/officeDocument/2006/relationships/image" Target="../media/image131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emf"/><Relationship Id="rId13" Type="http://schemas.openxmlformats.org/officeDocument/2006/relationships/oleObject" Target="../embeddings/oleObject124.bin"/><Relationship Id="rId18" Type="http://schemas.openxmlformats.org/officeDocument/2006/relationships/image" Target="../media/image140.wmf"/><Relationship Id="rId3" Type="http://schemas.openxmlformats.org/officeDocument/2006/relationships/oleObject" Target="../embeddings/oleObject119.bin"/><Relationship Id="rId21" Type="http://schemas.openxmlformats.org/officeDocument/2006/relationships/oleObject" Target="../embeddings/oleObject128.bin"/><Relationship Id="rId7" Type="http://schemas.openxmlformats.org/officeDocument/2006/relationships/oleObject" Target="../embeddings/oleObject121.bin"/><Relationship Id="rId12" Type="http://schemas.openxmlformats.org/officeDocument/2006/relationships/image" Target="../media/image137.emf"/><Relationship Id="rId17" Type="http://schemas.openxmlformats.org/officeDocument/2006/relationships/oleObject" Target="../embeddings/oleObject126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39.wmf"/><Relationship Id="rId20" Type="http://schemas.openxmlformats.org/officeDocument/2006/relationships/image" Target="../media/image141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123.bin"/><Relationship Id="rId24" Type="http://schemas.openxmlformats.org/officeDocument/2006/relationships/image" Target="../media/image143.wmf"/><Relationship Id="rId5" Type="http://schemas.openxmlformats.org/officeDocument/2006/relationships/oleObject" Target="../embeddings/oleObject120.bin"/><Relationship Id="rId15" Type="http://schemas.openxmlformats.org/officeDocument/2006/relationships/oleObject" Target="../embeddings/oleObject125.bin"/><Relationship Id="rId23" Type="http://schemas.openxmlformats.org/officeDocument/2006/relationships/oleObject" Target="../embeddings/oleObject129.bin"/><Relationship Id="rId10" Type="http://schemas.openxmlformats.org/officeDocument/2006/relationships/image" Target="../media/image136.emf"/><Relationship Id="rId19" Type="http://schemas.openxmlformats.org/officeDocument/2006/relationships/oleObject" Target="../embeddings/oleObject127.bin"/><Relationship Id="rId4" Type="http://schemas.openxmlformats.org/officeDocument/2006/relationships/image" Target="../media/image133.wmf"/><Relationship Id="rId9" Type="http://schemas.openxmlformats.org/officeDocument/2006/relationships/oleObject" Target="../embeddings/oleObject122.bin"/><Relationship Id="rId14" Type="http://schemas.openxmlformats.org/officeDocument/2006/relationships/image" Target="../media/image138.wmf"/><Relationship Id="rId22" Type="http://schemas.openxmlformats.org/officeDocument/2006/relationships/image" Target="../media/image142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wmf"/><Relationship Id="rId13" Type="http://schemas.openxmlformats.org/officeDocument/2006/relationships/oleObject" Target="../embeddings/oleObject135.bin"/><Relationship Id="rId18" Type="http://schemas.openxmlformats.org/officeDocument/2006/relationships/image" Target="../media/image151.emf"/><Relationship Id="rId26" Type="http://schemas.openxmlformats.org/officeDocument/2006/relationships/image" Target="../media/image155.emf"/><Relationship Id="rId3" Type="http://schemas.openxmlformats.org/officeDocument/2006/relationships/oleObject" Target="../embeddings/oleObject130.bin"/><Relationship Id="rId21" Type="http://schemas.openxmlformats.org/officeDocument/2006/relationships/oleObject" Target="../embeddings/oleObject139.bin"/><Relationship Id="rId7" Type="http://schemas.openxmlformats.org/officeDocument/2006/relationships/oleObject" Target="../embeddings/oleObject132.bin"/><Relationship Id="rId12" Type="http://schemas.openxmlformats.org/officeDocument/2006/relationships/image" Target="../media/image148.wmf"/><Relationship Id="rId17" Type="http://schemas.openxmlformats.org/officeDocument/2006/relationships/oleObject" Target="../embeddings/oleObject137.bin"/><Relationship Id="rId25" Type="http://schemas.openxmlformats.org/officeDocument/2006/relationships/oleObject" Target="../embeddings/oleObject14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0.emf"/><Relationship Id="rId20" Type="http://schemas.openxmlformats.org/officeDocument/2006/relationships/image" Target="../media/image152.e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45.wmf"/><Relationship Id="rId11" Type="http://schemas.openxmlformats.org/officeDocument/2006/relationships/oleObject" Target="../embeddings/oleObject134.bin"/><Relationship Id="rId24" Type="http://schemas.openxmlformats.org/officeDocument/2006/relationships/image" Target="../media/image154.emf"/><Relationship Id="rId5" Type="http://schemas.openxmlformats.org/officeDocument/2006/relationships/oleObject" Target="../embeddings/oleObject131.bin"/><Relationship Id="rId15" Type="http://schemas.openxmlformats.org/officeDocument/2006/relationships/oleObject" Target="../embeddings/oleObject136.bin"/><Relationship Id="rId23" Type="http://schemas.openxmlformats.org/officeDocument/2006/relationships/oleObject" Target="../embeddings/oleObject140.bin"/><Relationship Id="rId10" Type="http://schemas.openxmlformats.org/officeDocument/2006/relationships/image" Target="../media/image147.wmf"/><Relationship Id="rId19" Type="http://schemas.openxmlformats.org/officeDocument/2006/relationships/oleObject" Target="../embeddings/oleObject138.bin"/><Relationship Id="rId4" Type="http://schemas.openxmlformats.org/officeDocument/2006/relationships/image" Target="../media/image144.emf"/><Relationship Id="rId9" Type="http://schemas.openxmlformats.org/officeDocument/2006/relationships/oleObject" Target="../embeddings/oleObject133.bin"/><Relationship Id="rId14" Type="http://schemas.openxmlformats.org/officeDocument/2006/relationships/image" Target="../media/image149.wmf"/><Relationship Id="rId22" Type="http://schemas.openxmlformats.org/officeDocument/2006/relationships/image" Target="../media/image153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emf"/><Relationship Id="rId13" Type="http://schemas.openxmlformats.org/officeDocument/2006/relationships/oleObject" Target="../embeddings/oleObject147.bin"/><Relationship Id="rId3" Type="http://schemas.openxmlformats.org/officeDocument/2006/relationships/oleObject" Target="../embeddings/oleObject142.bin"/><Relationship Id="rId7" Type="http://schemas.openxmlformats.org/officeDocument/2006/relationships/oleObject" Target="../embeddings/oleObject144.bin"/><Relationship Id="rId12" Type="http://schemas.openxmlformats.org/officeDocument/2006/relationships/image" Target="../media/image16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2.e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57.emf"/><Relationship Id="rId11" Type="http://schemas.openxmlformats.org/officeDocument/2006/relationships/oleObject" Target="../embeddings/oleObject146.bin"/><Relationship Id="rId5" Type="http://schemas.openxmlformats.org/officeDocument/2006/relationships/oleObject" Target="../embeddings/oleObject143.bin"/><Relationship Id="rId15" Type="http://schemas.openxmlformats.org/officeDocument/2006/relationships/oleObject" Target="../embeddings/oleObject148.bin"/><Relationship Id="rId10" Type="http://schemas.openxmlformats.org/officeDocument/2006/relationships/image" Target="../media/image159.emf"/><Relationship Id="rId4" Type="http://schemas.openxmlformats.org/officeDocument/2006/relationships/image" Target="../media/image156.emf"/><Relationship Id="rId9" Type="http://schemas.openxmlformats.org/officeDocument/2006/relationships/oleObject" Target="../embeddings/oleObject145.bin"/><Relationship Id="rId14" Type="http://schemas.openxmlformats.org/officeDocument/2006/relationships/image" Target="../media/image161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wmf"/><Relationship Id="rId3" Type="http://schemas.openxmlformats.org/officeDocument/2006/relationships/oleObject" Target="../embeddings/oleObject149.bin"/><Relationship Id="rId7" Type="http://schemas.openxmlformats.org/officeDocument/2006/relationships/oleObject" Target="../embeddings/oleObject1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64.emf"/><Relationship Id="rId5" Type="http://schemas.openxmlformats.org/officeDocument/2006/relationships/oleObject" Target="../embeddings/oleObject150.bin"/><Relationship Id="rId10" Type="http://schemas.openxmlformats.org/officeDocument/2006/relationships/image" Target="../media/image166.wmf"/><Relationship Id="rId4" Type="http://schemas.openxmlformats.org/officeDocument/2006/relationships/image" Target="../media/image163.emf"/><Relationship Id="rId9" Type="http://schemas.openxmlformats.org/officeDocument/2006/relationships/oleObject" Target="../embeddings/oleObject152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w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emf"/><Relationship Id="rId13" Type="http://schemas.openxmlformats.org/officeDocument/2006/relationships/oleObject" Target="../embeddings/oleObject158.bin"/><Relationship Id="rId3" Type="http://schemas.openxmlformats.org/officeDocument/2006/relationships/oleObject" Target="../embeddings/oleObject153.bin"/><Relationship Id="rId7" Type="http://schemas.openxmlformats.org/officeDocument/2006/relationships/oleObject" Target="../embeddings/oleObject155.bin"/><Relationship Id="rId12" Type="http://schemas.openxmlformats.org/officeDocument/2006/relationships/image" Target="../media/image171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73.emf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68.emf"/><Relationship Id="rId11" Type="http://schemas.openxmlformats.org/officeDocument/2006/relationships/oleObject" Target="../embeddings/oleObject157.bin"/><Relationship Id="rId5" Type="http://schemas.openxmlformats.org/officeDocument/2006/relationships/oleObject" Target="../embeddings/oleObject154.bin"/><Relationship Id="rId15" Type="http://schemas.openxmlformats.org/officeDocument/2006/relationships/oleObject" Target="../embeddings/oleObject159.bin"/><Relationship Id="rId10" Type="http://schemas.openxmlformats.org/officeDocument/2006/relationships/image" Target="../media/image170.emf"/><Relationship Id="rId4" Type="http://schemas.openxmlformats.org/officeDocument/2006/relationships/image" Target="../media/image167.emf"/><Relationship Id="rId9" Type="http://schemas.openxmlformats.org/officeDocument/2006/relationships/oleObject" Target="../embeddings/oleObject156.bin"/><Relationship Id="rId14" Type="http://schemas.openxmlformats.org/officeDocument/2006/relationships/image" Target="../media/image172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76.emf"/><Relationship Id="rId4" Type="http://schemas.openxmlformats.org/officeDocument/2006/relationships/oleObject" Target="../embeddings/oleObject160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emf"/><Relationship Id="rId13" Type="http://schemas.openxmlformats.org/officeDocument/2006/relationships/oleObject" Target="../embeddings/oleObject166.bin"/><Relationship Id="rId3" Type="http://schemas.openxmlformats.org/officeDocument/2006/relationships/oleObject" Target="../embeddings/oleObject161.bin"/><Relationship Id="rId7" Type="http://schemas.openxmlformats.org/officeDocument/2006/relationships/oleObject" Target="../embeddings/oleObject163.bin"/><Relationship Id="rId12" Type="http://schemas.openxmlformats.org/officeDocument/2006/relationships/image" Target="../media/image18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78.emf"/><Relationship Id="rId11" Type="http://schemas.openxmlformats.org/officeDocument/2006/relationships/oleObject" Target="../embeddings/oleObject165.bin"/><Relationship Id="rId5" Type="http://schemas.openxmlformats.org/officeDocument/2006/relationships/oleObject" Target="../embeddings/oleObject162.bin"/><Relationship Id="rId10" Type="http://schemas.openxmlformats.org/officeDocument/2006/relationships/image" Target="../media/image180.emf"/><Relationship Id="rId4" Type="http://schemas.openxmlformats.org/officeDocument/2006/relationships/image" Target="../media/image177.emf"/><Relationship Id="rId9" Type="http://schemas.openxmlformats.org/officeDocument/2006/relationships/oleObject" Target="../embeddings/oleObject164.bin"/><Relationship Id="rId14" Type="http://schemas.openxmlformats.org/officeDocument/2006/relationships/image" Target="../media/image182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emf"/><Relationship Id="rId3" Type="http://schemas.openxmlformats.org/officeDocument/2006/relationships/oleObject" Target="../embeddings/oleObject167.bin"/><Relationship Id="rId7" Type="http://schemas.openxmlformats.org/officeDocument/2006/relationships/oleObject" Target="../embeddings/oleObject16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84.emf"/><Relationship Id="rId5" Type="http://schemas.openxmlformats.org/officeDocument/2006/relationships/oleObject" Target="../embeddings/oleObject168.bin"/><Relationship Id="rId10" Type="http://schemas.openxmlformats.org/officeDocument/2006/relationships/image" Target="../media/image186.emf"/><Relationship Id="rId4" Type="http://schemas.openxmlformats.org/officeDocument/2006/relationships/image" Target="../media/image183.emf"/><Relationship Id="rId9" Type="http://schemas.openxmlformats.org/officeDocument/2006/relationships/oleObject" Target="../embeddings/oleObject170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3.bin"/><Relationship Id="rId3" Type="http://schemas.openxmlformats.org/officeDocument/2006/relationships/image" Target="../media/image175.wmf"/><Relationship Id="rId7" Type="http://schemas.openxmlformats.org/officeDocument/2006/relationships/image" Target="../media/image18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172.bin"/><Relationship Id="rId11" Type="http://schemas.openxmlformats.org/officeDocument/2006/relationships/image" Target="../media/image190.emf"/><Relationship Id="rId5" Type="http://schemas.openxmlformats.org/officeDocument/2006/relationships/image" Target="../media/image187.emf"/><Relationship Id="rId10" Type="http://schemas.openxmlformats.org/officeDocument/2006/relationships/oleObject" Target="../embeddings/oleObject174.bin"/><Relationship Id="rId4" Type="http://schemas.openxmlformats.org/officeDocument/2006/relationships/oleObject" Target="../embeddings/oleObject171.bin"/><Relationship Id="rId9" Type="http://schemas.openxmlformats.org/officeDocument/2006/relationships/image" Target="../media/image189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emf"/><Relationship Id="rId13" Type="http://schemas.openxmlformats.org/officeDocument/2006/relationships/oleObject" Target="../embeddings/oleObject180.bin"/><Relationship Id="rId18" Type="http://schemas.openxmlformats.org/officeDocument/2006/relationships/image" Target="../media/image198.emf"/><Relationship Id="rId3" Type="http://schemas.openxmlformats.org/officeDocument/2006/relationships/oleObject" Target="../embeddings/oleObject175.bin"/><Relationship Id="rId7" Type="http://schemas.openxmlformats.org/officeDocument/2006/relationships/oleObject" Target="../embeddings/oleObject177.bin"/><Relationship Id="rId12" Type="http://schemas.openxmlformats.org/officeDocument/2006/relationships/image" Target="../media/image195.emf"/><Relationship Id="rId17" Type="http://schemas.openxmlformats.org/officeDocument/2006/relationships/oleObject" Target="../embeddings/oleObject18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97.emf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92.emf"/><Relationship Id="rId11" Type="http://schemas.openxmlformats.org/officeDocument/2006/relationships/oleObject" Target="../embeddings/oleObject179.bin"/><Relationship Id="rId5" Type="http://schemas.openxmlformats.org/officeDocument/2006/relationships/oleObject" Target="../embeddings/oleObject176.bin"/><Relationship Id="rId15" Type="http://schemas.openxmlformats.org/officeDocument/2006/relationships/oleObject" Target="../embeddings/oleObject181.bin"/><Relationship Id="rId10" Type="http://schemas.openxmlformats.org/officeDocument/2006/relationships/image" Target="../media/image194.emf"/><Relationship Id="rId4" Type="http://schemas.openxmlformats.org/officeDocument/2006/relationships/image" Target="../media/image191.emf"/><Relationship Id="rId9" Type="http://schemas.openxmlformats.org/officeDocument/2006/relationships/oleObject" Target="../embeddings/oleObject178.bin"/><Relationship Id="rId14" Type="http://schemas.openxmlformats.org/officeDocument/2006/relationships/image" Target="../media/image196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emf"/><Relationship Id="rId13" Type="http://schemas.openxmlformats.org/officeDocument/2006/relationships/oleObject" Target="../embeddings/oleObject188.bin"/><Relationship Id="rId18" Type="http://schemas.openxmlformats.org/officeDocument/2006/relationships/image" Target="../media/image206.emf"/><Relationship Id="rId26" Type="http://schemas.openxmlformats.org/officeDocument/2006/relationships/image" Target="../media/image210.emf"/><Relationship Id="rId3" Type="http://schemas.openxmlformats.org/officeDocument/2006/relationships/oleObject" Target="../embeddings/oleObject183.bin"/><Relationship Id="rId21" Type="http://schemas.openxmlformats.org/officeDocument/2006/relationships/oleObject" Target="../embeddings/oleObject192.bin"/><Relationship Id="rId34" Type="http://schemas.openxmlformats.org/officeDocument/2006/relationships/image" Target="../media/image214.emf"/><Relationship Id="rId7" Type="http://schemas.openxmlformats.org/officeDocument/2006/relationships/oleObject" Target="../embeddings/oleObject185.bin"/><Relationship Id="rId12" Type="http://schemas.openxmlformats.org/officeDocument/2006/relationships/image" Target="../media/image203.emf"/><Relationship Id="rId17" Type="http://schemas.openxmlformats.org/officeDocument/2006/relationships/oleObject" Target="../embeddings/oleObject190.bin"/><Relationship Id="rId25" Type="http://schemas.openxmlformats.org/officeDocument/2006/relationships/oleObject" Target="../embeddings/oleObject194.bin"/><Relationship Id="rId33" Type="http://schemas.openxmlformats.org/officeDocument/2006/relationships/oleObject" Target="../embeddings/oleObject19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05.emf"/><Relationship Id="rId20" Type="http://schemas.openxmlformats.org/officeDocument/2006/relationships/image" Target="../media/image207.emf"/><Relationship Id="rId29" Type="http://schemas.openxmlformats.org/officeDocument/2006/relationships/oleObject" Target="../embeddings/oleObject196.bin"/><Relationship Id="rId1" Type="http://schemas.openxmlformats.org/officeDocument/2006/relationships/vmlDrawing" Target="../drawings/vmlDrawing32.vml"/><Relationship Id="rId6" Type="http://schemas.openxmlformats.org/officeDocument/2006/relationships/image" Target="../media/image200.emf"/><Relationship Id="rId11" Type="http://schemas.openxmlformats.org/officeDocument/2006/relationships/oleObject" Target="../embeddings/oleObject187.bin"/><Relationship Id="rId24" Type="http://schemas.openxmlformats.org/officeDocument/2006/relationships/image" Target="../media/image209.emf"/><Relationship Id="rId32" Type="http://schemas.openxmlformats.org/officeDocument/2006/relationships/image" Target="../media/image213.emf"/><Relationship Id="rId5" Type="http://schemas.openxmlformats.org/officeDocument/2006/relationships/oleObject" Target="../embeddings/oleObject184.bin"/><Relationship Id="rId15" Type="http://schemas.openxmlformats.org/officeDocument/2006/relationships/oleObject" Target="../embeddings/oleObject189.bin"/><Relationship Id="rId23" Type="http://schemas.openxmlformats.org/officeDocument/2006/relationships/oleObject" Target="../embeddings/oleObject193.bin"/><Relationship Id="rId28" Type="http://schemas.openxmlformats.org/officeDocument/2006/relationships/image" Target="../media/image211.emf"/><Relationship Id="rId10" Type="http://schemas.openxmlformats.org/officeDocument/2006/relationships/image" Target="../media/image202.emf"/><Relationship Id="rId19" Type="http://schemas.openxmlformats.org/officeDocument/2006/relationships/oleObject" Target="../embeddings/oleObject191.bin"/><Relationship Id="rId31" Type="http://schemas.openxmlformats.org/officeDocument/2006/relationships/oleObject" Target="../embeddings/oleObject197.bin"/><Relationship Id="rId4" Type="http://schemas.openxmlformats.org/officeDocument/2006/relationships/image" Target="../media/image199.emf"/><Relationship Id="rId9" Type="http://schemas.openxmlformats.org/officeDocument/2006/relationships/oleObject" Target="../embeddings/oleObject186.bin"/><Relationship Id="rId14" Type="http://schemas.openxmlformats.org/officeDocument/2006/relationships/image" Target="../media/image204.emf"/><Relationship Id="rId22" Type="http://schemas.openxmlformats.org/officeDocument/2006/relationships/image" Target="../media/image208.emf"/><Relationship Id="rId27" Type="http://schemas.openxmlformats.org/officeDocument/2006/relationships/oleObject" Target="../embeddings/oleObject195.bin"/><Relationship Id="rId30" Type="http://schemas.openxmlformats.org/officeDocument/2006/relationships/image" Target="../media/image212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emf"/><Relationship Id="rId13" Type="http://schemas.openxmlformats.org/officeDocument/2006/relationships/oleObject" Target="../embeddings/oleObject204.bin"/><Relationship Id="rId18" Type="http://schemas.openxmlformats.org/officeDocument/2006/relationships/image" Target="../media/image222.emf"/><Relationship Id="rId3" Type="http://schemas.openxmlformats.org/officeDocument/2006/relationships/oleObject" Target="../embeddings/oleObject199.bin"/><Relationship Id="rId7" Type="http://schemas.openxmlformats.org/officeDocument/2006/relationships/oleObject" Target="../embeddings/oleObject201.bin"/><Relationship Id="rId12" Type="http://schemas.openxmlformats.org/officeDocument/2006/relationships/image" Target="../media/image219.emf"/><Relationship Id="rId17" Type="http://schemas.openxmlformats.org/officeDocument/2006/relationships/oleObject" Target="../embeddings/oleObject2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1.emf"/><Relationship Id="rId20" Type="http://schemas.openxmlformats.org/officeDocument/2006/relationships/image" Target="../media/image223.e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216.emf"/><Relationship Id="rId11" Type="http://schemas.openxmlformats.org/officeDocument/2006/relationships/oleObject" Target="../embeddings/oleObject203.bin"/><Relationship Id="rId5" Type="http://schemas.openxmlformats.org/officeDocument/2006/relationships/oleObject" Target="../embeddings/oleObject200.bin"/><Relationship Id="rId15" Type="http://schemas.openxmlformats.org/officeDocument/2006/relationships/oleObject" Target="../embeddings/oleObject205.bin"/><Relationship Id="rId10" Type="http://schemas.openxmlformats.org/officeDocument/2006/relationships/image" Target="../media/image218.emf"/><Relationship Id="rId19" Type="http://schemas.openxmlformats.org/officeDocument/2006/relationships/oleObject" Target="../embeddings/oleObject207.bin"/><Relationship Id="rId4" Type="http://schemas.openxmlformats.org/officeDocument/2006/relationships/image" Target="../media/image215.emf"/><Relationship Id="rId9" Type="http://schemas.openxmlformats.org/officeDocument/2006/relationships/oleObject" Target="../embeddings/oleObject202.bin"/><Relationship Id="rId14" Type="http://schemas.openxmlformats.org/officeDocument/2006/relationships/image" Target="../media/image220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6.emf"/><Relationship Id="rId13" Type="http://schemas.openxmlformats.org/officeDocument/2006/relationships/oleObject" Target="../embeddings/oleObject213.bin"/><Relationship Id="rId18" Type="http://schemas.openxmlformats.org/officeDocument/2006/relationships/image" Target="../media/image231.emf"/><Relationship Id="rId3" Type="http://schemas.openxmlformats.org/officeDocument/2006/relationships/oleObject" Target="../embeddings/oleObject208.bin"/><Relationship Id="rId7" Type="http://schemas.openxmlformats.org/officeDocument/2006/relationships/oleObject" Target="../embeddings/oleObject210.bin"/><Relationship Id="rId12" Type="http://schemas.openxmlformats.org/officeDocument/2006/relationships/image" Target="../media/image228.emf"/><Relationship Id="rId17" Type="http://schemas.openxmlformats.org/officeDocument/2006/relationships/oleObject" Target="../embeddings/oleObject21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0.emf"/><Relationship Id="rId20" Type="http://schemas.openxmlformats.org/officeDocument/2006/relationships/image" Target="../media/image232.e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225.emf"/><Relationship Id="rId11" Type="http://schemas.openxmlformats.org/officeDocument/2006/relationships/oleObject" Target="../embeddings/oleObject212.bin"/><Relationship Id="rId5" Type="http://schemas.openxmlformats.org/officeDocument/2006/relationships/oleObject" Target="../embeddings/oleObject209.bin"/><Relationship Id="rId15" Type="http://schemas.openxmlformats.org/officeDocument/2006/relationships/oleObject" Target="../embeddings/oleObject214.bin"/><Relationship Id="rId10" Type="http://schemas.openxmlformats.org/officeDocument/2006/relationships/image" Target="../media/image227.emf"/><Relationship Id="rId19" Type="http://schemas.openxmlformats.org/officeDocument/2006/relationships/oleObject" Target="../embeddings/oleObject216.bin"/><Relationship Id="rId4" Type="http://schemas.openxmlformats.org/officeDocument/2006/relationships/image" Target="../media/image224.emf"/><Relationship Id="rId9" Type="http://schemas.openxmlformats.org/officeDocument/2006/relationships/oleObject" Target="../embeddings/oleObject211.bin"/><Relationship Id="rId14" Type="http://schemas.openxmlformats.org/officeDocument/2006/relationships/image" Target="../media/image229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5.emf"/><Relationship Id="rId13" Type="http://schemas.openxmlformats.org/officeDocument/2006/relationships/oleObject" Target="../embeddings/oleObject222.bin"/><Relationship Id="rId18" Type="http://schemas.openxmlformats.org/officeDocument/2006/relationships/image" Target="../media/image240.emf"/><Relationship Id="rId26" Type="http://schemas.openxmlformats.org/officeDocument/2006/relationships/image" Target="../media/image244.emf"/><Relationship Id="rId3" Type="http://schemas.openxmlformats.org/officeDocument/2006/relationships/oleObject" Target="../embeddings/oleObject217.bin"/><Relationship Id="rId21" Type="http://schemas.openxmlformats.org/officeDocument/2006/relationships/oleObject" Target="../embeddings/oleObject226.bin"/><Relationship Id="rId7" Type="http://schemas.openxmlformats.org/officeDocument/2006/relationships/oleObject" Target="../embeddings/oleObject219.bin"/><Relationship Id="rId12" Type="http://schemas.openxmlformats.org/officeDocument/2006/relationships/image" Target="../media/image237.emf"/><Relationship Id="rId17" Type="http://schemas.openxmlformats.org/officeDocument/2006/relationships/oleObject" Target="../embeddings/oleObject224.bin"/><Relationship Id="rId25" Type="http://schemas.openxmlformats.org/officeDocument/2006/relationships/oleObject" Target="../embeddings/oleObject22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9.emf"/><Relationship Id="rId20" Type="http://schemas.openxmlformats.org/officeDocument/2006/relationships/image" Target="../media/image241.emf"/><Relationship Id="rId1" Type="http://schemas.openxmlformats.org/officeDocument/2006/relationships/vmlDrawing" Target="../drawings/vmlDrawing35.vml"/><Relationship Id="rId6" Type="http://schemas.openxmlformats.org/officeDocument/2006/relationships/image" Target="../media/image234.emf"/><Relationship Id="rId11" Type="http://schemas.openxmlformats.org/officeDocument/2006/relationships/oleObject" Target="../embeddings/oleObject221.bin"/><Relationship Id="rId24" Type="http://schemas.openxmlformats.org/officeDocument/2006/relationships/image" Target="../media/image243.emf"/><Relationship Id="rId5" Type="http://schemas.openxmlformats.org/officeDocument/2006/relationships/oleObject" Target="../embeddings/oleObject218.bin"/><Relationship Id="rId15" Type="http://schemas.openxmlformats.org/officeDocument/2006/relationships/oleObject" Target="../embeddings/oleObject223.bin"/><Relationship Id="rId23" Type="http://schemas.openxmlformats.org/officeDocument/2006/relationships/oleObject" Target="../embeddings/oleObject227.bin"/><Relationship Id="rId28" Type="http://schemas.openxmlformats.org/officeDocument/2006/relationships/image" Target="../media/image245.emf"/><Relationship Id="rId10" Type="http://schemas.openxmlformats.org/officeDocument/2006/relationships/image" Target="../media/image236.emf"/><Relationship Id="rId19" Type="http://schemas.openxmlformats.org/officeDocument/2006/relationships/oleObject" Target="../embeddings/oleObject225.bin"/><Relationship Id="rId4" Type="http://schemas.openxmlformats.org/officeDocument/2006/relationships/image" Target="../media/image233.emf"/><Relationship Id="rId9" Type="http://schemas.openxmlformats.org/officeDocument/2006/relationships/oleObject" Target="../embeddings/oleObject220.bin"/><Relationship Id="rId14" Type="http://schemas.openxmlformats.org/officeDocument/2006/relationships/image" Target="../media/image238.emf"/><Relationship Id="rId22" Type="http://schemas.openxmlformats.org/officeDocument/2006/relationships/image" Target="../media/image242.emf"/><Relationship Id="rId27" Type="http://schemas.openxmlformats.org/officeDocument/2006/relationships/oleObject" Target="../embeddings/oleObject229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emf"/><Relationship Id="rId13" Type="http://schemas.openxmlformats.org/officeDocument/2006/relationships/oleObject" Target="../embeddings/oleObject235.bin"/><Relationship Id="rId3" Type="http://schemas.openxmlformats.org/officeDocument/2006/relationships/oleObject" Target="../embeddings/oleObject230.bin"/><Relationship Id="rId7" Type="http://schemas.openxmlformats.org/officeDocument/2006/relationships/oleObject" Target="../embeddings/oleObject232.bin"/><Relationship Id="rId12" Type="http://schemas.openxmlformats.org/officeDocument/2006/relationships/image" Target="../media/image250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52.e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247.emf"/><Relationship Id="rId11" Type="http://schemas.openxmlformats.org/officeDocument/2006/relationships/oleObject" Target="../embeddings/oleObject234.bin"/><Relationship Id="rId5" Type="http://schemas.openxmlformats.org/officeDocument/2006/relationships/oleObject" Target="../embeddings/oleObject231.bin"/><Relationship Id="rId15" Type="http://schemas.openxmlformats.org/officeDocument/2006/relationships/oleObject" Target="../embeddings/oleObject236.bin"/><Relationship Id="rId10" Type="http://schemas.openxmlformats.org/officeDocument/2006/relationships/image" Target="../media/image249.emf"/><Relationship Id="rId4" Type="http://schemas.openxmlformats.org/officeDocument/2006/relationships/image" Target="../media/image246.emf"/><Relationship Id="rId9" Type="http://schemas.openxmlformats.org/officeDocument/2006/relationships/oleObject" Target="../embeddings/oleObject233.bin"/><Relationship Id="rId14" Type="http://schemas.openxmlformats.org/officeDocument/2006/relationships/image" Target="../media/image251.em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5.emf"/><Relationship Id="rId3" Type="http://schemas.openxmlformats.org/officeDocument/2006/relationships/oleObject" Target="../embeddings/oleObject237.bin"/><Relationship Id="rId7" Type="http://schemas.openxmlformats.org/officeDocument/2006/relationships/oleObject" Target="../embeddings/oleObject23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254.emf"/><Relationship Id="rId5" Type="http://schemas.openxmlformats.org/officeDocument/2006/relationships/oleObject" Target="../embeddings/oleObject238.bin"/><Relationship Id="rId4" Type="http://schemas.openxmlformats.org/officeDocument/2006/relationships/image" Target="../media/image253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emf"/><Relationship Id="rId13" Type="http://schemas.openxmlformats.org/officeDocument/2006/relationships/oleObject" Target="../embeddings/oleObject245.bin"/><Relationship Id="rId3" Type="http://schemas.openxmlformats.org/officeDocument/2006/relationships/oleObject" Target="../embeddings/oleObject240.bin"/><Relationship Id="rId7" Type="http://schemas.openxmlformats.org/officeDocument/2006/relationships/oleObject" Target="../embeddings/oleObject242.bin"/><Relationship Id="rId12" Type="http://schemas.openxmlformats.org/officeDocument/2006/relationships/image" Target="../media/image26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257.emf"/><Relationship Id="rId11" Type="http://schemas.openxmlformats.org/officeDocument/2006/relationships/oleObject" Target="../embeddings/oleObject244.bin"/><Relationship Id="rId5" Type="http://schemas.openxmlformats.org/officeDocument/2006/relationships/oleObject" Target="../embeddings/oleObject241.bin"/><Relationship Id="rId10" Type="http://schemas.openxmlformats.org/officeDocument/2006/relationships/image" Target="../media/image259.emf"/><Relationship Id="rId4" Type="http://schemas.openxmlformats.org/officeDocument/2006/relationships/image" Target="../media/image256.emf"/><Relationship Id="rId9" Type="http://schemas.openxmlformats.org/officeDocument/2006/relationships/oleObject" Target="../embeddings/oleObject243.bin"/><Relationship Id="rId14" Type="http://schemas.openxmlformats.org/officeDocument/2006/relationships/image" Target="../media/image26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230556A-CA16-44C7-9E58-6FA25BDA5302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2335213" y="2400300"/>
            <a:ext cx="4333875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>
                <a:solidFill>
                  <a:schemeClr val="bg1"/>
                </a:solidFill>
              </a:rPr>
              <a:t>Chapter 6</a:t>
            </a:r>
          </a:p>
          <a:p>
            <a:pPr algn="ctr"/>
            <a:endParaRPr lang="en-US" sz="3400" b="1">
              <a:solidFill>
                <a:schemeClr val="bg1"/>
              </a:solidFill>
            </a:endParaRPr>
          </a:p>
          <a:p>
            <a:pPr algn="ctr"/>
            <a:r>
              <a:rPr lang="en-US" sz="3400" b="1">
                <a:solidFill>
                  <a:schemeClr val="bg1"/>
                </a:solidFill>
              </a:rPr>
              <a:t>The Hydrogen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6EE5CB5-6E18-4B2B-9ED1-06BDC21B8F38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57200" y="762000"/>
            <a:ext cx="60547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00FF"/>
                </a:solidFill>
              </a:rPr>
              <a:t>•</a:t>
            </a:r>
            <a:r>
              <a:rPr lang="en-US" sz="2200" b="1">
                <a:solidFill>
                  <a:srgbClr val="FF00FF"/>
                </a:solidFill>
              </a:rPr>
              <a:t> The Hydrogen Atom Schr</a:t>
            </a:r>
            <a:r>
              <a:rPr lang="en-US" sz="2200" b="1">
                <a:solidFill>
                  <a:srgbClr val="FF00FF"/>
                </a:solidFill>
                <a:cs typeface="Arial" charset="0"/>
              </a:rPr>
              <a:t>ödinger Equation</a:t>
            </a:r>
            <a:endParaRPr lang="en-US" sz="2200" b="1">
              <a:solidFill>
                <a:srgbClr val="FF00FF"/>
              </a:solidFill>
              <a:sym typeface="Symbol" pitchFamily="18" charset="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57200" y="1447800"/>
            <a:ext cx="79771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dirty="0">
                <a:solidFill>
                  <a:srgbClr val="002060"/>
                </a:solidFill>
              </a:rPr>
              <a:t>• </a:t>
            </a:r>
            <a:r>
              <a:rPr lang="en-US" sz="2200" dirty="0">
                <a:solidFill>
                  <a:srgbClr val="002060"/>
                </a:solidFill>
              </a:rPr>
              <a:t>The Radial Equation Solutions (</a:t>
            </a:r>
            <a:r>
              <a:rPr lang="en-US" sz="2200" dirty="0" err="1">
                <a:solidFill>
                  <a:srgbClr val="002060"/>
                </a:solidFill>
              </a:rPr>
              <a:t>Wavefunctions</a:t>
            </a:r>
            <a:r>
              <a:rPr lang="en-US" sz="2200" dirty="0">
                <a:solidFill>
                  <a:srgbClr val="002060"/>
                </a:solidFill>
              </a:rPr>
              <a:t> and Energies)</a:t>
            </a:r>
            <a:endParaRPr lang="en-US" sz="2200" dirty="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60375" y="4267200"/>
            <a:ext cx="19605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Atomic Units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60375" y="2133600"/>
            <a:ext cx="73723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dirty="0">
                <a:solidFill>
                  <a:srgbClr val="002060"/>
                </a:solidFill>
              </a:rPr>
              <a:t>• 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The Hydrogen Atom </a:t>
            </a:r>
            <a:r>
              <a:rPr lang="en-US" sz="2200" dirty="0" err="1">
                <a:solidFill>
                  <a:srgbClr val="002060"/>
                </a:solidFill>
                <a:sym typeface="Symbol" pitchFamily="18" charset="2"/>
              </a:rPr>
              <a:t>Wavefunctions</a:t>
            </a:r>
            <a:r>
              <a:rPr lang="en-US" sz="2200" dirty="0">
                <a:solidFill>
                  <a:srgbClr val="002060"/>
                </a:solidFill>
                <a:sym typeface="Symbol" pitchFamily="18" charset="2"/>
              </a:rPr>
              <a:t> (Complex and Real)</a:t>
            </a:r>
          </a:p>
        </p:txBody>
      </p:sp>
      <p:sp>
        <p:nvSpPr>
          <p:cNvPr id="3080" name="Text Box 9"/>
          <p:cNvSpPr txBox="1">
            <a:spLocks noChangeArrowheads="1"/>
          </p:cNvSpPr>
          <p:nvPr/>
        </p:nvSpPr>
        <p:spPr bwMode="auto">
          <a:xfrm>
            <a:off x="484188" y="2863850"/>
            <a:ext cx="64849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3081" name="Text Box 10"/>
          <p:cNvSpPr txBox="1">
            <a:spLocks noChangeArrowheads="1"/>
          </p:cNvSpPr>
          <p:nvPr/>
        </p:nvSpPr>
        <p:spPr bwMode="auto">
          <a:xfrm>
            <a:off x="508000" y="3581400"/>
            <a:ext cx="4371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Distribution Function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58482A9-7E94-45C7-A650-D1DB5F4BDB75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Hydrogen Atom Schr</a:t>
            </a:r>
            <a:r>
              <a:rPr lang="en-US" smtClean="0">
                <a:solidFill>
                  <a:schemeClr val="bg1"/>
                </a:solidFill>
                <a:cs typeface="Arial" charset="0"/>
              </a:rPr>
              <a:t>ödinger Equation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589827" name="Text Box 3"/>
          <p:cNvSpPr txBox="1">
            <a:spLocks noChangeArrowheads="1"/>
          </p:cNvSpPr>
          <p:nvPr/>
        </p:nvSpPr>
        <p:spPr bwMode="auto">
          <a:xfrm>
            <a:off x="2819400" y="661988"/>
            <a:ext cx="3213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00FF"/>
                </a:solidFill>
              </a:rPr>
              <a:t>The Potential Energy</a:t>
            </a:r>
          </a:p>
        </p:txBody>
      </p:sp>
      <p:sp>
        <p:nvSpPr>
          <p:cNvPr id="589828" name="Text Box 4"/>
          <p:cNvSpPr txBox="1">
            <a:spLocks noChangeArrowheads="1"/>
          </p:cNvSpPr>
          <p:nvPr/>
        </p:nvSpPr>
        <p:spPr bwMode="auto">
          <a:xfrm>
            <a:off x="633413" y="1279525"/>
            <a:ext cx="636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two charges, q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and q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, separated by a distance, r: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066800" y="1981200"/>
            <a:ext cx="2230438" cy="693738"/>
            <a:chOff x="672" y="1248"/>
            <a:chExt cx="1405" cy="437"/>
          </a:xfrm>
        </p:grpSpPr>
        <p:sp>
          <p:nvSpPr>
            <p:cNvPr id="4120" name="Text Box 5"/>
            <p:cNvSpPr txBox="1">
              <a:spLocks noChangeArrowheads="1"/>
            </p:cNvSpPr>
            <p:nvPr/>
          </p:nvSpPr>
          <p:spPr bwMode="auto">
            <a:xfrm>
              <a:off x="672" y="1303"/>
              <a:ext cx="56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Force:</a:t>
              </a:r>
            </a:p>
          </p:txBody>
        </p:sp>
        <p:graphicFrame>
          <p:nvGraphicFramePr>
            <p:cNvPr id="4121" name="Object 6"/>
            <p:cNvGraphicFramePr>
              <a:graphicFrameLocks noChangeAspect="1"/>
            </p:cNvGraphicFramePr>
            <p:nvPr/>
          </p:nvGraphicFramePr>
          <p:xfrm>
            <a:off x="1321" y="1248"/>
            <a:ext cx="756" cy="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61" name="Equation" r:id="rId3" imgW="638192" imgH="314223" progId="Equation.DSMT4">
                    <p:embed/>
                  </p:oleObj>
                </mc:Choice>
                <mc:Fallback>
                  <p:oleObj name="Equation" r:id="rId3" imgW="638192" imgH="314223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1" y="1248"/>
                          <a:ext cx="756" cy="4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914775" y="1981200"/>
            <a:ext cx="3684588" cy="693738"/>
            <a:chOff x="2466" y="1248"/>
            <a:chExt cx="2321" cy="437"/>
          </a:xfrm>
        </p:grpSpPr>
        <p:sp>
          <p:nvSpPr>
            <p:cNvPr id="4118" name="Text Box 7"/>
            <p:cNvSpPr txBox="1">
              <a:spLocks noChangeArrowheads="1"/>
            </p:cNvSpPr>
            <p:nvPr/>
          </p:nvSpPr>
          <p:spPr bwMode="auto">
            <a:xfrm>
              <a:off x="2466" y="1303"/>
              <a:ext cx="133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Potential Energy:</a:t>
              </a:r>
            </a:p>
          </p:txBody>
        </p:sp>
        <p:graphicFrame>
          <p:nvGraphicFramePr>
            <p:cNvPr id="4119" name="Object 8"/>
            <p:cNvGraphicFramePr>
              <a:graphicFrameLocks noChangeAspect="1"/>
            </p:cNvGraphicFramePr>
            <p:nvPr/>
          </p:nvGraphicFramePr>
          <p:xfrm>
            <a:off x="3928" y="1248"/>
            <a:ext cx="859" cy="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62" name="Equation" r:id="rId5" imgW="733408" imgH="314223" progId="Equation.DSMT4">
                    <p:embed/>
                  </p:oleObj>
                </mc:Choice>
                <mc:Fallback>
                  <p:oleObj name="Equation" r:id="rId5" imgW="733408" imgH="314223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28" y="1248"/>
                          <a:ext cx="859" cy="4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89834" name="Object 10"/>
          <p:cNvGraphicFramePr>
            <a:graphicFrameLocks noChangeAspect="1"/>
          </p:cNvGraphicFramePr>
          <p:nvPr/>
        </p:nvGraphicFramePr>
        <p:xfrm>
          <a:off x="4973638" y="4953000"/>
          <a:ext cx="1527175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3" name="Equation" r:id="rId7" imgW="838335" imgH="342862" progId="Equation.DSMT4">
                  <p:embed/>
                </p:oleObj>
              </mc:Choice>
              <mc:Fallback>
                <p:oleObj name="Equation" r:id="rId7" imgW="838335" imgH="342862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3638" y="4953000"/>
                        <a:ext cx="1527175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9836" name="Text Box 12"/>
          <p:cNvSpPr txBox="1">
            <a:spLocks noChangeArrowheads="1"/>
          </p:cNvSpPr>
          <p:nvPr/>
        </p:nvSpPr>
        <p:spPr bwMode="auto">
          <a:xfrm>
            <a:off x="669925" y="2830513"/>
            <a:ext cx="70040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the charges are of opposite sign, the potential energy, V(r),</a:t>
            </a:r>
          </a:p>
          <a:p>
            <a:r>
              <a:rPr lang="en-US">
                <a:solidFill>
                  <a:srgbClr val="002060"/>
                </a:solidFill>
              </a:rPr>
              <a:t>is negative; i.e. attractive.</a:t>
            </a: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2097088" y="3744913"/>
            <a:ext cx="4684712" cy="2427287"/>
            <a:chOff x="1321" y="2359"/>
            <a:chExt cx="2951" cy="1529"/>
          </a:xfrm>
        </p:grpSpPr>
        <p:sp>
          <p:nvSpPr>
            <p:cNvPr id="4107" name="Text Box 13"/>
            <p:cNvSpPr txBox="1">
              <a:spLocks noChangeArrowheads="1"/>
            </p:cNvSpPr>
            <p:nvPr/>
          </p:nvSpPr>
          <p:spPr bwMode="auto">
            <a:xfrm>
              <a:off x="1321" y="2359"/>
              <a:ext cx="295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“Hydrogenlike” Atoms (H, He</a:t>
              </a:r>
              <a:r>
                <a:rPr lang="en-US" baseline="30000">
                  <a:solidFill>
                    <a:schemeClr val="bg1"/>
                  </a:solidFill>
                </a:rPr>
                <a:t>+</a:t>
              </a:r>
              <a:r>
                <a:rPr lang="en-US">
                  <a:solidFill>
                    <a:schemeClr val="bg1"/>
                  </a:solidFill>
                </a:rPr>
                <a:t>, Li</a:t>
              </a:r>
              <a:r>
                <a:rPr lang="en-US" baseline="30000">
                  <a:solidFill>
                    <a:schemeClr val="bg1"/>
                  </a:solidFill>
                </a:rPr>
                <a:t>2+</a:t>
              </a:r>
              <a:r>
                <a:rPr lang="en-US">
                  <a:solidFill>
                    <a:schemeClr val="bg1"/>
                  </a:solidFill>
                </a:rPr>
                <a:t>, etc.)</a:t>
              </a:r>
            </a:p>
          </p:txBody>
        </p:sp>
        <p:grpSp>
          <p:nvGrpSpPr>
            <p:cNvPr id="4108" name="Group 23"/>
            <p:cNvGrpSpPr>
              <a:grpSpLocks/>
            </p:cNvGrpSpPr>
            <p:nvPr/>
          </p:nvGrpSpPr>
          <p:grpSpPr bwMode="auto">
            <a:xfrm>
              <a:off x="1566" y="2736"/>
              <a:ext cx="930" cy="1152"/>
              <a:chOff x="753" y="2832"/>
              <a:chExt cx="930" cy="1152"/>
            </a:xfrm>
          </p:grpSpPr>
          <p:grpSp>
            <p:nvGrpSpPr>
              <p:cNvPr id="4109" name="Group 18"/>
              <p:cNvGrpSpPr>
                <a:grpSpLocks/>
              </p:cNvGrpSpPr>
              <p:nvPr/>
            </p:nvGrpSpPr>
            <p:grpSpPr bwMode="auto">
              <a:xfrm>
                <a:off x="753" y="3648"/>
                <a:ext cx="303" cy="336"/>
                <a:chOff x="753" y="3648"/>
                <a:chExt cx="303" cy="336"/>
              </a:xfrm>
            </p:grpSpPr>
            <p:sp>
              <p:nvSpPr>
                <p:cNvPr id="4116" name="Oval 14"/>
                <p:cNvSpPr>
                  <a:spLocks noChangeArrowheads="1"/>
                </p:cNvSpPr>
                <p:nvPr/>
              </p:nvSpPr>
              <p:spPr bwMode="auto">
                <a:xfrm>
                  <a:off x="816" y="3648"/>
                  <a:ext cx="96" cy="96"/>
                </a:xfrm>
                <a:prstGeom prst="ellipse">
                  <a:avLst/>
                </a:prstGeom>
                <a:solidFill>
                  <a:srgbClr val="FF66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1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753" y="3734"/>
                  <a:ext cx="303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6600"/>
                      </a:solidFill>
                    </a:rPr>
                    <a:t>Ze</a:t>
                  </a:r>
                </a:p>
              </p:txBody>
            </p:sp>
          </p:grpSp>
          <p:grpSp>
            <p:nvGrpSpPr>
              <p:cNvPr id="4110" name="Group 22"/>
              <p:cNvGrpSpPr>
                <a:grpSpLocks/>
              </p:cNvGrpSpPr>
              <p:nvPr/>
            </p:nvGrpSpPr>
            <p:grpSpPr bwMode="auto">
              <a:xfrm>
                <a:off x="1425" y="2832"/>
                <a:ext cx="258" cy="288"/>
                <a:chOff x="1425" y="2832"/>
                <a:chExt cx="258" cy="288"/>
              </a:xfrm>
            </p:grpSpPr>
            <p:sp>
              <p:nvSpPr>
                <p:cNvPr id="4114" name="Oval 16"/>
                <p:cNvSpPr>
                  <a:spLocks noChangeArrowheads="1"/>
                </p:cNvSpPr>
                <p:nvPr/>
              </p:nvSpPr>
              <p:spPr bwMode="auto">
                <a:xfrm>
                  <a:off x="1536" y="3072"/>
                  <a:ext cx="48" cy="48"/>
                </a:xfrm>
                <a:prstGeom prst="ellipse">
                  <a:avLst/>
                </a:prstGeom>
                <a:solidFill>
                  <a:srgbClr val="FFCC00"/>
                </a:solidFill>
                <a:ln w="9525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15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1425" y="2832"/>
                  <a:ext cx="25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CC00"/>
                      </a:solidFill>
                    </a:rPr>
                    <a:t>-e</a:t>
                  </a:r>
                </a:p>
              </p:txBody>
            </p:sp>
          </p:grpSp>
          <p:grpSp>
            <p:nvGrpSpPr>
              <p:cNvPr id="4111" name="Group 21"/>
              <p:cNvGrpSpPr>
                <a:grpSpLocks/>
              </p:cNvGrpSpPr>
              <p:nvPr/>
            </p:nvGrpSpPr>
            <p:grpSpPr bwMode="auto">
              <a:xfrm>
                <a:off x="960" y="3168"/>
                <a:ext cx="528" cy="480"/>
                <a:chOff x="960" y="3168"/>
                <a:chExt cx="528" cy="480"/>
              </a:xfrm>
            </p:grpSpPr>
            <p:sp>
              <p:nvSpPr>
                <p:cNvPr id="4112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960" y="3168"/>
                  <a:ext cx="528" cy="48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13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256" y="3312"/>
                  <a:ext cx="184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2200" b="1"/>
                    <a:t>r</a:t>
                  </a:r>
                </a:p>
              </p:txBody>
            </p:sp>
          </p:grp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89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9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9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27" grpId="0" autoUpdateAnimBg="0"/>
      <p:bldP spid="589828" grpId="0" autoUpdateAnimBg="0"/>
      <p:bldP spid="58983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38C239D-87C8-4B20-8A48-E70D14D76494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123" name="Text Box 1027"/>
          <p:cNvSpPr txBox="1">
            <a:spLocks noChangeArrowheads="1"/>
          </p:cNvSpPr>
          <p:nvPr/>
        </p:nvSpPr>
        <p:spPr bwMode="auto">
          <a:xfrm>
            <a:off x="2411413" y="152400"/>
            <a:ext cx="3989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00FF"/>
                </a:solidFill>
              </a:rPr>
              <a:t>The Schr</a:t>
            </a:r>
            <a:r>
              <a:rPr lang="en-US" sz="2400" b="1">
                <a:solidFill>
                  <a:srgbClr val="FF00FF"/>
                </a:solidFill>
                <a:cs typeface="Arial" charset="0"/>
              </a:rPr>
              <a:t>ödinger Equation</a:t>
            </a:r>
            <a:endParaRPr lang="en-US" sz="2400" b="1">
              <a:solidFill>
                <a:srgbClr val="FF00FF"/>
              </a:solidFill>
            </a:endParaRPr>
          </a:p>
        </p:txBody>
      </p:sp>
      <p:graphicFrame>
        <p:nvGraphicFramePr>
          <p:cNvPr id="590853" name="Object 1029"/>
          <p:cNvGraphicFramePr>
            <a:graphicFrameLocks noChangeAspect="1"/>
          </p:cNvGraphicFramePr>
          <p:nvPr/>
        </p:nvGraphicFramePr>
        <p:xfrm>
          <a:off x="411163" y="3733800"/>
          <a:ext cx="8267700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Equation" r:id="rId3" imgW="5038641" imgH="371501" progId="Equation.DSMT4">
                  <p:embed/>
                </p:oleObj>
              </mc:Choice>
              <mc:Fallback>
                <p:oleObj name="Equation" r:id="rId3" imgW="5038641" imgH="371501" progId="Equation.DSMT4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163" y="3733800"/>
                        <a:ext cx="8267700" cy="773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0854" name="Object 1030"/>
          <p:cNvGraphicFramePr>
            <a:graphicFrameLocks noChangeAspect="1"/>
          </p:cNvGraphicFramePr>
          <p:nvPr/>
        </p:nvGraphicFramePr>
        <p:xfrm>
          <a:off x="1285875" y="685800"/>
          <a:ext cx="2198688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Equation" r:id="rId5" imgW="1257233" imgH="304766" progId="Equation.DSMT4">
                  <p:embed/>
                </p:oleObj>
              </mc:Choice>
              <mc:Fallback>
                <p:oleObj name="Equation" r:id="rId5" imgW="1257233" imgH="304766" progId="Equation.DSMT4">
                  <p:embed/>
                  <p:pic>
                    <p:nvPicPr>
                      <p:cNvPr id="0" name="Object 10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75" y="685800"/>
                        <a:ext cx="2198688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037"/>
          <p:cNvGrpSpPr>
            <a:grpSpLocks/>
          </p:cNvGrpSpPr>
          <p:nvPr/>
        </p:nvGrpSpPr>
        <p:grpSpPr bwMode="auto">
          <a:xfrm>
            <a:off x="3810000" y="712788"/>
            <a:ext cx="3692525" cy="735012"/>
            <a:chOff x="2400" y="449"/>
            <a:chExt cx="2326" cy="463"/>
          </a:xfrm>
        </p:grpSpPr>
        <p:sp>
          <p:nvSpPr>
            <p:cNvPr id="5132" name="Line 1031"/>
            <p:cNvSpPr>
              <a:spLocks noChangeShapeType="1"/>
            </p:cNvSpPr>
            <p:nvPr/>
          </p:nvSpPr>
          <p:spPr bwMode="auto">
            <a:xfrm>
              <a:off x="2400" y="672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5133" name="Object 1032"/>
            <p:cNvGraphicFramePr>
              <a:graphicFrameLocks noChangeAspect="1"/>
            </p:cNvGraphicFramePr>
            <p:nvPr/>
          </p:nvGraphicFramePr>
          <p:xfrm>
            <a:off x="3046" y="449"/>
            <a:ext cx="1680" cy="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88" name="Equation" r:id="rId7" imgW="1552592" imgH="342862" progId="Equation.DSMT4">
                    <p:embed/>
                  </p:oleObj>
                </mc:Choice>
                <mc:Fallback>
                  <p:oleObj name="Equation" r:id="rId7" imgW="1552592" imgH="342862" progId="Equation.DSMT4">
                    <p:embed/>
                    <p:pic>
                      <p:nvPicPr>
                        <p:cNvPr id="0" name="Object 10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6" y="449"/>
                          <a:ext cx="1680" cy="4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0857" name="Text Box 1033"/>
          <p:cNvSpPr txBox="1">
            <a:spLocks noChangeArrowheads="1"/>
          </p:cNvSpPr>
          <p:nvPr/>
        </p:nvSpPr>
        <p:spPr bwMode="auto">
          <a:xfrm>
            <a:off x="228600" y="1524000"/>
            <a:ext cx="87360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this equation, m represents the mass of an electron (9.11x10</a:t>
            </a:r>
            <a:r>
              <a:rPr lang="en-US" baseline="30000">
                <a:solidFill>
                  <a:srgbClr val="002060"/>
                </a:solidFill>
              </a:rPr>
              <a:t>-31</a:t>
            </a:r>
            <a:r>
              <a:rPr lang="en-US">
                <a:solidFill>
                  <a:srgbClr val="002060"/>
                </a:solidFill>
              </a:rPr>
              <a:t> kg).</a:t>
            </a:r>
          </a:p>
          <a:p>
            <a:r>
              <a:rPr lang="en-US">
                <a:solidFill>
                  <a:srgbClr val="002060"/>
                </a:solidFill>
              </a:rPr>
              <a:t>Strictly speaking, one should use the reduced mass,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,</a:t>
            </a:r>
            <a:r>
              <a:rPr lang="en-US">
                <a:solidFill>
                  <a:srgbClr val="002060"/>
                </a:solidFill>
              </a:rPr>
              <a:t> of an electron and</a:t>
            </a:r>
          </a:p>
          <a:p>
            <a:r>
              <a:rPr lang="en-US">
                <a:solidFill>
                  <a:srgbClr val="002060"/>
                </a:solidFill>
              </a:rPr>
              <a:t>proton.  However, because the proton is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1830 times heavier,  = 0.9995m. 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Therefore, many texts (including ours) just use the electron mass.</a:t>
            </a:r>
          </a:p>
        </p:txBody>
      </p:sp>
      <p:sp>
        <p:nvSpPr>
          <p:cNvPr id="590858" name="Text Box 1034"/>
          <p:cNvSpPr txBox="1">
            <a:spLocks noChangeArrowheads="1"/>
          </p:cNvSpPr>
          <p:nvPr/>
        </p:nvSpPr>
        <p:spPr bwMode="auto">
          <a:xfrm>
            <a:off x="288925" y="2906713"/>
            <a:ext cx="8188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V = V(r), one can solve the equation exactly if the Laplacian is</a:t>
            </a:r>
          </a:p>
          <a:p>
            <a:r>
              <a:rPr lang="en-US">
                <a:solidFill>
                  <a:srgbClr val="002060"/>
                </a:solidFill>
              </a:rPr>
              <a:t>written in spherical polar coordinates, giving:</a:t>
            </a:r>
          </a:p>
        </p:txBody>
      </p:sp>
      <p:grpSp>
        <p:nvGrpSpPr>
          <p:cNvPr id="3" name="Group 1038"/>
          <p:cNvGrpSpPr>
            <a:grpSpLocks/>
          </p:cNvGrpSpPr>
          <p:nvPr/>
        </p:nvGrpSpPr>
        <p:grpSpPr bwMode="auto">
          <a:xfrm>
            <a:off x="238125" y="4648200"/>
            <a:ext cx="8582025" cy="1371600"/>
            <a:chOff x="150" y="2928"/>
            <a:chExt cx="5406" cy="864"/>
          </a:xfrm>
        </p:grpSpPr>
        <p:sp>
          <p:nvSpPr>
            <p:cNvPr id="5130" name="Line 1035"/>
            <p:cNvSpPr>
              <a:spLocks noChangeShapeType="1"/>
            </p:cNvSpPr>
            <p:nvPr/>
          </p:nvSpPr>
          <p:spPr bwMode="auto">
            <a:xfrm>
              <a:off x="2688" y="2928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5131" name="Object 1036"/>
            <p:cNvGraphicFramePr>
              <a:graphicFrameLocks noChangeAspect="1"/>
            </p:cNvGraphicFramePr>
            <p:nvPr/>
          </p:nvGraphicFramePr>
          <p:xfrm>
            <a:off x="150" y="3314"/>
            <a:ext cx="5406" cy="4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89" name="Equation" r:id="rId9" imgW="5629359" imgH="390414" progId="Equation.DSMT4">
                    <p:embed/>
                  </p:oleObj>
                </mc:Choice>
                <mc:Fallback>
                  <p:oleObj name="Equation" r:id="rId9" imgW="5629359" imgH="390414" progId="Equation.DSMT4">
                    <p:embed/>
                    <p:pic>
                      <p:nvPicPr>
                        <p:cNvPr id="0" name="Object 10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" y="3314"/>
                          <a:ext cx="5406" cy="4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9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90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0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0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857" grpId="0" autoUpdateAnimBg="0"/>
      <p:bldP spid="59085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5532462-7FF6-45CB-B167-B0977C911964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147" name="Object 2"/>
          <p:cNvGraphicFramePr>
            <a:graphicFrameLocks noChangeAspect="1"/>
          </p:cNvGraphicFramePr>
          <p:nvPr/>
        </p:nvGraphicFramePr>
        <p:xfrm>
          <a:off x="150813" y="481013"/>
          <a:ext cx="8682037" cy="760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" name="Equation" r:id="rId3" imgW="5686543" imgH="390414" progId="Equation.DSMT4">
                  <p:embed/>
                </p:oleObj>
              </mc:Choice>
              <mc:Fallback>
                <p:oleObj name="Equation" r:id="rId3" imgW="5686543" imgH="390414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813" y="481013"/>
                        <a:ext cx="8682037" cy="760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895600" y="381000"/>
            <a:ext cx="4114800" cy="1524000"/>
            <a:chOff x="1824" y="240"/>
            <a:chExt cx="2592" cy="960"/>
          </a:xfrm>
        </p:grpSpPr>
        <p:sp>
          <p:nvSpPr>
            <p:cNvPr id="6169" name="Rectangle 4"/>
            <p:cNvSpPr>
              <a:spLocks noChangeArrowheads="1"/>
            </p:cNvSpPr>
            <p:nvPr/>
          </p:nvSpPr>
          <p:spPr bwMode="auto">
            <a:xfrm>
              <a:off x="1824" y="240"/>
              <a:ext cx="2592" cy="6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170" name="Group 7"/>
            <p:cNvGrpSpPr>
              <a:grpSpLocks/>
            </p:cNvGrpSpPr>
            <p:nvPr/>
          </p:nvGrpSpPr>
          <p:grpSpPr bwMode="auto">
            <a:xfrm>
              <a:off x="2801" y="854"/>
              <a:ext cx="991" cy="346"/>
              <a:chOff x="2657" y="912"/>
              <a:chExt cx="991" cy="346"/>
            </a:xfrm>
          </p:grpSpPr>
          <p:sp>
            <p:nvSpPr>
              <p:cNvPr id="6171" name="Text Box 5"/>
              <p:cNvSpPr txBox="1">
                <a:spLocks noChangeArrowheads="1"/>
              </p:cNvSpPr>
              <p:nvPr/>
            </p:nvSpPr>
            <p:spPr bwMode="auto">
              <a:xfrm>
                <a:off x="2657" y="1008"/>
                <a:ext cx="9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L</a:t>
                </a:r>
                <a:r>
                  <a:rPr lang="en-US" b="1" baseline="30000">
                    <a:solidFill>
                      <a:srgbClr val="FF0000"/>
                    </a:solidFill>
                  </a:rPr>
                  <a:t>2</a:t>
                </a:r>
                <a:r>
                  <a:rPr lang="en-US" b="1">
                    <a:solidFill>
                      <a:srgbClr val="FF0000"/>
                    </a:solidFill>
                  </a:rPr>
                  <a:t> Operator</a:t>
                </a:r>
              </a:p>
            </p:txBody>
          </p:sp>
          <p:sp>
            <p:nvSpPr>
              <p:cNvPr id="6172" name="Text Box 6"/>
              <p:cNvSpPr txBox="1">
                <a:spLocks noChangeArrowheads="1"/>
              </p:cNvSpPr>
              <p:nvPr/>
            </p:nvSpPr>
            <p:spPr bwMode="auto">
              <a:xfrm>
                <a:off x="2681" y="912"/>
                <a:ext cx="199" cy="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2200">
                    <a:solidFill>
                      <a:srgbClr val="FF0000"/>
                    </a:solidFill>
                  </a:rPr>
                  <a:t>^</a:t>
                </a:r>
              </a:p>
            </p:txBody>
          </p:sp>
        </p:grp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117725" y="1524000"/>
            <a:ext cx="4745038" cy="1371600"/>
            <a:chOff x="1334" y="960"/>
            <a:chExt cx="2989" cy="864"/>
          </a:xfrm>
        </p:grpSpPr>
        <p:grpSp>
          <p:nvGrpSpPr>
            <p:cNvPr id="6165" name="Group 26"/>
            <p:cNvGrpSpPr>
              <a:grpSpLocks/>
            </p:cNvGrpSpPr>
            <p:nvPr/>
          </p:nvGrpSpPr>
          <p:grpSpPr bwMode="auto">
            <a:xfrm>
              <a:off x="1334" y="1251"/>
              <a:ext cx="2989" cy="573"/>
              <a:chOff x="1228" y="1251"/>
              <a:chExt cx="2989" cy="573"/>
            </a:xfrm>
          </p:grpSpPr>
          <p:graphicFrame>
            <p:nvGraphicFramePr>
              <p:cNvPr id="6167" name="Object 3"/>
              <p:cNvGraphicFramePr>
                <a:graphicFrameLocks noChangeAspect="1"/>
              </p:cNvGraphicFramePr>
              <p:nvPr/>
            </p:nvGraphicFramePr>
            <p:xfrm>
              <a:off x="1228" y="1336"/>
              <a:ext cx="2989" cy="4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26" name="Equation" r:id="rId5" imgW="2847857" imgH="371501" progId="Equation.DSMT4">
                      <p:embed/>
                    </p:oleObj>
                  </mc:Choice>
                  <mc:Fallback>
                    <p:oleObj name="Equation" r:id="rId5" imgW="2847857" imgH="371501" progId="Equation.DSMT4">
                      <p:embed/>
                      <p:pic>
                        <p:nvPicPr>
                          <p:cNvPr id="0" name="Object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28" y="1336"/>
                            <a:ext cx="2989" cy="4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168" name="Text Box 9"/>
              <p:cNvSpPr txBox="1">
                <a:spLocks noChangeArrowheads="1"/>
              </p:cNvSpPr>
              <p:nvPr/>
            </p:nvSpPr>
            <p:spPr bwMode="auto">
              <a:xfrm>
                <a:off x="2736" y="1251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accent1"/>
                    </a:solidFill>
                  </a:rPr>
                  <a:t>^</a:t>
                </a:r>
              </a:p>
            </p:txBody>
          </p:sp>
        </p:grpSp>
        <p:sp>
          <p:nvSpPr>
            <p:cNvPr id="6166" name="Line 11"/>
            <p:cNvSpPr>
              <a:spLocks noChangeShapeType="1"/>
            </p:cNvSpPr>
            <p:nvPr/>
          </p:nvSpPr>
          <p:spPr bwMode="auto">
            <a:xfrm>
              <a:off x="2688" y="960"/>
              <a:ext cx="0" cy="33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381000" y="3055938"/>
            <a:ext cx="7197725" cy="762000"/>
            <a:chOff x="230" y="1925"/>
            <a:chExt cx="4534" cy="480"/>
          </a:xfrm>
        </p:grpSpPr>
        <p:sp>
          <p:nvSpPr>
            <p:cNvPr id="6163" name="Text Box 12"/>
            <p:cNvSpPr txBox="1">
              <a:spLocks noChangeArrowheads="1"/>
            </p:cNvSpPr>
            <p:nvPr/>
          </p:nvSpPr>
          <p:spPr bwMode="auto">
            <a:xfrm>
              <a:off x="230" y="1925"/>
              <a:ext cx="4534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sole dependence of this equation on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 or  is embodied in</a:t>
              </a:r>
            </a:p>
            <a:p>
              <a:pPr>
                <a:lnSpc>
                  <a:spcPct val="120000"/>
                </a:lnSpc>
              </a:pP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the L</a:t>
              </a:r>
              <a:r>
                <a:rPr lang="en-US" baseline="30000">
                  <a:solidFill>
                    <a:srgbClr val="002060"/>
                  </a:solidFill>
                  <a:sym typeface="Symbol" pitchFamily="18" charset="2"/>
                </a:rPr>
                <a:t>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 operator.</a:t>
              </a:r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6164" name="Text Box 13"/>
            <p:cNvSpPr txBox="1">
              <a:spLocks noChangeArrowheads="1"/>
            </p:cNvSpPr>
            <p:nvPr/>
          </p:nvSpPr>
          <p:spPr bwMode="auto">
            <a:xfrm>
              <a:off x="529" y="205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381000" y="3886200"/>
            <a:ext cx="6997700" cy="1295400"/>
            <a:chOff x="240" y="2448"/>
            <a:chExt cx="4408" cy="816"/>
          </a:xfrm>
        </p:grpSpPr>
        <p:grpSp>
          <p:nvGrpSpPr>
            <p:cNvPr id="6157" name="Group 18"/>
            <p:cNvGrpSpPr>
              <a:grpSpLocks/>
            </p:cNvGrpSpPr>
            <p:nvPr/>
          </p:nvGrpSpPr>
          <p:grpSpPr bwMode="auto">
            <a:xfrm>
              <a:off x="240" y="2448"/>
              <a:ext cx="4408" cy="480"/>
              <a:chOff x="288" y="2496"/>
              <a:chExt cx="4408" cy="480"/>
            </a:xfrm>
          </p:grpSpPr>
          <p:sp>
            <p:nvSpPr>
              <p:cNvPr id="6161" name="Text Box 15"/>
              <p:cNvSpPr txBox="1">
                <a:spLocks noChangeArrowheads="1"/>
              </p:cNvSpPr>
              <p:nvPr/>
            </p:nvSpPr>
            <p:spPr bwMode="auto">
              <a:xfrm>
                <a:off x="288" y="2496"/>
                <a:ext cx="4408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We learned in Chapter 4 (The Rigid Rotor) that the Spherical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>
                    <a:solidFill>
                      <a:srgbClr val="002060"/>
                    </a:solidFill>
                  </a:rPr>
                  <a:t>Harmonics, Y</a:t>
                </a:r>
                <a:r>
                  <a:rPr lang="en-US" baseline="-25000">
                    <a:solidFill>
                      <a:srgbClr val="002060"/>
                    </a:solidFill>
                  </a:rPr>
                  <a:t>l,m</a:t>
                </a:r>
                <a:r>
                  <a:rPr lang="en-US">
                    <a:solidFill>
                      <a:srgbClr val="002060"/>
                    </a:solidFill>
                  </a:rPr>
                  <a:t>(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, ), are eigenfunctions of L</a:t>
                </a:r>
                <a:r>
                  <a:rPr lang="en-US" baseline="30000">
                    <a:solidFill>
                      <a:srgbClr val="002060"/>
                    </a:solidFill>
                    <a:sym typeface="Symbol" pitchFamily="18" charset="2"/>
                  </a:rPr>
                  <a:t>2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 .</a:t>
                </a:r>
              </a:p>
            </p:txBody>
          </p:sp>
          <p:sp>
            <p:nvSpPr>
              <p:cNvPr id="6162" name="Text Box 17"/>
              <p:cNvSpPr txBox="1">
                <a:spLocks noChangeArrowheads="1"/>
              </p:cNvSpPr>
              <p:nvPr/>
            </p:nvSpPr>
            <p:spPr bwMode="auto">
              <a:xfrm>
                <a:off x="3409" y="2640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^</a:t>
                </a:r>
              </a:p>
            </p:txBody>
          </p:sp>
        </p:grpSp>
        <p:grpSp>
          <p:nvGrpSpPr>
            <p:cNvPr id="6158" name="Group 22"/>
            <p:cNvGrpSpPr>
              <a:grpSpLocks/>
            </p:cNvGrpSpPr>
            <p:nvPr/>
          </p:nvGrpSpPr>
          <p:grpSpPr bwMode="auto">
            <a:xfrm>
              <a:off x="1728" y="2900"/>
              <a:ext cx="1975" cy="364"/>
              <a:chOff x="1728" y="2928"/>
              <a:chExt cx="1975" cy="364"/>
            </a:xfrm>
          </p:grpSpPr>
          <p:graphicFrame>
            <p:nvGraphicFramePr>
              <p:cNvPr id="6159" name="Object 19"/>
              <p:cNvGraphicFramePr>
                <a:graphicFrameLocks noChangeAspect="1"/>
              </p:cNvGraphicFramePr>
              <p:nvPr/>
            </p:nvGraphicFramePr>
            <p:xfrm>
              <a:off x="1740" y="3048"/>
              <a:ext cx="1963" cy="2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27" name="Equation" r:id="rId7" imgW="1828800" imgH="123744" progId="Equation.DSMT4">
                      <p:embed/>
                    </p:oleObj>
                  </mc:Choice>
                  <mc:Fallback>
                    <p:oleObj name="Equation" r:id="rId7" imgW="1828800" imgH="123744" progId="Equation.DSMT4">
                      <p:embed/>
                      <p:pic>
                        <p:nvPicPr>
                          <p:cNvPr id="0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740" y="3048"/>
                            <a:ext cx="1963" cy="24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160" name="Text Box 21"/>
              <p:cNvSpPr txBox="1">
                <a:spLocks noChangeArrowheads="1"/>
              </p:cNvSpPr>
              <p:nvPr/>
            </p:nvSpPr>
            <p:spPr bwMode="auto">
              <a:xfrm>
                <a:off x="1728" y="2928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^</a:t>
                </a:r>
              </a:p>
            </p:txBody>
          </p:sp>
        </p:grpSp>
      </p:grpSp>
      <p:grpSp>
        <p:nvGrpSpPr>
          <p:cNvPr id="10" name="Group 30"/>
          <p:cNvGrpSpPr>
            <a:grpSpLocks/>
          </p:cNvGrpSpPr>
          <p:nvPr/>
        </p:nvGrpSpPr>
        <p:grpSpPr bwMode="auto">
          <a:xfrm>
            <a:off x="441325" y="5334000"/>
            <a:ext cx="6816725" cy="550863"/>
            <a:chOff x="278" y="3360"/>
            <a:chExt cx="4294" cy="347"/>
          </a:xfrm>
        </p:grpSpPr>
        <p:graphicFrame>
          <p:nvGraphicFramePr>
            <p:cNvPr id="6153" name="Object 20"/>
            <p:cNvGraphicFramePr>
              <a:graphicFrameLocks noChangeAspect="1"/>
            </p:cNvGraphicFramePr>
            <p:nvPr/>
          </p:nvGraphicFramePr>
          <p:xfrm>
            <a:off x="2982" y="3450"/>
            <a:ext cx="1590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8" name="Equation" r:id="rId9" imgW="1457376" imgH="142927" progId="Equation.DSMT4">
                    <p:embed/>
                  </p:oleObj>
                </mc:Choice>
                <mc:Fallback>
                  <p:oleObj name="Equation" r:id="rId9" imgW="1457376" imgH="142927" progId="Equation.DSMT4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2" y="3450"/>
                          <a:ext cx="1590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154" name="Group 25"/>
            <p:cNvGrpSpPr>
              <a:grpSpLocks/>
            </p:cNvGrpSpPr>
            <p:nvPr/>
          </p:nvGrpSpPr>
          <p:grpSpPr bwMode="auto">
            <a:xfrm>
              <a:off x="278" y="3360"/>
              <a:ext cx="2592" cy="338"/>
              <a:chOff x="278" y="3360"/>
              <a:chExt cx="2592" cy="338"/>
            </a:xfrm>
          </p:grpSpPr>
          <p:sp>
            <p:nvSpPr>
              <p:cNvPr id="6155" name="Text Box 23"/>
              <p:cNvSpPr txBox="1">
                <a:spLocks noChangeArrowheads="1"/>
              </p:cNvSpPr>
              <p:nvPr/>
            </p:nvSpPr>
            <p:spPr bwMode="auto">
              <a:xfrm>
                <a:off x="278" y="3446"/>
                <a:ext cx="2592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They are also eigenfunctions of L</a:t>
                </a:r>
                <a:r>
                  <a:rPr lang="en-US" baseline="-25000">
                    <a:solidFill>
                      <a:srgbClr val="002060"/>
                    </a:solidFill>
                  </a:rPr>
                  <a:t>z</a:t>
                </a:r>
                <a:r>
                  <a:rPr lang="en-US">
                    <a:solidFill>
                      <a:srgbClr val="002060"/>
                    </a:solidFill>
                  </a:rPr>
                  <a:t>:</a:t>
                </a:r>
              </a:p>
            </p:txBody>
          </p:sp>
          <p:sp>
            <p:nvSpPr>
              <p:cNvPr id="6156" name="Text Box 24"/>
              <p:cNvSpPr txBox="1">
                <a:spLocks noChangeArrowheads="1"/>
              </p:cNvSpPr>
              <p:nvPr/>
            </p:nvSpPr>
            <p:spPr bwMode="auto">
              <a:xfrm>
                <a:off x="2545" y="3360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^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366E253-9C2B-4854-8001-1D8473DC81D3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7171" name="Group 1029"/>
          <p:cNvGrpSpPr>
            <a:grpSpLocks/>
          </p:cNvGrpSpPr>
          <p:nvPr/>
        </p:nvGrpSpPr>
        <p:grpSpPr bwMode="auto">
          <a:xfrm>
            <a:off x="2195513" y="152400"/>
            <a:ext cx="4743450" cy="909638"/>
            <a:chOff x="1245" y="96"/>
            <a:chExt cx="2988" cy="573"/>
          </a:xfrm>
        </p:grpSpPr>
        <p:graphicFrame>
          <p:nvGraphicFramePr>
            <p:cNvPr id="7189" name="Object 1028"/>
            <p:cNvGraphicFramePr>
              <a:graphicFrameLocks noChangeAspect="1"/>
            </p:cNvGraphicFramePr>
            <p:nvPr/>
          </p:nvGraphicFramePr>
          <p:xfrm>
            <a:off x="1245" y="181"/>
            <a:ext cx="2988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6" name="Equation" r:id="rId3" imgW="2847857" imgH="371501" progId="Equation.DSMT4">
                    <p:embed/>
                  </p:oleObj>
                </mc:Choice>
                <mc:Fallback>
                  <p:oleObj name="Equation" r:id="rId3" imgW="2847857" imgH="371501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5" y="181"/>
                          <a:ext cx="2988" cy="4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90" name="Text Box 1028"/>
            <p:cNvSpPr txBox="1">
              <a:spLocks noChangeArrowheads="1"/>
            </p:cNvSpPr>
            <p:nvPr/>
          </p:nvSpPr>
          <p:spPr bwMode="auto">
            <a:xfrm>
              <a:off x="2752" y="96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</p:grpSp>
      <p:grpSp>
        <p:nvGrpSpPr>
          <p:cNvPr id="3" name="Group 1048"/>
          <p:cNvGrpSpPr>
            <a:grpSpLocks/>
          </p:cNvGrpSpPr>
          <p:nvPr/>
        </p:nvGrpSpPr>
        <p:grpSpPr bwMode="auto">
          <a:xfrm>
            <a:off x="365125" y="1447800"/>
            <a:ext cx="7059613" cy="1219200"/>
            <a:chOff x="230" y="912"/>
            <a:chExt cx="4447" cy="768"/>
          </a:xfrm>
        </p:grpSpPr>
        <p:grpSp>
          <p:nvGrpSpPr>
            <p:cNvPr id="7185" name="Group 1036"/>
            <p:cNvGrpSpPr>
              <a:grpSpLocks/>
            </p:cNvGrpSpPr>
            <p:nvPr/>
          </p:nvGrpSpPr>
          <p:grpSpPr bwMode="auto">
            <a:xfrm>
              <a:off x="230" y="912"/>
              <a:ext cx="4447" cy="500"/>
              <a:chOff x="230" y="912"/>
              <a:chExt cx="4447" cy="500"/>
            </a:xfrm>
          </p:grpSpPr>
          <p:sp>
            <p:nvSpPr>
              <p:cNvPr id="7187" name="Text Box 1033"/>
              <p:cNvSpPr txBox="1">
                <a:spLocks noChangeArrowheads="1"/>
              </p:cNvSpPr>
              <p:nvPr/>
            </p:nvSpPr>
            <p:spPr bwMode="auto">
              <a:xfrm>
                <a:off x="230" y="912"/>
                <a:ext cx="4447" cy="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One can remove the dependence of this equation on 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 and ,</a:t>
                </a:r>
              </a:p>
              <a:p>
                <a:pPr>
                  <a:lnSpc>
                    <a:spcPct val="130000"/>
                  </a:lnSpc>
                </a:pP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embodied in L</a:t>
                </a:r>
                <a:r>
                  <a:rPr lang="en-US" baseline="30000">
                    <a:solidFill>
                      <a:srgbClr val="002060"/>
                    </a:solidFill>
                    <a:sym typeface="Symbol" pitchFamily="18" charset="2"/>
                  </a:rPr>
                  <a:t>2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, by assuming that:</a:t>
                </a:r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7188" name="Text Box 1034"/>
              <p:cNvSpPr txBox="1">
                <a:spLocks noChangeArrowheads="1"/>
              </p:cNvSpPr>
              <p:nvPr/>
            </p:nvSpPr>
            <p:spPr bwMode="auto">
              <a:xfrm>
                <a:off x="1152" y="1056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^</a:t>
                </a:r>
              </a:p>
            </p:txBody>
          </p:sp>
        </p:grpSp>
        <p:graphicFrame>
          <p:nvGraphicFramePr>
            <p:cNvPr id="7186" name="Object 1027"/>
            <p:cNvGraphicFramePr>
              <a:graphicFrameLocks noChangeAspect="1"/>
            </p:cNvGraphicFramePr>
            <p:nvPr/>
          </p:nvGraphicFramePr>
          <p:xfrm>
            <a:off x="1812" y="1449"/>
            <a:ext cx="1705" cy="2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7" name="Equation" r:id="rId5" imgW="1571743" imgH="114287" progId="Equation.DSMT4">
                    <p:embed/>
                  </p:oleObj>
                </mc:Choice>
                <mc:Fallback>
                  <p:oleObj name="Equation" r:id="rId5" imgW="1571743" imgH="114287" progId="Equation.DSMT4">
                    <p:embed/>
                    <p:pic>
                      <p:nvPicPr>
                        <p:cNvPr id="0" name="Object 10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12" y="1449"/>
                          <a:ext cx="1705" cy="2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050"/>
          <p:cNvGrpSpPr>
            <a:grpSpLocks/>
          </p:cNvGrpSpPr>
          <p:nvPr/>
        </p:nvGrpSpPr>
        <p:grpSpPr bwMode="auto">
          <a:xfrm>
            <a:off x="306388" y="2803525"/>
            <a:ext cx="8083550" cy="1235075"/>
            <a:chOff x="193" y="1766"/>
            <a:chExt cx="5092" cy="778"/>
          </a:xfrm>
        </p:grpSpPr>
        <p:sp>
          <p:nvSpPr>
            <p:cNvPr id="7181" name="Text Box 1032"/>
            <p:cNvSpPr txBox="1">
              <a:spLocks noChangeArrowheads="1"/>
            </p:cNvSpPr>
            <p:nvPr/>
          </p:nvSpPr>
          <p:spPr bwMode="auto">
            <a:xfrm>
              <a:off x="1681" y="1958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  <p:grpSp>
          <p:nvGrpSpPr>
            <p:cNvPr id="7182" name="Group 1049"/>
            <p:cNvGrpSpPr>
              <a:grpSpLocks/>
            </p:cNvGrpSpPr>
            <p:nvPr/>
          </p:nvGrpSpPr>
          <p:grpSpPr bwMode="auto">
            <a:xfrm>
              <a:off x="193" y="1766"/>
              <a:ext cx="5092" cy="778"/>
              <a:chOff x="193" y="1766"/>
              <a:chExt cx="5092" cy="778"/>
            </a:xfrm>
          </p:grpSpPr>
          <p:sp>
            <p:nvSpPr>
              <p:cNvPr id="7183" name="Text Box 1038"/>
              <p:cNvSpPr txBox="1">
                <a:spLocks noChangeArrowheads="1"/>
              </p:cNvSpPr>
              <p:nvPr/>
            </p:nvSpPr>
            <p:spPr bwMode="auto">
              <a:xfrm>
                <a:off x="240" y="1766"/>
                <a:ext cx="88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This gives:</a:t>
                </a:r>
              </a:p>
            </p:txBody>
          </p:sp>
          <p:graphicFrame>
            <p:nvGraphicFramePr>
              <p:cNvPr id="7184" name="Object 1026"/>
              <p:cNvGraphicFramePr>
                <a:graphicFrameLocks noChangeAspect="1"/>
              </p:cNvGraphicFramePr>
              <p:nvPr/>
            </p:nvGraphicFramePr>
            <p:xfrm>
              <a:off x="193" y="2056"/>
              <a:ext cx="5092" cy="4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258" name="Equation" r:id="rId7" imgW="4924543" imgH="371501" progId="Equation.DSMT4">
                      <p:embed/>
                    </p:oleObj>
                  </mc:Choice>
                  <mc:Fallback>
                    <p:oleObj name="Equation" r:id="rId7" imgW="4924543" imgH="371501" progId="Equation.DSMT4">
                      <p:embed/>
                      <p:pic>
                        <p:nvPicPr>
                          <p:cNvPr id="0" name="Object 102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3" y="2056"/>
                            <a:ext cx="5092" cy="4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655360" name="Object 1024"/>
          <p:cNvGraphicFramePr>
            <a:graphicFrameLocks noChangeAspect="1"/>
          </p:cNvGraphicFramePr>
          <p:nvPr/>
        </p:nvGraphicFramePr>
        <p:xfrm>
          <a:off x="287338" y="4940300"/>
          <a:ext cx="84899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9" name="Equation" r:id="rId9" imgW="5181600" imgH="371501" progId="Equation.DSMT4">
                  <p:embed/>
                </p:oleObj>
              </mc:Choice>
              <mc:Fallback>
                <p:oleObj name="Equation" r:id="rId9" imgW="5181600" imgH="371501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8" y="4940300"/>
                        <a:ext cx="848995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1047"/>
          <p:cNvGrpSpPr>
            <a:grpSpLocks/>
          </p:cNvGrpSpPr>
          <p:nvPr/>
        </p:nvGrpSpPr>
        <p:grpSpPr bwMode="auto">
          <a:xfrm>
            <a:off x="4038600" y="3962400"/>
            <a:ext cx="4354513" cy="914400"/>
            <a:chOff x="2688" y="2496"/>
            <a:chExt cx="2743" cy="576"/>
          </a:xfrm>
        </p:grpSpPr>
        <p:sp>
          <p:nvSpPr>
            <p:cNvPr id="7176" name="Line 1041"/>
            <p:cNvSpPr>
              <a:spLocks noChangeShapeType="1"/>
            </p:cNvSpPr>
            <p:nvPr/>
          </p:nvSpPr>
          <p:spPr bwMode="auto">
            <a:xfrm>
              <a:off x="2688" y="2496"/>
              <a:ext cx="0" cy="57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7" name="Text Box 1043"/>
            <p:cNvSpPr txBox="1">
              <a:spLocks noChangeArrowheads="1"/>
            </p:cNvSpPr>
            <p:nvPr/>
          </p:nvSpPr>
          <p:spPr bwMode="auto">
            <a:xfrm>
              <a:off x="2736" y="2647"/>
              <a:ext cx="73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Because</a:t>
              </a:r>
            </a:p>
          </p:txBody>
        </p:sp>
        <p:grpSp>
          <p:nvGrpSpPr>
            <p:cNvPr id="7178" name="Group 1044"/>
            <p:cNvGrpSpPr>
              <a:grpSpLocks/>
            </p:cNvGrpSpPr>
            <p:nvPr/>
          </p:nvGrpSpPr>
          <p:grpSpPr bwMode="auto">
            <a:xfrm>
              <a:off x="3456" y="2544"/>
              <a:ext cx="1975" cy="364"/>
              <a:chOff x="1728" y="2928"/>
              <a:chExt cx="1975" cy="364"/>
            </a:xfrm>
          </p:grpSpPr>
          <p:graphicFrame>
            <p:nvGraphicFramePr>
              <p:cNvPr id="7179" name="Object 1025"/>
              <p:cNvGraphicFramePr>
                <a:graphicFrameLocks noChangeAspect="1"/>
              </p:cNvGraphicFramePr>
              <p:nvPr/>
            </p:nvGraphicFramePr>
            <p:xfrm>
              <a:off x="1740" y="3048"/>
              <a:ext cx="1963" cy="2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260" name="Equation" r:id="rId11" imgW="1828800" imgH="123744" progId="Equation.DSMT4">
                      <p:embed/>
                    </p:oleObj>
                  </mc:Choice>
                  <mc:Fallback>
                    <p:oleObj name="Equation" r:id="rId11" imgW="1828800" imgH="123744" progId="Equation.DSMT4">
                      <p:embed/>
                      <p:pic>
                        <p:nvPicPr>
                          <p:cNvPr id="0" name="Object 102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740" y="3048"/>
                            <a:ext cx="1963" cy="24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180" name="Text Box 1046"/>
              <p:cNvSpPr txBox="1">
                <a:spLocks noChangeArrowheads="1"/>
              </p:cNvSpPr>
              <p:nvPr/>
            </p:nvSpPr>
            <p:spPr bwMode="auto">
              <a:xfrm>
                <a:off x="1728" y="2928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accent1"/>
                    </a:solidFill>
                  </a:rPr>
                  <a:t>^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9EAF864-CF88-4F4B-9A61-CB3A42F2210E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56384" name="Object 0"/>
          <p:cNvGraphicFramePr>
            <a:graphicFrameLocks noChangeAspect="1"/>
          </p:cNvGraphicFramePr>
          <p:nvPr/>
        </p:nvGraphicFramePr>
        <p:xfrm>
          <a:off x="288925" y="292100"/>
          <a:ext cx="84899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Equation" r:id="rId3" imgW="5181600" imgH="371501" progId="Equation.DSMT4">
                  <p:embed/>
                </p:oleObj>
              </mc:Choice>
              <mc:Fallback>
                <p:oleObj name="Equation" r:id="rId3" imgW="5181600" imgH="371501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925" y="292100"/>
                        <a:ext cx="848995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947" name="Text Box 3"/>
          <p:cNvSpPr txBox="1">
            <a:spLocks noChangeArrowheads="1"/>
          </p:cNvSpPr>
          <p:nvPr/>
        </p:nvSpPr>
        <p:spPr bwMode="auto">
          <a:xfrm>
            <a:off x="228600" y="1143000"/>
            <a:ext cx="6991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can now remove the dependence on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and  completely.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114800" y="457200"/>
            <a:ext cx="4800600" cy="381000"/>
            <a:chOff x="2592" y="288"/>
            <a:chExt cx="3024" cy="240"/>
          </a:xfrm>
        </p:grpSpPr>
        <p:grpSp>
          <p:nvGrpSpPr>
            <p:cNvPr id="8204" name="Group 6"/>
            <p:cNvGrpSpPr>
              <a:grpSpLocks/>
            </p:cNvGrpSpPr>
            <p:nvPr/>
          </p:nvGrpSpPr>
          <p:grpSpPr bwMode="auto">
            <a:xfrm>
              <a:off x="2592" y="288"/>
              <a:ext cx="528" cy="240"/>
              <a:chOff x="2592" y="288"/>
              <a:chExt cx="528" cy="240"/>
            </a:xfrm>
          </p:grpSpPr>
          <p:sp>
            <p:nvSpPr>
              <p:cNvPr id="8211" name="Line 4"/>
              <p:cNvSpPr>
                <a:spLocks noChangeShapeType="1"/>
              </p:cNvSpPr>
              <p:nvPr/>
            </p:nvSpPr>
            <p:spPr bwMode="auto">
              <a:xfrm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12" name="Line 5"/>
              <p:cNvSpPr>
                <a:spLocks noChangeShapeType="1"/>
              </p:cNvSpPr>
              <p:nvPr/>
            </p:nvSpPr>
            <p:spPr bwMode="auto">
              <a:xfrm flipV="1"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205" name="Group 7"/>
            <p:cNvGrpSpPr>
              <a:grpSpLocks/>
            </p:cNvGrpSpPr>
            <p:nvPr/>
          </p:nvGrpSpPr>
          <p:grpSpPr bwMode="auto">
            <a:xfrm>
              <a:off x="3936" y="288"/>
              <a:ext cx="528" cy="240"/>
              <a:chOff x="2592" y="288"/>
              <a:chExt cx="528" cy="240"/>
            </a:xfrm>
          </p:grpSpPr>
          <p:sp>
            <p:nvSpPr>
              <p:cNvPr id="8209" name="Line 8"/>
              <p:cNvSpPr>
                <a:spLocks noChangeShapeType="1"/>
              </p:cNvSpPr>
              <p:nvPr/>
            </p:nvSpPr>
            <p:spPr bwMode="auto">
              <a:xfrm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10" name="Line 9"/>
              <p:cNvSpPr>
                <a:spLocks noChangeShapeType="1"/>
              </p:cNvSpPr>
              <p:nvPr/>
            </p:nvSpPr>
            <p:spPr bwMode="auto">
              <a:xfrm flipV="1"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206" name="Group 10"/>
            <p:cNvGrpSpPr>
              <a:grpSpLocks/>
            </p:cNvGrpSpPr>
            <p:nvPr/>
          </p:nvGrpSpPr>
          <p:grpSpPr bwMode="auto">
            <a:xfrm>
              <a:off x="5088" y="288"/>
              <a:ext cx="528" cy="240"/>
              <a:chOff x="2592" y="288"/>
              <a:chExt cx="528" cy="240"/>
            </a:xfrm>
          </p:grpSpPr>
          <p:sp>
            <p:nvSpPr>
              <p:cNvPr id="8207" name="Line 11"/>
              <p:cNvSpPr>
                <a:spLocks noChangeShapeType="1"/>
              </p:cNvSpPr>
              <p:nvPr/>
            </p:nvSpPr>
            <p:spPr bwMode="auto">
              <a:xfrm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08" name="Line 12"/>
              <p:cNvSpPr>
                <a:spLocks noChangeShapeType="1"/>
              </p:cNvSpPr>
              <p:nvPr/>
            </p:nvSpPr>
            <p:spPr bwMode="auto">
              <a:xfrm flipV="1">
                <a:off x="2592" y="288"/>
                <a:ext cx="528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aphicFrame>
        <p:nvGraphicFramePr>
          <p:cNvPr id="656385" name="Object 1"/>
          <p:cNvGraphicFramePr>
            <a:graphicFrameLocks noChangeAspect="1"/>
          </p:cNvGraphicFramePr>
          <p:nvPr/>
        </p:nvGraphicFramePr>
        <p:xfrm>
          <a:off x="1757363" y="1660525"/>
          <a:ext cx="5457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0" name="Equation" r:id="rId5" imgW="3286176" imgH="371501" progId="Equation.DSMT4">
                  <p:embed/>
                </p:oleObj>
              </mc:Choice>
              <mc:Fallback>
                <p:oleObj name="Equation" r:id="rId5" imgW="3286176" imgH="371501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7363" y="1660525"/>
                        <a:ext cx="5457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959" name="Text Box 15"/>
          <p:cNvSpPr txBox="1">
            <a:spLocks noChangeArrowheads="1"/>
          </p:cNvSpPr>
          <p:nvPr/>
        </p:nvSpPr>
        <p:spPr bwMode="auto">
          <a:xfrm>
            <a:off x="517525" y="2514600"/>
            <a:ext cx="6797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now have the “Radial Equation” for the hydrogen atom.</a:t>
            </a:r>
          </a:p>
        </p:txBody>
      </p:sp>
      <p:sp>
        <p:nvSpPr>
          <p:cNvPr id="594960" name="Text Box 16"/>
          <p:cNvSpPr txBox="1">
            <a:spLocks noChangeArrowheads="1"/>
          </p:cNvSpPr>
          <p:nvPr/>
        </p:nvSpPr>
        <p:spPr bwMode="auto">
          <a:xfrm>
            <a:off x="485775" y="3717925"/>
            <a:ext cx="6753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solution to this equation is </a:t>
            </a:r>
            <a:r>
              <a:rPr lang="en-US" b="1" i="1">
                <a:solidFill>
                  <a:srgbClr val="002060"/>
                </a:solidFill>
              </a:rPr>
              <a:t>non-trivial</a:t>
            </a:r>
            <a:r>
              <a:rPr lang="en-US">
                <a:solidFill>
                  <a:srgbClr val="002060"/>
                </a:solidFill>
              </a:rPr>
              <a:t> to say the least.</a:t>
            </a:r>
          </a:p>
          <a:p>
            <a:r>
              <a:rPr lang="en-US">
                <a:solidFill>
                  <a:srgbClr val="002060"/>
                </a:solidFill>
              </a:rPr>
              <a:t>We will just present the solutions below.</a:t>
            </a:r>
          </a:p>
        </p:txBody>
      </p:sp>
      <p:sp>
        <p:nvSpPr>
          <p:cNvPr id="594961" name="Text Box 17"/>
          <p:cNvSpPr txBox="1">
            <a:spLocks noChangeArrowheads="1"/>
          </p:cNvSpPr>
          <p:nvPr/>
        </p:nvSpPr>
        <p:spPr bwMode="auto">
          <a:xfrm>
            <a:off x="533400" y="2928938"/>
            <a:ext cx="735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equation must be solved subject to the boundary condition:</a:t>
            </a:r>
          </a:p>
          <a:p>
            <a:r>
              <a:rPr lang="en-US">
                <a:solidFill>
                  <a:schemeClr val="bg1"/>
                </a:solidFill>
              </a:rPr>
              <a:t>R(r)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 0 as r  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</a:p>
        </p:txBody>
      </p:sp>
      <p:sp>
        <p:nvSpPr>
          <p:cNvPr id="594962" name="Text Box 18"/>
          <p:cNvSpPr txBox="1">
            <a:spLocks noChangeArrowheads="1"/>
          </p:cNvSpPr>
          <p:nvPr/>
        </p:nvSpPr>
        <p:spPr bwMode="auto">
          <a:xfrm>
            <a:off x="457200" y="4495800"/>
            <a:ext cx="80724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Note</a:t>
            </a:r>
            <a:r>
              <a:rPr lang="en-US" b="1">
                <a:solidFill>
                  <a:srgbClr val="002060"/>
                </a:solidFill>
              </a:rPr>
              <a:t>:</a:t>
            </a:r>
            <a:r>
              <a:rPr lang="en-US">
                <a:solidFill>
                  <a:srgbClr val="002060"/>
                </a:solidFill>
              </a:rPr>
              <a:t>  In retrospect, it should not be surprising that the angular</a:t>
            </a:r>
          </a:p>
          <a:p>
            <a:r>
              <a:rPr lang="en-US">
                <a:solidFill>
                  <a:srgbClr val="002060"/>
                </a:solidFill>
              </a:rPr>
              <a:t>           solutions of the hydrogen atom are the same as the Rigid Rotor</a:t>
            </a:r>
          </a:p>
          <a:p>
            <a:r>
              <a:rPr lang="en-US">
                <a:solidFill>
                  <a:srgbClr val="002060"/>
                </a:solidFill>
              </a:rPr>
              <a:t>           (Chapter 4).</a:t>
            </a:r>
            <a:endParaRPr lang="en-US" b="1">
              <a:solidFill>
                <a:srgbClr val="002060"/>
              </a:solidFill>
            </a:endParaRPr>
          </a:p>
        </p:txBody>
      </p:sp>
      <p:sp>
        <p:nvSpPr>
          <p:cNvPr id="594963" name="Text Box 19"/>
          <p:cNvSpPr txBox="1">
            <a:spLocks noChangeArrowheads="1"/>
          </p:cNvSpPr>
          <p:nvPr/>
        </p:nvSpPr>
        <p:spPr bwMode="auto">
          <a:xfrm>
            <a:off x="1279525" y="5589588"/>
            <a:ext cx="74247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Neither potential energy function (V=0 for the Rig. Rot.) depends</a:t>
            </a:r>
          </a:p>
          <a:p>
            <a:r>
              <a:rPr lang="en-US">
                <a:solidFill>
                  <a:srgbClr val="002060"/>
                </a:solidFill>
              </a:rPr>
              <a:t>on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or , and they must satisfy the same angular Boundary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Conditions.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6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6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94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9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4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9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94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94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947" grpId="0" autoUpdateAnimBg="0"/>
      <p:bldP spid="594959" grpId="0" autoUpdateAnimBg="0"/>
      <p:bldP spid="594960" grpId="0" autoUpdateAnimBg="0"/>
      <p:bldP spid="594961" grpId="0" autoUpdateAnimBg="0"/>
      <p:bldP spid="594962" grpId="0" autoUpdateAnimBg="0"/>
      <p:bldP spid="59496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CFE473F-D5C9-41EF-9349-42F8BA14BAD2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7200" y="760413"/>
            <a:ext cx="5681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Hydrogen Atom Schr</a:t>
            </a:r>
            <a:r>
              <a:rPr lang="en-US" sz="2200">
                <a:solidFill>
                  <a:srgbClr val="002060"/>
                </a:solidFill>
                <a:cs typeface="Arial" charset="0"/>
              </a:rPr>
              <a:t>ödinger Equation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57200" y="1446213"/>
            <a:ext cx="8602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The Radial Equation Solutions (Wavefunctions and Energies)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60375" y="4267200"/>
            <a:ext cx="19605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Atomic Units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60375" y="2133600"/>
            <a:ext cx="73723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Hydrogen Atom Wavefunctions (Complex and Real)</a:t>
            </a:r>
          </a:p>
        </p:txBody>
      </p:sp>
      <p:sp>
        <p:nvSpPr>
          <p:cNvPr id="9224" name="Text Box 9"/>
          <p:cNvSpPr txBox="1">
            <a:spLocks noChangeArrowheads="1"/>
          </p:cNvSpPr>
          <p:nvPr/>
        </p:nvSpPr>
        <p:spPr bwMode="auto">
          <a:xfrm>
            <a:off x="484188" y="2863850"/>
            <a:ext cx="64849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9225" name="Text Box 10"/>
          <p:cNvSpPr txBox="1">
            <a:spLocks noChangeArrowheads="1"/>
          </p:cNvSpPr>
          <p:nvPr/>
        </p:nvSpPr>
        <p:spPr bwMode="auto">
          <a:xfrm>
            <a:off x="508000" y="3581400"/>
            <a:ext cx="4371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Distribution Function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B863FB2-F197-4816-A158-63B2B4495A0F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595971" name="Object 3"/>
          <p:cNvGraphicFramePr>
            <a:graphicFrameLocks noChangeAspect="1"/>
          </p:cNvGraphicFramePr>
          <p:nvPr/>
        </p:nvGraphicFramePr>
        <p:xfrm>
          <a:off x="1487488" y="1295400"/>
          <a:ext cx="5457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3" name="Equation" r:id="rId3" imgW="3286176" imgH="371501" progId="Equation.DSMT4">
                  <p:embed/>
                </p:oleObj>
              </mc:Choice>
              <mc:Fallback>
                <p:oleObj name="Equation" r:id="rId3" imgW="3286176" imgH="37150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7488" y="1295400"/>
                        <a:ext cx="5457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5972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76295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the equation is solved and the boundary condition,</a:t>
            </a:r>
          </a:p>
          <a:p>
            <a:r>
              <a:rPr lang="en-US">
                <a:solidFill>
                  <a:schemeClr val="bg1"/>
                </a:solidFill>
              </a:rPr>
              <a:t>R(r)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 0 as r  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is applied, one gets a new quantum number, n,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with the restriction that:</a:t>
            </a:r>
          </a:p>
        </p:txBody>
      </p:sp>
      <p:sp>
        <p:nvSpPr>
          <p:cNvPr id="595977" name="Text Box 9"/>
          <p:cNvSpPr txBox="1">
            <a:spLocks noChangeArrowheads="1"/>
          </p:cNvSpPr>
          <p:nvPr/>
        </p:nvSpPr>
        <p:spPr bwMode="auto">
          <a:xfrm>
            <a:off x="704850" y="3973513"/>
            <a:ext cx="74295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Together with the two quantum numbers that came from solution</a:t>
            </a:r>
          </a:p>
          <a:p>
            <a:r>
              <a:rPr lang="en-US">
                <a:solidFill>
                  <a:srgbClr val="002060"/>
                </a:solidFill>
              </a:rPr>
              <a:t>to the angular equations, one has three quantum numbers</a:t>
            </a:r>
          </a:p>
          <a:p>
            <a:r>
              <a:rPr lang="en-US">
                <a:solidFill>
                  <a:srgbClr val="002060"/>
                </a:solidFill>
              </a:rPr>
              <a:t>with the allowed values:</a:t>
            </a:r>
          </a:p>
        </p:txBody>
      </p:sp>
      <p:graphicFrame>
        <p:nvGraphicFramePr>
          <p:cNvPr id="595979" name="Object 11"/>
          <p:cNvGraphicFramePr>
            <a:graphicFrameLocks noChangeAspect="1"/>
          </p:cNvGraphicFramePr>
          <p:nvPr/>
        </p:nvGraphicFramePr>
        <p:xfrm>
          <a:off x="3630613" y="4953000"/>
          <a:ext cx="1506537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4" name="Equation" r:id="rId5" imgW="828624" imgH="85648" progId="Equation.DSMT4">
                  <p:embed/>
                </p:oleObj>
              </mc:Choice>
              <mc:Fallback>
                <p:oleObj name="Equation" r:id="rId5" imgW="828624" imgH="85648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0613" y="4953000"/>
                        <a:ext cx="1506537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5981" name="Object 13"/>
          <p:cNvGraphicFramePr>
            <a:graphicFrameLocks noChangeAspect="1"/>
          </p:cNvGraphicFramePr>
          <p:nvPr/>
        </p:nvGraphicFramePr>
        <p:xfrm>
          <a:off x="3624263" y="5410200"/>
          <a:ext cx="1709737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5" name="Equation" r:id="rId7" imgW="952433" imgH="85648" progId="Equation.DSMT4">
                  <p:embed/>
                </p:oleObj>
              </mc:Choice>
              <mc:Fallback>
                <p:oleObj name="Equation" r:id="rId7" imgW="952433" imgH="85648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5410200"/>
                        <a:ext cx="1709737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5982" name="Object 14"/>
          <p:cNvGraphicFramePr>
            <a:graphicFrameLocks noChangeAspect="1"/>
          </p:cNvGraphicFramePr>
          <p:nvPr/>
        </p:nvGraphicFramePr>
        <p:xfrm>
          <a:off x="3624263" y="5845175"/>
          <a:ext cx="2014537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6" name="Equation" r:id="rId9" imgW="1143135" imgH="85648" progId="Equation.DSMT4">
                  <p:embed/>
                </p:oleObj>
              </mc:Choice>
              <mc:Fallback>
                <p:oleObj name="Equation" r:id="rId9" imgW="1143135" imgH="85648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5845175"/>
                        <a:ext cx="2014537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5983" name="Text Box 15"/>
          <p:cNvSpPr txBox="1">
            <a:spLocks noChangeArrowheads="1"/>
          </p:cNvSpPr>
          <p:nvPr/>
        </p:nvSpPr>
        <p:spPr bwMode="auto">
          <a:xfrm>
            <a:off x="2397125" y="685800"/>
            <a:ext cx="39004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The Third Quantum Number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2473325" y="3352800"/>
            <a:ext cx="3649663" cy="396875"/>
            <a:chOff x="1574" y="2304"/>
            <a:chExt cx="2299" cy="250"/>
          </a:xfrm>
        </p:grpSpPr>
        <p:sp>
          <p:nvSpPr>
            <p:cNvPr id="10252" name="Text Box 6"/>
            <p:cNvSpPr txBox="1">
              <a:spLocks noChangeArrowheads="1"/>
            </p:cNvSpPr>
            <p:nvPr/>
          </p:nvSpPr>
          <p:spPr bwMode="auto">
            <a:xfrm>
              <a:off x="2120" y="2304"/>
              <a:ext cx="1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or, equivalently</a:t>
              </a:r>
            </a:p>
          </p:txBody>
        </p:sp>
        <p:graphicFrame>
          <p:nvGraphicFramePr>
            <p:cNvPr id="10253" name="Object 16"/>
            <p:cNvGraphicFramePr>
              <a:graphicFrameLocks noChangeAspect="1"/>
            </p:cNvGraphicFramePr>
            <p:nvPr/>
          </p:nvGraphicFramePr>
          <p:xfrm>
            <a:off x="1574" y="2352"/>
            <a:ext cx="369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37" name="Equation" r:id="rId11" imgW="228735" imgH="66735" progId="Equation.DSMT4">
                    <p:embed/>
                  </p:oleObj>
                </mc:Choice>
                <mc:Fallback>
                  <p:oleObj name="Equation" r:id="rId11" imgW="228735" imgH="66735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4" y="2352"/>
                          <a:ext cx="369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4" name="Object 17"/>
            <p:cNvGraphicFramePr>
              <a:graphicFrameLocks noChangeAspect="1"/>
            </p:cNvGraphicFramePr>
            <p:nvPr/>
          </p:nvGraphicFramePr>
          <p:xfrm>
            <a:off x="3504" y="2352"/>
            <a:ext cx="369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38" name="Equation" r:id="rId13" imgW="228735" imgH="66735" progId="Equation.DSMT4">
                    <p:embed/>
                  </p:oleObj>
                </mc:Choice>
                <mc:Fallback>
                  <p:oleObj name="Equation" r:id="rId13" imgW="228735" imgH="66735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4" y="2352"/>
                          <a:ext cx="369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51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Radial Equation Solutions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5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5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5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95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95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95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95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5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972" grpId="0" autoUpdateAnimBg="0"/>
      <p:bldP spid="595977" grpId="0" autoUpdateAnimBg="0"/>
      <p:bldP spid="59598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FA6BFD0-F671-44AF-B0C2-1B592639A314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98024" name="Text Box 8"/>
          <p:cNvSpPr txBox="1">
            <a:spLocks noChangeArrowheads="1"/>
          </p:cNvSpPr>
          <p:nvPr/>
        </p:nvSpPr>
        <p:spPr bwMode="auto">
          <a:xfrm>
            <a:off x="2654300" y="228600"/>
            <a:ext cx="36703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The Radial Wavefunctions</a:t>
            </a:r>
          </a:p>
        </p:txBody>
      </p:sp>
      <p:sp>
        <p:nvSpPr>
          <p:cNvPr id="598030" name="Text Box 14"/>
          <p:cNvSpPr txBox="1">
            <a:spLocks noChangeArrowheads="1"/>
          </p:cNvSpPr>
          <p:nvPr/>
        </p:nvSpPr>
        <p:spPr bwMode="auto">
          <a:xfrm>
            <a:off x="304800" y="822325"/>
            <a:ext cx="8213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functions which are solutions of the Radial Equation are dependent</a:t>
            </a:r>
          </a:p>
          <a:p>
            <a:r>
              <a:rPr lang="en-US">
                <a:solidFill>
                  <a:srgbClr val="002060"/>
                </a:solidFill>
              </a:rPr>
              <a:t>upon both n and l and are of the form:</a:t>
            </a:r>
          </a:p>
        </p:txBody>
      </p:sp>
      <p:graphicFrame>
        <p:nvGraphicFramePr>
          <p:cNvPr id="657408" name="Object 1024"/>
          <p:cNvGraphicFramePr>
            <a:graphicFrameLocks noChangeAspect="1"/>
          </p:cNvGraphicFramePr>
          <p:nvPr/>
        </p:nvGraphicFramePr>
        <p:xfrm>
          <a:off x="981075" y="1795463"/>
          <a:ext cx="2525713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7" name="Equation" r:id="rId3" imgW="1457376" imgH="380958" progId="Equation.DSMT4">
                  <p:embed/>
                </p:oleObj>
              </mc:Choice>
              <mc:Fallback>
                <p:oleObj name="Equation" r:id="rId3" imgW="1457376" imgH="380958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1075" y="1795463"/>
                        <a:ext cx="2525713" cy="795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3759200" y="1828800"/>
            <a:ext cx="2408238" cy="706438"/>
            <a:chOff x="2246" y="1152"/>
            <a:chExt cx="1517" cy="445"/>
          </a:xfrm>
        </p:grpSpPr>
        <p:sp>
          <p:nvSpPr>
            <p:cNvPr id="11281" name="Text Box 16"/>
            <p:cNvSpPr txBox="1">
              <a:spLocks noChangeArrowheads="1"/>
            </p:cNvSpPr>
            <p:nvPr/>
          </p:nvSpPr>
          <p:spPr bwMode="auto">
            <a:xfrm>
              <a:off x="2246" y="1255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11282" name="Object 1031"/>
            <p:cNvGraphicFramePr>
              <a:graphicFrameLocks noChangeAspect="1"/>
            </p:cNvGraphicFramePr>
            <p:nvPr/>
          </p:nvGraphicFramePr>
          <p:xfrm>
            <a:off x="2928" y="1152"/>
            <a:ext cx="835" cy="4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8" name="Equation" r:id="rId5" imgW="676224" imgH="304766" progId="Equation.DSMT4">
                    <p:embed/>
                  </p:oleObj>
                </mc:Choice>
                <mc:Fallback>
                  <p:oleObj name="Equation" r:id="rId5" imgW="676224" imgH="304766" progId="Equation.DSMT4">
                    <p:embed/>
                    <p:pic>
                      <p:nvPicPr>
                        <p:cNvPr id="0" name="Object 10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28" y="1152"/>
                          <a:ext cx="835" cy="4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8035" name="Text Box 19"/>
          <p:cNvSpPr txBox="1">
            <a:spLocks noChangeArrowheads="1"/>
          </p:cNvSpPr>
          <p:nvPr/>
        </p:nvSpPr>
        <p:spPr bwMode="auto">
          <a:xfrm>
            <a:off x="6181725" y="1981200"/>
            <a:ext cx="1209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FFFF"/>
                </a:solidFill>
                <a:latin typeface="Times New Roman" pitchFamily="18" charset="0"/>
              </a:rPr>
              <a:t>= 0.529 </a:t>
            </a:r>
            <a:r>
              <a:rPr lang="en-US">
                <a:solidFill>
                  <a:srgbClr val="FFFFFF"/>
                </a:solidFill>
                <a:latin typeface="Times New Roman" pitchFamily="18" charset="0"/>
                <a:cs typeface="Arial" charset="0"/>
              </a:rPr>
              <a:t>Å</a:t>
            </a:r>
            <a:endParaRPr lang="en-US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598036" name="Text Box 20"/>
          <p:cNvSpPr txBox="1">
            <a:spLocks noChangeArrowheads="1"/>
          </p:cNvSpPr>
          <p:nvPr/>
        </p:nvSpPr>
        <p:spPr bwMode="auto">
          <a:xfrm>
            <a:off x="4943475" y="2551113"/>
            <a:ext cx="154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Bohr Radius</a:t>
            </a:r>
          </a:p>
        </p:txBody>
      </p:sp>
      <p:sp>
        <p:nvSpPr>
          <p:cNvPr id="598037" name="Text Box 21"/>
          <p:cNvSpPr txBox="1">
            <a:spLocks noChangeArrowheads="1"/>
          </p:cNvSpPr>
          <p:nvPr/>
        </p:nvSpPr>
        <p:spPr bwMode="auto">
          <a:xfrm>
            <a:off x="441325" y="3059113"/>
            <a:ext cx="4133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Several of the Radial functions are:</a:t>
            </a:r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982663" y="3541713"/>
            <a:ext cx="7691437" cy="2935287"/>
            <a:chOff x="619" y="2231"/>
            <a:chExt cx="4845" cy="1849"/>
          </a:xfrm>
        </p:grpSpPr>
        <p:graphicFrame>
          <p:nvGraphicFramePr>
            <p:cNvPr id="11275" name="Object 1025"/>
            <p:cNvGraphicFramePr>
              <a:graphicFrameLocks noChangeAspect="1"/>
            </p:cNvGraphicFramePr>
            <p:nvPr/>
          </p:nvGraphicFramePr>
          <p:xfrm>
            <a:off x="624" y="2283"/>
            <a:ext cx="1064" cy="3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9" name="Equation" r:id="rId7" imgW="885808" imgH="257214" progId="Equation.DSMT4">
                    <p:embed/>
                  </p:oleObj>
                </mc:Choice>
                <mc:Fallback>
                  <p:oleObj name="Equation" r:id="rId7" imgW="885808" imgH="257214" progId="Equation.DSMT4">
                    <p:embed/>
                    <p:pic>
                      <p:nvPicPr>
                        <p:cNvPr id="0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4" y="2283"/>
                          <a:ext cx="1064" cy="3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6" name="Object 1026"/>
            <p:cNvGraphicFramePr>
              <a:graphicFrameLocks noChangeAspect="1"/>
            </p:cNvGraphicFramePr>
            <p:nvPr/>
          </p:nvGraphicFramePr>
          <p:xfrm>
            <a:off x="619" y="2928"/>
            <a:ext cx="1778" cy="5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90" name="Equation" r:id="rId9" imgW="1562033" imgH="380958" progId="Equation.DSMT4">
                    <p:embed/>
                  </p:oleObj>
                </mc:Choice>
                <mc:Fallback>
                  <p:oleObj name="Equation" r:id="rId9" imgW="1562033" imgH="380958" progId="Equation.DSMT4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9" y="2928"/>
                          <a:ext cx="1778" cy="5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7" name="Object 1027"/>
            <p:cNvGraphicFramePr>
              <a:graphicFrameLocks noChangeAspect="1"/>
            </p:cNvGraphicFramePr>
            <p:nvPr/>
          </p:nvGraphicFramePr>
          <p:xfrm>
            <a:off x="630" y="3544"/>
            <a:ext cx="1415" cy="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91" name="Equation" r:id="rId11" imgW="1219200" imgH="371501" progId="Equation.DSMT4">
                    <p:embed/>
                  </p:oleObj>
                </mc:Choice>
                <mc:Fallback>
                  <p:oleObj name="Equation" r:id="rId11" imgW="1219200" imgH="371501" progId="Equation.DSMT4">
                    <p:embed/>
                    <p:pic>
                      <p:nvPicPr>
                        <p:cNvPr id="0" name="Object 10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0" y="3544"/>
                          <a:ext cx="1415" cy="5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8" name="Object 1028"/>
            <p:cNvGraphicFramePr>
              <a:graphicFrameLocks noChangeAspect="1"/>
            </p:cNvGraphicFramePr>
            <p:nvPr/>
          </p:nvGraphicFramePr>
          <p:xfrm>
            <a:off x="2716" y="2231"/>
            <a:ext cx="2748" cy="5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92" name="Equation" r:id="rId13" imgW="2476433" imgH="447693" progId="Equation.DSMT4">
                    <p:embed/>
                  </p:oleObj>
                </mc:Choice>
                <mc:Fallback>
                  <p:oleObj name="Equation" r:id="rId13" imgW="2476433" imgH="447693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6" y="2231"/>
                          <a:ext cx="2748" cy="5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9" name="Object 1029"/>
            <p:cNvGraphicFramePr>
              <a:graphicFrameLocks noChangeAspect="1"/>
            </p:cNvGraphicFramePr>
            <p:nvPr/>
          </p:nvGraphicFramePr>
          <p:xfrm>
            <a:off x="2723" y="2910"/>
            <a:ext cx="2263" cy="5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93" name="Equation" r:id="rId15" imgW="2019233" imgH="447693" progId="Equation.DSMT4">
                    <p:embed/>
                  </p:oleObj>
                </mc:Choice>
                <mc:Fallback>
                  <p:oleObj name="Equation" r:id="rId15" imgW="2019233" imgH="447693" progId="Equation.DSMT4">
                    <p:embed/>
                    <p:pic>
                      <p:nvPicPr>
                        <p:cNvPr id="0" name="Object 10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23" y="2910"/>
                          <a:ext cx="2263" cy="5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80" name="Object 1030"/>
            <p:cNvGraphicFramePr>
              <a:graphicFrameLocks noChangeAspect="1"/>
            </p:cNvGraphicFramePr>
            <p:nvPr/>
          </p:nvGraphicFramePr>
          <p:xfrm>
            <a:off x="2746" y="3540"/>
            <a:ext cx="1629" cy="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94" name="Equation" r:id="rId17" imgW="1419343" imgH="390414" progId="Equation.DSMT4">
                    <p:embed/>
                  </p:oleObj>
                </mc:Choice>
                <mc:Fallback>
                  <p:oleObj name="Equation" r:id="rId17" imgW="1419343" imgH="390414" progId="Equation.DSMT4">
                    <p:embed/>
                    <p:pic>
                      <p:nvPicPr>
                        <p:cNvPr id="0" name="Object 10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6" y="3540"/>
                          <a:ext cx="1629" cy="5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8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8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98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98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8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24" grpId="0" autoUpdateAnimBg="0"/>
      <p:bldP spid="598030" grpId="0" autoUpdateAnimBg="0"/>
      <p:bldP spid="598035" grpId="0" autoUpdateAnimBg="0"/>
      <p:bldP spid="598036" grpId="0" autoUpdateAnimBg="0"/>
      <p:bldP spid="59803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943F5A7-8BCA-49BB-BA27-31CEB67D7B74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0066" name="Text Box 2"/>
          <p:cNvSpPr txBox="1">
            <a:spLocks noChangeArrowheads="1"/>
          </p:cNvSpPr>
          <p:nvPr/>
        </p:nvSpPr>
        <p:spPr bwMode="auto">
          <a:xfrm>
            <a:off x="3468688" y="228600"/>
            <a:ext cx="19415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The Energies</a:t>
            </a:r>
          </a:p>
        </p:txBody>
      </p:sp>
      <p:sp>
        <p:nvSpPr>
          <p:cNvPr id="600067" name="Text Box 3"/>
          <p:cNvSpPr txBox="1">
            <a:spLocks noChangeArrowheads="1"/>
          </p:cNvSpPr>
          <p:nvPr/>
        </p:nvSpPr>
        <p:spPr bwMode="auto">
          <a:xfrm>
            <a:off x="609600" y="762000"/>
            <a:ext cx="8001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energy eigenvalues are dependent upon n only and are given by:</a:t>
            </a:r>
          </a:p>
        </p:txBody>
      </p:sp>
      <p:graphicFrame>
        <p:nvGraphicFramePr>
          <p:cNvPr id="600068" name="Object 4"/>
          <p:cNvGraphicFramePr>
            <a:graphicFrameLocks noChangeAspect="1"/>
          </p:cNvGraphicFramePr>
          <p:nvPr/>
        </p:nvGraphicFramePr>
        <p:xfrm>
          <a:off x="1304925" y="1295400"/>
          <a:ext cx="226060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5" name="Equation" r:id="rId3" imgW="1295535" imgH="342862" progId="Equation.DSMT4">
                  <p:embed/>
                </p:oleObj>
              </mc:Choice>
              <mc:Fallback>
                <p:oleObj name="Equation" r:id="rId3" imgW="1295535" imgH="342862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4925" y="1295400"/>
                        <a:ext cx="2260600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69" name="Object 5"/>
          <p:cNvGraphicFramePr>
            <a:graphicFrameLocks noChangeAspect="1"/>
          </p:cNvGraphicFramePr>
          <p:nvPr/>
        </p:nvGraphicFramePr>
        <p:xfrm>
          <a:off x="3530600" y="1295400"/>
          <a:ext cx="195580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6" name="Equation" r:id="rId5" imgW="1104833" imgH="342862" progId="Equation.DSMT4">
                  <p:embed/>
                </p:oleObj>
              </mc:Choice>
              <mc:Fallback>
                <p:oleObj name="Equation" r:id="rId5" imgW="1104833" imgH="342862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1295400"/>
                        <a:ext cx="1955800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0070" name="Text Box 6"/>
          <p:cNvSpPr txBox="1">
            <a:spLocks noChangeArrowheads="1"/>
          </p:cNvSpPr>
          <p:nvPr/>
        </p:nvSpPr>
        <p:spPr bwMode="auto">
          <a:xfrm>
            <a:off x="669925" y="2220913"/>
            <a:ext cx="7292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expression for the energy levels of “hydrogenlike” atoms is</a:t>
            </a:r>
          </a:p>
          <a:p>
            <a:r>
              <a:rPr lang="en-US">
                <a:solidFill>
                  <a:srgbClr val="002060"/>
                </a:solidFill>
              </a:rPr>
              <a:t>identical to the Bohr Theory expression.</a:t>
            </a:r>
          </a:p>
        </p:txBody>
      </p:sp>
      <p:sp>
        <p:nvSpPr>
          <p:cNvPr id="600071" name="Text Box 7"/>
          <p:cNvSpPr txBox="1">
            <a:spLocks noChangeArrowheads="1"/>
          </p:cNvSpPr>
          <p:nvPr/>
        </p:nvSpPr>
        <p:spPr bwMode="auto">
          <a:xfrm>
            <a:off x="685800" y="3184525"/>
            <a:ext cx="45974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the picture of electron motion</a:t>
            </a:r>
          </a:p>
          <a:p>
            <a:r>
              <a:rPr lang="en-US">
                <a:solidFill>
                  <a:srgbClr val="002060"/>
                </a:solidFill>
              </a:rPr>
              <a:t>furnished by Quantum Mechanics is </a:t>
            </a:r>
          </a:p>
          <a:p>
            <a:r>
              <a:rPr lang="en-US">
                <a:solidFill>
                  <a:srgbClr val="002060"/>
                </a:solidFill>
              </a:rPr>
              <a:t>completely different from that of the </a:t>
            </a:r>
          </a:p>
          <a:p>
            <a:r>
              <a:rPr lang="en-US">
                <a:solidFill>
                  <a:srgbClr val="002060"/>
                </a:solidFill>
              </a:rPr>
              <a:t>semi-classical Bohr model of the atom.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562600" y="2895600"/>
            <a:ext cx="457200" cy="3276600"/>
            <a:chOff x="3600" y="1824"/>
            <a:chExt cx="288" cy="2064"/>
          </a:xfrm>
        </p:grpSpPr>
        <p:sp>
          <p:nvSpPr>
            <p:cNvPr id="12323" name="Line 8"/>
            <p:cNvSpPr>
              <a:spLocks noChangeShapeType="1"/>
            </p:cNvSpPr>
            <p:nvPr/>
          </p:nvSpPr>
          <p:spPr bwMode="auto">
            <a:xfrm flipV="1">
              <a:off x="3888" y="1824"/>
              <a:ext cx="0" cy="2064"/>
            </a:xfrm>
            <a:prstGeom prst="line">
              <a:avLst/>
            </a:prstGeom>
            <a:noFill/>
            <a:ln w="38100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24" name="Text Box 9"/>
            <p:cNvSpPr txBox="1">
              <a:spLocks noChangeArrowheads="1"/>
            </p:cNvSpPr>
            <p:nvPr/>
          </p:nvSpPr>
          <p:spPr bwMode="auto">
            <a:xfrm rot="-5400000">
              <a:off x="3395" y="2762"/>
              <a:ext cx="6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70C0"/>
                  </a:solidFill>
                </a:rPr>
                <a:t>Energy</a:t>
              </a:r>
            </a:p>
          </p:txBody>
        </p:sp>
        <p:sp>
          <p:nvSpPr>
            <p:cNvPr id="12325" name="Line 10"/>
            <p:cNvSpPr>
              <a:spLocks noChangeShapeType="1"/>
            </p:cNvSpPr>
            <p:nvPr/>
          </p:nvSpPr>
          <p:spPr bwMode="auto">
            <a:xfrm flipV="1">
              <a:off x="3744" y="2208"/>
              <a:ext cx="0" cy="336"/>
            </a:xfrm>
            <a:prstGeom prst="lin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600079" name="Object 15"/>
          <p:cNvGraphicFramePr>
            <a:graphicFrameLocks noChangeAspect="1"/>
          </p:cNvGraphicFramePr>
          <p:nvPr/>
        </p:nvGraphicFramePr>
        <p:xfrm>
          <a:off x="5394325" y="1327150"/>
          <a:ext cx="22447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7" name="Equation" r:id="rId7" imgW="1285824" imgH="304766" progId="Equation.DSMT4">
                  <p:embed/>
                </p:oleObj>
              </mc:Choice>
              <mc:Fallback>
                <p:oleObj name="Equation" r:id="rId7" imgW="1285824" imgH="304766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325" y="1327150"/>
                        <a:ext cx="2244725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41"/>
          <p:cNvGrpSpPr>
            <a:grpSpLocks/>
          </p:cNvGrpSpPr>
          <p:nvPr/>
        </p:nvGrpSpPr>
        <p:grpSpPr bwMode="auto">
          <a:xfrm>
            <a:off x="6400800" y="2819400"/>
            <a:ext cx="1841500" cy="3403600"/>
            <a:chOff x="4032" y="1783"/>
            <a:chExt cx="1160" cy="2144"/>
          </a:xfrm>
        </p:grpSpPr>
        <p:grpSp>
          <p:nvGrpSpPr>
            <p:cNvPr id="12300" name="Group 18"/>
            <p:cNvGrpSpPr>
              <a:grpSpLocks/>
            </p:cNvGrpSpPr>
            <p:nvPr/>
          </p:nvGrpSpPr>
          <p:grpSpPr bwMode="auto">
            <a:xfrm>
              <a:off x="4032" y="3696"/>
              <a:ext cx="960" cy="231"/>
              <a:chOff x="4032" y="3753"/>
              <a:chExt cx="960" cy="231"/>
            </a:xfrm>
          </p:grpSpPr>
          <p:sp>
            <p:nvSpPr>
              <p:cNvPr id="12320" name="Line 12"/>
              <p:cNvSpPr>
                <a:spLocks noChangeShapeType="1"/>
              </p:cNvSpPr>
              <p:nvPr/>
            </p:nvSpPr>
            <p:spPr bwMode="auto">
              <a:xfrm>
                <a:off x="4224" y="3888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21" name="Text Box 13"/>
              <p:cNvSpPr txBox="1">
                <a:spLocks noChangeArrowheads="1"/>
              </p:cNvSpPr>
              <p:nvPr/>
            </p:nvSpPr>
            <p:spPr bwMode="auto">
              <a:xfrm>
                <a:off x="4032" y="3753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1</a:t>
                </a:r>
              </a:p>
            </p:txBody>
          </p:sp>
          <p:sp>
            <p:nvSpPr>
              <p:cNvPr id="12322" name="Text Box 17"/>
              <p:cNvSpPr txBox="1">
                <a:spLocks noChangeArrowheads="1"/>
              </p:cNvSpPr>
              <p:nvPr/>
            </p:nvSpPr>
            <p:spPr bwMode="auto">
              <a:xfrm>
                <a:off x="4748" y="3753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-k</a:t>
                </a:r>
              </a:p>
            </p:txBody>
          </p:sp>
        </p:grpSp>
        <p:grpSp>
          <p:nvGrpSpPr>
            <p:cNvPr id="12301" name="Group 19"/>
            <p:cNvGrpSpPr>
              <a:grpSpLocks/>
            </p:cNvGrpSpPr>
            <p:nvPr/>
          </p:nvGrpSpPr>
          <p:grpSpPr bwMode="auto">
            <a:xfrm>
              <a:off x="4032" y="2409"/>
              <a:ext cx="1080" cy="231"/>
              <a:chOff x="4032" y="3753"/>
              <a:chExt cx="1080" cy="231"/>
            </a:xfrm>
          </p:grpSpPr>
          <p:sp>
            <p:nvSpPr>
              <p:cNvPr id="12317" name="Line 20"/>
              <p:cNvSpPr>
                <a:spLocks noChangeShapeType="1"/>
              </p:cNvSpPr>
              <p:nvPr/>
            </p:nvSpPr>
            <p:spPr bwMode="auto">
              <a:xfrm>
                <a:off x="4224" y="3888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8" name="Text Box 21"/>
              <p:cNvSpPr txBox="1">
                <a:spLocks noChangeArrowheads="1"/>
              </p:cNvSpPr>
              <p:nvPr/>
            </p:nvSpPr>
            <p:spPr bwMode="auto">
              <a:xfrm>
                <a:off x="4032" y="3753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2</a:t>
                </a:r>
              </a:p>
            </p:txBody>
          </p:sp>
          <p:sp>
            <p:nvSpPr>
              <p:cNvPr id="12319" name="Text Box 22"/>
              <p:cNvSpPr txBox="1">
                <a:spLocks noChangeArrowheads="1"/>
              </p:cNvSpPr>
              <p:nvPr/>
            </p:nvSpPr>
            <p:spPr bwMode="auto">
              <a:xfrm>
                <a:off x="4748" y="3753"/>
                <a:ext cx="36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-k/4</a:t>
                </a:r>
              </a:p>
            </p:txBody>
          </p:sp>
        </p:grpSp>
        <p:grpSp>
          <p:nvGrpSpPr>
            <p:cNvPr id="12302" name="Group 23"/>
            <p:cNvGrpSpPr>
              <a:grpSpLocks/>
            </p:cNvGrpSpPr>
            <p:nvPr/>
          </p:nvGrpSpPr>
          <p:grpSpPr bwMode="auto">
            <a:xfrm>
              <a:off x="4032" y="2169"/>
              <a:ext cx="1080" cy="231"/>
              <a:chOff x="4032" y="3753"/>
              <a:chExt cx="1080" cy="231"/>
            </a:xfrm>
          </p:grpSpPr>
          <p:sp>
            <p:nvSpPr>
              <p:cNvPr id="12314" name="Line 24"/>
              <p:cNvSpPr>
                <a:spLocks noChangeShapeType="1"/>
              </p:cNvSpPr>
              <p:nvPr/>
            </p:nvSpPr>
            <p:spPr bwMode="auto">
              <a:xfrm>
                <a:off x="4224" y="3888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5" name="Text Box 25"/>
              <p:cNvSpPr txBox="1">
                <a:spLocks noChangeArrowheads="1"/>
              </p:cNvSpPr>
              <p:nvPr/>
            </p:nvSpPr>
            <p:spPr bwMode="auto">
              <a:xfrm>
                <a:off x="4032" y="3753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3</a:t>
                </a:r>
              </a:p>
            </p:txBody>
          </p:sp>
          <p:sp>
            <p:nvSpPr>
              <p:cNvPr id="12316" name="Text Box 26"/>
              <p:cNvSpPr txBox="1">
                <a:spLocks noChangeArrowheads="1"/>
              </p:cNvSpPr>
              <p:nvPr/>
            </p:nvSpPr>
            <p:spPr bwMode="auto">
              <a:xfrm>
                <a:off x="4748" y="3753"/>
                <a:ext cx="36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-k/9</a:t>
                </a:r>
              </a:p>
            </p:txBody>
          </p:sp>
        </p:grpSp>
        <p:grpSp>
          <p:nvGrpSpPr>
            <p:cNvPr id="12303" name="Group 27"/>
            <p:cNvGrpSpPr>
              <a:grpSpLocks/>
            </p:cNvGrpSpPr>
            <p:nvPr/>
          </p:nvGrpSpPr>
          <p:grpSpPr bwMode="auto">
            <a:xfrm>
              <a:off x="4032" y="2016"/>
              <a:ext cx="1160" cy="231"/>
              <a:chOff x="4032" y="3753"/>
              <a:chExt cx="1160" cy="231"/>
            </a:xfrm>
          </p:grpSpPr>
          <p:sp>
            <p:nvSpPr>
              <p:cNvPr id="12311" name="Line 28"/>
              <p:cNvSpPr>
                <a:spLocks noChangeShapeType="1"/>
              </p:cNvSpPr>
              <p:nvPr/>
            </p:nvSpPr>
            <p:spPr bwMode="auto">
              <a:xfrm>
                <a:off x="4224" y="3888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12" name="Text Box 29"/>
              <p:cNvSpPr txBox="1">
                <a:spLocks noChangeArrowheads="1"/>
              </p:cNvSpPr>
              <p:nvPr/>
            </p:nvSpPr>
            <p:spPr bwMode="auto">
              <a:xfrm>
                <a:off x="4032" y="3753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4</a:t>
                </a:r>
              </a:p>
            </p:txBody>
          </p:sp>
          <p:sp>
            <p:nvSpPr>
              <p:cNvPr id="12313" name="Text Box 30"/>
              <p:cNvSpPr txBox="1">
                <a:spLocks noChangeArrowheads="1"/>
              </p:cNvSpPr>
              <p:nvPr/>
            </p:nvSpPr>
            <p:spPr bwMode="auto">
              <a:xfrm>
                <a:off x="4748" y="3753"/>
                <a:ext cx="4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-k/16</a:t>
                </a:r>
              </a:p>
            </p:txBody>
          </p:sp>
        </p:grpSp>
        <p:grpSp>
          <p:nvGrpSpPr>
            <p:cNvPr id="12304" name="Group 31"/>
            <p:cNvGrpSpPr>
              <a:grpSpLocks/>
            </p:cNvGrpSpPr>
            <p:nvPr/>
          </p:nvGrpSpPr>
          <p:grpSpPr bwMode="auto">
            <a:xfrm>
              <a:off x="4032" y="1783"/>
              <a:ext cx="912" cy="233"/>
              <a:chOff x="4032" y="3751"/>
              <a:chExt cx="912" cy="233"/>
            </a:xfrm>
          </p:grpSpPr>
          <p:sp>
            <p:nvSpPr>
              <p:cNvPr id="12308" name="Line 32"/>
              <p:cNvSpPr>
                <a:spLocks noChangeShapeType="1"/>
              </p:cNvSpPr>
              <p:nvPr/>
            </p:nvSpPr>
            <p:spPr bwMode="auto">
              <a:xfrm>
                <a:off x="4224" y="3888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09" name="Text Box 33"/>
              <p:cNvSpPr txBox="1">
                <a:spLocks noChangeArrowheads="1"/>
              </p:cNvSpPr>
              <p:nvPr/>
            </p:nvSpPr>
            <p:spPr bwMode="auto">
              <a:xfrm>
                <a:off x="4032" y="3751"/>
                <a:ext cx="21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  <a:sym typeface="Symbol" pitchFamily="18" charset="2"/>
                  </a:rPr>
                  <a:t></a:t>
                </a:r>
                <a:endParaRPr lang="en-US" sz="1800" b="1">
                  <a:solidFill>
                    <a:srgbClr val="FF6600"/>
                  </a:solidFill>
                </a:endParaRPr>
              </a:p>
            </p:txBody>
          </p:sp>
          <p:sp>
            <p:nvSpPr>
              <p:cNvPr id="12310" name="Text Box 34"/>
              <p:cNvSpPr txBox="1">
                <a:spLocks noChangeArrowheads="1"/>
              </p:cNvSpPr>
              <p:nvPr/>
            </p:nvSpPr>
            <p:spPr bwMode="auto">
              <a:xfrm>
                <a:off x="4748" y="3753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0</a:t>
                </a:r>
              </a:p>
            </p:txBody>
          </p:sp>
        </p:grpSp>
        <p:sp>
          <p:nvSpPr>
            <p:cNvPr id="12305" name="Line 36"/>
            <p:cNvSpPr>
              <a:spLocks noChangeShapeType="1"/>
            </p:cNvSpPr>
            <p:nvPr/>
          </p:nvSpPr>
          <p:spPr bwMode="auto">
            <a:xfrm>
              <a:off x="4224" y="2064"/>
              <a:ext cx="528" cy="0"/>
            </a:xfrm>
            <a:prstGeom prst="line">
              <a:avLst/>
            </a:prstGeom>
            <a:noFill/>
            <a:ln w="28575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6" name="Line 39"/>
            <p:cNvSpPr>
              <a:spLocks noChangeShapeType="1"/>
            </p:cNvSpPr>
            <p:nvPr/>
          </p:nvSpPr>
          <p:spPr bwMode="auto">
            <a:xfrm>
              <a:off x="4224" y="2016"/>
              <a:ext cx="528" cy="0"/>
            </a:xfrm>
            <a:prstGeom prst="line">
              <a:avLst/>
            </a:prstGeom>
            <a:noFill/>
            <a:ln w="28575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7" name="Line 40"/>
            <p:cNvSpPr>
              <a:spLocks noChangeShapeType="1"/>
            </p:cNvSpPr>
            <p:nvPr/>
          </p:nvSpPr>
          <p:spPr bwMode="auto">
            <a:xfrm>
              <a:off x="4224" y="1968"/>
              <a:ext cx="528" cy="0"/>
            </a:xfrm>
            <a:prstGeom prst="line">
              <a:avLst/>
            </a:prstGeom>
            <a:noFill/>
            <a:ln w="28575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0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0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0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00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66" grpId="0" autoUpdateAnimBg="0"/>
      <p:bldP spid="600067" grpId="0" autoUpdateAnimBg="0"/>
      <p:bldP spid="600070" grpId="0" autoUpdateAnimBg="0"/>
      <p:bldP spid="60007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A1B2200-A202-4F15-8517-CC45A3A26598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3316" name="Text Box 12"/>
          <p:cNvSpPr txBox="1">
            <a:spLocks noChangeArrowheads="1"/>
          </p:cNvSpPr>
          <p:nvPr/>
        </p:nvSpPr>
        <p:spPr bwMode="auto">
          <a:xfrm>
            <a:off x="1041400" y="381000"/>
            <a:ext cx="67992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B050"/>
                </a:solidFill>
              </a:rPr>
              <a:t>Show that R</a:t>
            </a:r>
            <a:r>
              <a:rPr lang="en-US" baseline="-25000">
                <a:solidFill>
                  <a:srgbClr val="00B050"/>
                </a:solidFill>
              </a:rPr>
              <a:t>10</a:t>
            </a:r>
            <a:r>
              <a:rPr lang="en-US">
                <a:solidFill>
                  <a:srgbClr val="00B050"/>
                </a:solidFill>
              </a:rPr>
              <a:t>(r) is an eigenfunction of the Radial equation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rgbClr val="00B050"/>
                </a:solidFill>
              </a:rPr>
              <a:t>and that the eigenvalue is given by E</a:t>
            </a:r>
            <a:r>
              <a:rPr lang="en-US" baseline="-25000">
                <a:solidFill>
                  <a:srgbClr val="00B050"/>
                </a:solidFill>
              </a:rPr>
              <a:t>1</a:t>
            </a:r>
            <a:r>
              <a:rPr lang="en-US">
                <a:solidFill>
                  <a:srgbClr val="00B050"/>
                </a:solidFill>
              </a:rPr>
              <a:t> (below).</a:t>
            </a:r>
          </a:p>
        </p:txBody>
      </p:sp>
      <p:graphicFrame>
        <p:nvGraphicFramePr>
          <p:cNvPr id="13318" name="Object 1024"/>
          <p:cNvGraphicFramePr>
            <a:graphicFrameLocks noChangeAspect="1"/>
          </p:cNvGraphicFramePr>
          <p:nvPr/>
        </p:nvGraphicFramePr>
        <p:xfrm>
          <a:off x="1517650" y="2133600"/>
          <a:ext cx="5457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08" name="Equation" r:id="rId3" imgW="3286176" imgH="371501" progId="Equation.DSMT4">
                  <p:embed/>
                </p:oleObj>
              </mc:Choice>
              <mc:Fallback>
                <p:oleObj name="Equation" r:id="rId3" imgW="3286176" imgH="371501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7650" y="2133600"/>
                        <a:ext cx="5457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9" name="Object 1025"/>
          <p:cNvGraphicFramePr>
            <a:graphicFrameLocks noChangeAspect="1"/>
          </p:cNvGraphicFramePr>
          <p:nvPr/>
        </p:nvGraphicFramePr>
        <p:xfrm>
          <a:off x="3405188" y="1219200"/>
          <a:ext cx="168910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09" name="Equation" r:id="rId5" imgW="885808" imgH="257214" progId="Equation.DSMT4">
                  <p:embed/>
                </p:oleObj>
              </mc:Choice>
              <mc:Fallback>
                <p:oleObj name="Equation" r:id="rId5" imgW="885808" imgH="257214" progId="Equation.DSMT4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5188" y="1219200"/>
                        <a:ext cx="1689100" cy="620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0" name="Object 1026"/>
          <p:cNvGraphicFramePr>
            <a:graphicFrameLocks noChangeAspect="1"/>
          </p:cNvGraphicFramePr>
          <p:nvPr/>
        </p:nvGraphicFramePr>
        <p:xfrm>
          <a:off x="1522413" y="4143375"/>
          <a:ext cx="2078037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0" name="Equation" r:id="rId7" imgW="1181167" imgH="342862" progId="Equation.DSMT4">
                  <p:embed/>
                </p:oleObj>
              </mc:Choice>
              <mc:Fallback>
                <p:oleObj name="Equation" r:id="rId7" imgW="1181167" imgH="342862" progId="Equation.DSMT4">
                  <p:embed/>
                  <p:pic>
                    <p:nvPicPr>
                      <p:cNvPr id="0" name="Object 10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2413" y="4143375"/>
                        <a:ext cx="2078037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027113" y="3124200"/>
            <a:ext cx="5859462" cy="774700"/>
            <a:chOff x="1027113" y="3124200"/>
            <a:chExt cx="5859462" cy="774700"/>
          </a:xfrm>
        </p:grpSpPr>
        <p:graphicFrame>
          <p:nvGraphicFramePr>
            <p:cNvPr id="2" name="Object 1027"/>
            <p:cNvGraphicFramePr>
              <a:graphicFrameLocks noChangeAspect="1"/>
            </p:cNvGraphicFramePr>
            <p:nvPr/>
          </p:nvGraphicFramePr>
          <p:xfrm>
            <a:off x="1492250" y="3124200"/>
            <a:ext cx="5394325" cy="774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11" name="Equation" r:id="rId9" imgW="3248143" imgH="371501" progId="Equation.DSMT4">
                    <p:embed/>
                  </p:oleObj>
                </mc:Choice>
                <mc:Fallback>
                  <p:oleObj name="Equation" r:id="rId9" imgW="3248143" imgH="371501" progId="Equation.DSMT4">
                    <p:embed/>
                    <p:pic>
                      <p:nvPicPr>
                        <p:cNvPr id="0" name="Object 10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92250" y="3124200"/>
                          <a:ext cx="5394325" cy="7747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29" name="Text Box 16"/>
            <p:cNvSpPr txBox="1">
              <a:spLocks noChangeArrowheads="1"/>
            </p:cNvSpPr>
            <p:nvPr/>
          </p:nvSpPr>
          <p:spPr bwMode="auto">
            <a:xfrm>
              <a:off x="1027113" y="3287713"/>
              <a:ext cx="40957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0313" y="4191000"/>
            <a:ext cx="2227262" cy="733425"/>
            <a:chOff x="3770313" y="4191000"/>
            <a:chExt cx="2227262" cy="733425"/>
          </a:xfrm>
        </p:grpSpPr>
        <p:graphicFrame>
          <p:nvGraphicFramePr>
            <p:cNvPr id="13326" name="Object 1028"/>
            <p:cNvGraphicFramePr>
              <a:graphicFrameLocks noChangeAspect="1"/>
            </p:cNvGraphicFramePr>
            <p:nvPr/>
          </p:nvGraphicFramePr>
          <p:xfrm>
            <a:off x="4368800" y="4191000"/>
            <a:ext cx="1628775" cy="733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12" name="Equation" r:id="rId11" imgW="904959" imgH="342862" progId="Equation.DSMT4">
                    <p:embed/>
                  </p:oleObj>
                </mc:Choice>
                <mc:Fallback>
                  <p:oleObj name="Equation" r:id="rId11" imgW="904959" imgH="342862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8800" y="4191000"/>
                          <a:ext cx="1628775" cy="733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 Box 17"/>
            <p:cNvSpPr txBox="1">
              <a:spLocks noChangeArrowheads="1"/>
            </p:cNvSpPr>
            <p:nvPr/>
          </p:nvSpPr>
          <p:spPr bwMode="auto">
            <a:xfrm>
              <a:off x="3770313" y="4327525"/>
              <a:ext cx="40957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268413" y="5192713"/>
            <a:ext cx="7037387" cy="1055687"/>
            <a:chOff x="1268413" y="5192713"/>
            <a:chExt cx="7037387" cy="1055688"/>
          </a:xfrm>
        </p:grpSpPr>
        <p:sp>
          <p:nvSpPr>
            <p:cNvPr id="13324" name="Text Box 18"/>
            <p:cNvSpPr txBox="1">
              <a:spLocks noChangeArrowheads="1"/>
            </p:cNvSpPr>
            <p:nvPr/>
          </p:nvSpPr>
          <p:spPr bwMode="auto">
            <a:xfrm>
              <a:off x="1268413" y="5192713"/>
              <a:ext cx="7037387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Note:  the alternative forms above have been obtained using:</a:t>
              </a:r>
            </a:p>
          </p:txBody>
        </p:sp>
        <p:graphicFrame>
          <p:nvGraphicFramePr>
            <p:cNvPr id="13325" name="Object 1029"/>
            <p:cNvGraphicFramePr>
              <a:graphicFrameLocks noChangeAspect="1"/>
            </p:cNvGraphicFramePr>
            <p:nvPr/>
          </p:nvGraphicFramePr>
          <p:xfrm>
            <a:off x="3638550" y="5576888"/>
            <a:ext cx="1262062" cy="671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13" name="Equation" r:id="rId13" imgW="676224" imgH="304766" progId="Equation.DSMT4">
                    <p:embed/>
                  </p:oleObj>
                </mc:Choice>
                <mc:Fallback>
                  <p:oleObj name="Equation" r:id="rId13" imgW="676224" imgH="304766" progId="Equation.DSMT4">
                    <p:embed/>
                    <p:pic>
                      <p:nvPicPr>
                        <p:cNvPr id="0" name="Object 10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8550" y="5576888"/>
                          <a:ext cx="1262062" cy="6715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327" name="Rectangle 21"/>
          <p:cNvSpPr>
            <a:spLocks noChangeArrowheads="1"/>
          </p:cNvSpPr>
          <p:nvPr/>
        </p:nvSpPr>
        <p:spPr bwMode="auto">
          <a:xfrm>
            <a:off x="1436688" y="3048000"/>
            <a:ext cx="55626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8" name="Rectangle 22"/>
          <p:cNvSpPr>
            <a:spLocks noChangeArrowheads="1"/>
          </p:cNvSpPr>
          <p:nvPr/>
        </p:nvSpPr>
        <p:spPr bwMode="auto">
          <a:xfrm>
            <a:off x="4256088" y="4114800"/>
            <a:ext cx="1981200" cy="8382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7" grpId="0" animBg="1"/>
      <p:bldP spid="133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8791A34-E739-41A9-8FF8-68A6B111C884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52293" name="Object 5"/>
          <p:cNvGraphicFramePr>
            <a:graphicFrameLocks noChangeAspect="1"/>
          </p:cNvGraphicFramePr>
          <p:nvPr/>
        </p:nvGraphicFramePr>
        <p:xfrm>
          <a:off x="2968625" y="1295400"/>
          <a:ext cx="2192338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7" name="Equation" r:id="rId3" imgW="1266943" imgH="371501" progId="Equation.DSMT4">
                  <p:embed/>
                </p:oleObj>
              </mc:Choice>
              <mc:Fallback>
                <p:oleObj name="Equation" r:id="rId3" imgW="1266943" imgH="37150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25" y="1295400"/>
                        <a:ext cx="2192338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340" name="Group 22"/>
          <p:cNvGrpSpPr>
            <a:grpSpLocks/>
          </p:cNvGrpSpPr>
          <p:nvPr/>
        </p:nvGrpSpPr>
        <p:grpSpPr bwMode="auto">
          <a:xfrm>
            <a:off x="381000" y="152400"/>
            <a:ext cx="8534400" cy="838200"/>
            <a:chOff x="240" y="96"/>
            <a:chExt cx="5376" cy="528"/>
          </a:xfrm>
        </p:grpSpPr>
        <p:graphicFrame>
          <p:nvGraphicFramePr>
            <p:cNvPr id="14346" name="Object 6"/>
            <p:cNvGraphicFramePr>
              <a:graphicFrameLocks noChangeAspect="1"/>
            </p:cNvGraphicFramePr>
            <p:nvPr/>
          </p:nvGraphicFramePr>
          <p:xfrm>
            <a:off x="240" y="110"/>
            <a:ext cx="875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68" name="Equation" r:id="rId5" imgW="885808" imgH="257214" progId="Equation.DSMT4">
                    <p:embed/>
                  </p:oleObj>
                </mc:Choice>
                <mc:Fallback>
                  <p:oleObj name="Equation" r:id="rId5" imgW="885808" imgH="257214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" y="110"/>
                          <a:ext cx="875" cy="3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347" name="Object 8"/>
            <p:cNvGraphicFramePr>
              <a:graphicFrameLocks noChangeAspect="1"/>
            </p:cNvGraphicFramePr>
            <p:nvPr/>
          </p:nvGraphicFramePr>
          <p:xfrm>
            <a:off x="1319" y="96"/>
            <a:ext cx="2959" cy="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69" name="Equation" r:id="rId7" imgW="3248143" imgH="371501" progId="Equation.DSMT4">
                    <p:embed/>
                  </p:oleObj>
                </mc:Choice>
                <mc:Fallback>
                  <p:oleObj name="Equation" r:id="rId7" imgW="3248143" imgH="371501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9" y="96"/>
                          <a:ext cx="2959" cy="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348" name="Object 9"/>
            <p:cNvGraphicFramePr>
              <a:graphicFrameLocks noChangeAspect="1"/>
            </p:cNvGraphicFramePr>
            <p:nvPr/>
          </p:nvGraphicFramePr>
          <p:xfrm>
            <a:off x="4613" y="96"/>
            <a:ext cx="899" cy="4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70" name="Equation" r:id="rId9" imgW="904959" imgH="342862" progId="Equation.DSMT4">
                    <p:embed/>
                  </p:oleObj>
                </mc:Choice>
                <mc:Fallback>
                  <p:oleObj name="Equation" r:id="rId9" imgW="904959" imgH="342862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13" y="96"/>
                          <a:ext cx="899" cy="4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349" name="Line 16"/>
            <p:cNvSpPr>
              <a:spLocks noChangeShapeType="1"/>
            </p:cNvSpPr>
            <p:nvPr/>
          </p:nvSpPr>
          <p:spPr bwMode="auto">
            <a:xfrm>
              <a:off x="240" y="624"/>
              <a:ext cx="53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652305" name="Object 17"/>
          <p:cNvGraphicFramePr>
            <a:graphicFrameLocks noChangeAspect="1"/>
          </p:cNvGraphicFramePr>
          <p:nvPr/>
        </p:nvGraphicFramePr>
        <p:xfrm>
          <a:off x="558800" y="2286000"/>
          <a:ext cx="479107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1" name="Equation" r:id="rId11" imgW="2905041" imgH="447693" progId="Equation.DSMT4">
                  <p:embed/>
                </p:oleObj>
              </mc:Choice>
              <mc:Fallback>
                <p:oleObj name="Equation" r:id="rId11" imgW="2905041" imgH="447693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2286000"/>
                        <a:ext cx="4791075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2306" name="Object 18"/>
          <p:cNvGraphicFramePr>
            <a:graphicFrameLocks noChangeAspect="1"/>
          </p:cNvGraphicFramePr>
          <p:nvPr/>
        </p:nvGraphicFramePr>
        <p:xfrm>
          <a:off x="5429250" y="2362200"/>
          <a:ext cx="283845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2" name="Equation" r:id="rId13" imgW="1676400" imgH="371501" progId="Equation.DSMT4">
                  <p:embed/>
                </p:oleObj>
              </mc:Choice>
              <mc:Fallback>
                <p:oleObj name="Equation" r:id="rId13" imgW="1676400" imgH="371501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0" y="2362200"/>
                        <a:ext cx="2838450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2307" name="Object 19"/>
          <p:cNvGraphicFramePr>
            <a:graphicFrameLocks noChangeAspect="1"/>
          </p:cNvGraphicFramePr>
          <p:nvPr/>
        </p:nvGraphicFramePr>
        <p:xfrm>
          <a:off x="1793875" y="3313113"/>
          <a:ext cx="1773238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3" name="Equation" r:id="rId15" imgW="1000176" imgH="342862" progId="Equation.DSMT4">
                  <p:embed/>
                </p:oleObj>
              </mc:Choice>
              <mc:Fallback>
                <p:oleObj name="Equation" r:id="rId15" imgW="1000176" imgH="342862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75" y="3313113"/>
                        <a:ext cx="1773238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2308" name="Object 20"/>
          <p:cNvGraphicFramePr>
            <a:graphicFrameLocks noChangeAspect="1"/>
          </p:cNvGraphicFramePr>
          <p:nvPr/>
        </p:nvGraphicFramePr>
        <p:xfrm>
          <a:off x="619125" y="4419600"/>
          <a:ext cx="4713288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" name="Equation" r:id="rId17" imgW="2857567" imgH="371501" progId="Equation.DSMT4">
                  <p:embed/>
                </p:oleObj>
              </mc:Choice>
              <mc:Fallback>
                <p:oleObj name="Equation" r:id="rId17" imgW="2857567" imgH="371501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25" y="4419600"/>
                        <a:ext cx="4713288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2309" name="Object 21"/>
          <p:cNvGraphicFramePr>
            <a:graphicFrameLocks noChangeAspect="1"/>
          </p:cNvGraphicFramePr>
          <p:nvPr/>
        </p:nvGraphicFramePr>
        <p:xfrm>
          <a:off x="5459413" y="4457700"/>
          <a:ext cx="2112962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" name="Equation" r:id="rId19" imgW="1219200" imgH="342862" progId="Equation.DSMT4">
                  <p:embed/>
                </p:oleObj>
              </mc:Choice>
              <mc:Fallback>
                <p:oleObj name="Equation" r:id="rId19" imgW="1219200" imgH="342862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9413" y="4457700"/>
                        <a:ext cx="2112962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5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5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5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2825D45-281C-4376-A4C6-CE7F72742EE1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15363" name="Group 19"/>
          <p:cNvGrpSpPr>
            <a:grpSpLocks/>
          </p:cNvGrpSpPr>
          <p:nvPr/>
        </p:nvGrpSpPr>
        <p:grpSpPr bwMode="auto">
          <a:xfrm>
            <a:off x="381000" y="152400"/>
            <a:ext cx="8534400" cy="1828800"/>
            <a:chOff x="240" y="96"/>
            <a:chExt cx="5376" cy="1152"/>
          </a:xfrm>
        </p:grpSpPr>
        <p:graphicFrame>
          <p:nvGraphicFramePr>
            <p:cNvPr id="15372" name="Object 3"/>
            <p:cNvGraphicFramePr>
              <a:graphicFrameLocks noChangeAspect="1"/>
            </p:cNvGraphicFramePr>
            <p:nvPr/>
          </p:nvGraphicFramePr>
          <p:xfrm>
            <a:off x="240" y="110"/>
            <a:ext cx="875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1" name="Equation" r:id="rId3" imgW="885808" imgH="257214" progId="Equation.DSMT4">
                    <p:embed/>
                  </p:oleObj>
                </mc:Choice>
                <mc:Fallback>
                  <p:oleObj name="Equation" r:id="rId3" imgW="885808" imgH="257214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" y="110"/>
                          <a:ext cx="875" cy="3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73" name="Object 4"/>
            <p:cNvGraphicFramePr>
              <a:graphicFrameLocks noChangeAspect="1"/>
            </p:cNvGraphicFramePr>
            <p:nvPr/>
          </p:nvGraphicFramePr>
          <p:xfrm>
            <a:off x="1319" y="96"/>
            <a:ext cx="2959" cy="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2" name="Equation" r:id="rId5" imgW="3248143" imgH="371501" progId="Equation.DSMT4">
                    <p:embed/>
                  </p:oleObj>
                </mc:Choice>
                <mc:Fallback>
                  <p:oleObj name="Equation" r:id="rId5" imgW="3248143" imgH="37150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9" y="96"/>
                          <a:ext cx="2959" cy="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74" name="Object 5"/>
            <p:cNvGraphicFramePr>
              <a:graphicFrameLocks noChangeAspect="1"/>
            </p:cNvGraphicFramePr>
            <p:nvPr/>
          </p:nvGraphicFramePr>
          <p:xfrm>
            <a:off x="4613" y="96"/>
            <a:ext cx="899" cy="4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3" name="Equation" r:id="rId7" imgW="904959" imgH="342862" progId="Equation.DSMT4">
                    <p:embed/>
                  </p:oleObj>
                </mc:Choice>
                <mc:Fallback>
                  <p:oleObj name="Equation" r:id="rId7" imgW="904959" imgH="342862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13" y="96"/>
                          <a:ext cx="899" cy="4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5" name="Line 6"/>
            <p:cNvSpPr>
              <a:spLocks noChangeShapeType="1"/>
            </p:cNvSpPr>
            <p:nvPr/>
          </p:nvSpPr>
          <p:spPr bwMode="auto">
            <a:xfrm>
              <a:off x="240" y="624"/>
              <a:ext cx="53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5376" name="Object 11"/>
            <p:cNvGraphicFramePr>
              <a:graphicFrameLocks noChangeAspect="1"/>
            </p:cNvGraphicFramePr>
            <p:nvPr/>
          </p:nvGraphicFramePr>
          <p:xfrm>
            <a:off x="1294" y="792"/>
            <a:ext cx="2561" cy="4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4" name="Equation" r:id="rId9" imgW="2447841" imgH="342862" progId="Equation.DSMT4">
                    <p:embed/>
                  </p:oleObj>
                </mc:Choice>
                <mc:Fallback>
                  <p:oleObj name="Equation" r:id="rId9" imgW="2447841" imgH="342862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4" y="792"/>
                          <a:ext cx="2561" cy="4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41325" y="2144713"/>
            <a:ext cx="8093075" cy="1373187"/>
            <a:chOff x="278" y="1351"/>
            <a:chExt cx="5098" cy="865"/>
          </a:xfrm>
        </p:grpSpPr>
        <p:graphicFrame>
          <p:nvGraphicFramePr>
            <p:cNvPr id="15370" name="Object 12"/>
            <p:cNvGraphicFramePr>
              <a:graphicFrameLocks noChangeAspect="1"/>
            </p:cNvGraphicFramePr>
            <p:nvPr/>
          </p:nvGraphicFramePr>
          <p:xfrm>
            <a:off x="375" y="1728"/>
            <a:ext cx="5001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5" name="Equation" r:id="rId11" imgW="4838767" imgH="371501" progId="Equation.DSMT4">
                    <p:embed/>
                  </p:oleObj>
                </mc:Choice>
                <mc:Fallback>
                  <p:oleObj name="Equation" r:id="rId11" imgW="4838767" imgH="371501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5" y="1728"/>
                          <a:ext cx="5001" cy="4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1" name="Text Box 13"/>
            <p:cNvSpPr txBox="1">
              <a:spLocks noChangeArrowheads="1"/>
            </p:cNvSpPr>
            <p:nvPr/>
          </p:nvSpPr>
          <p:spPr bwMode="auto">
            <a:xfrm>
              <a:off x="278" y="1351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</p:grpSp>
      <p:graphicFrame>
        <p:nvGraphicFramePr>
          <p:cNvPr id="653326" name="Object 14"/>
          <p:cNvGraphicFramePr>
            <a:graphicFrameLocks noChangeAspect="1"/>
          </p:cNvGraphicFramePr>
          <p:nvPr/>
        </p:nvGraphicFramePr>
        <p:xfrm>
          <a:off x="5122863" y="3762375"/>
          <a:ext cx="1201737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6" name="Equation" r:id="rId13" imgW="638192" imgH="342862" progId="Equation.DSMT4">
                  <p:embed/>
                </p:oleObj>
              </mc:Choice>
              <mc:Fallback>
                <p:oleObj name="Equation" r:id="rId13" imgW="638192" imgH="342862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2863" y="3762375"/>
                        <a:ext cx="1201737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3327" name="Object 15"/>
          <p:cNvGraphicFramePr>
            <a:graphicFrameLocks noChangeAspect="1"/>
          </p:cNvGraphicFramePr>
          <p:nvPr/>
        </p:nvGraphicFramePr>
        <p:xfrm>
          <a:off x="6359525" y="3946525"/>
          <a:ext cx="650875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7" name="Equation" r:id="rId15" imgW="295359" imgH="114287" progId="Equation.DSMT4">
                  <p:embed/>
                </p:oleObj>
              </mc:Choice>
              <mc:Fallback>
                <p:oleObj name="Equation" r:id="rId15" imgW="295359" imgH="114287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9525" y="3946525"/>
                        <a:ext cx="650875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6021388" y="4419600"/>
            <a:ext cx="1282700" cy="1114425"/>
            <a:chOff x="3793" y="2784"/>
            <a:chExt cx="808" cy="702"/>
          </a:xfrm>
        </p:grpSpPr>
        <p:graphicFrame>
          <p:nvGraphicFramePr>
            <p:cNvPr id="15368" name="Object 16"/>
            <p:cNvGraphicFramePr>
              <a:graphicFrameLocks noChangeAspect="1"/>
            </p:cNvGraphicFramePr>
            <p:nvPr/>
          </p:nvGraphicFramePr>
          <p:xfrm>
            <a:off x="3793" y="3024"/>
            <a:ext cx="808" cy="4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88" name="Equation" r:id="rId17" imgW="685935" imgH="342862" progId="Equation.DSMT4">
                    <p:embed/>
                  </p:oleObj>
                </mc:Choice>
                <mc:Fallback>
                  <p:oleObj name="Equation" r:id="rId17" imgW="685935" imgH="342862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93" y="3024"/>
                          <a:ext cx="808" cy="4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9" name="Line 17"/>
            <p:cNvSpPr>
              <a:spLocks noChangeShapeType="1"/>
            </p:cNvSpPr>
            <p:nvPr/>
          </p:nvSpPr>
          <p:spPr bwMode="auto">
            <a:xfrm>
              <a:off x="4080" y="2784"/>
              <a:ext cx="0" cy="28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30FA08C-7CDA-434E-9AA6-92F235994A61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57200" y="760413"/>
            <a:ext cx="5681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Hydrogen Atom Schr</a:t>
            </a:r>
            <a:r>
              <a:rPr lang="en-US" sz="2200">
                <a:solidFill>
                  <a:srgbClr val="002060"/>
                </a:solidFill>
                <a:cs typeface="Arial" charset="0"/>
              </a:rPr>
              <a:t>ödinger Equation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57200" y="1446213"/>
            <a:ext cx="80438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Equation Solutions (Wavefunctions and Energies)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60375" y="4267200"/>
            <a:ext cx="19605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Atomic Units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60375" y="2132013"/>
            <a:ext cx="78819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The Hydrogen Atom Wavefunctions (Complex and Real)</a:t>
            </a:r>
          </a:p>
        </p:txBody>
      </p:sp>
      <p:sp>
        <p:nvSpPr>
          <p:cNvPr id="16392" name="Text Box 9"/>
          <p:cNvSpPr txBox="1">
            <a:spLocks noChangeArrowheads="1"/>
          </p:cNvSpPr>
          <p:nvPr/>
        </p:nvSpPr>
        <p:spPr bwMode="auto">
          <a:xfrm>
            <a:off x="484188" y="2863850"/>
            <a:ext cx="64849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16393" name="Text Box 10"/>
          <p:cNvSpPr txBox="1">
            <a:spLocks noChangeArrowheads="1"/>
          </p:cNvSpPr>
          <p:nvPr/>
        </p:nvSpPr>
        <p:spPr bwMode="auto">
          <a:xfrm>
            <a:off x="508000" y="3581400"/>
            <a:ext cx="4371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Distribution Function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E9B86AB-329A-4058-A76D-BEA62256A793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Hydrogen Atom Wavefunctions</a:t>
            </a:r>
          </a:p>
        </p:txBody>
      </p:sp>
      <p:sp>
        <p:nvSpPr>
          <p:cNvPr id="604163" name="Text Box 3"/>
          <p:cNvSpPr txBox="1">
            <a:spLocks noChangeArrowheads="1"/>
          </p:cNvSpPr>
          <p:nvPr/>
        </p:nvSpPr>
        <p:spPr bwMode="auto">
          <a:xfrm>
            <a:off x="1446213" y="715963"/>
            <a:ext cx="6249987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The Complete Wavefunction  (Complex Form)</a:t>
            </a:r>
          </a:p>
        </p:txBody>
      </p:sp>
      <p:graphicFrame>
        <p:nvGraphicFramePr>
          <p:cNvPr id="604164" name="Object 4"/>
          <p:cNvGraphicFramePr>
            <a:graphicFrameLocks noChangeAspect="1"/>
          </p:cNvGraphicFramePr>
          <p:nvPr/>
        </p:nvGraphicFramePr>
        <p:xfrm>
          <a:off x="1257300" y="1376363"/>
          <a:ext cx="3543300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99" name="Equation" r:id="rId3" imgW="2095567" imgH="123744" progId="Equation.DSMT4">
                  <p:embed/>
                </p:oleObj>
              </mc:Choice>
              <mc:Fallback>
                <p:oleObj name="Equation" r:id="rId3" imgW="2095567" imgH="123744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1376363"/>
                        <a:ext cx="3543300" cy="385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65" name="Object 5"/>
          <p:cNvGraphicFramePr>
            <a:graphicFrameLocks noChangeAspect="1"/>
          </p:cNvGraphicFramePr>
          <p:nvPr/>
        </p:nvGraphicFramePr>
        <p:xfrm>
          <a:off x="4810125" y="1333500"/>
          <a:ext cx="2097088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0" name="Equation" r:id="rId5" imgW="1190608" imgH="142927" progId="Equation.DSMT4">
                  <p:embed/>
                </p:oleObj>
              </mc:Choice>
              <mc:Fallback>
                <p:oleObj name="Equation" r:id="rId5" imgW="1190608" imgH="142927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5" y="1333500"/>
                        <a:ext cx="2097088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166" name="Text Box 6"/>
          <p:cNvSpPr txBox="1">
            <a:spLocks noChangeArrowheads="1"/>
          </p:cNvSpPr>
          <p:nvPr/>
        </p:nvSpPr>
        <p:spPr bwMode="auto">
          <a:xfrm>
            <a:off x="900113" y="1965325"/>
            <a:ext cx="70246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these wavefuntions are complex functions because</a:t>
            </a:r>
          </a:p>
          <a:p>
            <a:r>
              <a:rPr lang="en-US">
                <a:solidFill>
                  <a:srgbClr val="002060"/>
                </a:solidFill>
              </a:rPr>
              <a:t>of the term, e</a:t>
            </a:r>
            <a:r>
              <a:rPr lang="en-US" baseline="30000">
                <a:solidFill>
                  <a:srgbClr val="002060"/>
                </a:solidFill>
              </a:rPr>
              <a:t>im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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04167" name="Text Box 7"/>
          <p:cNvSpPr txBox="1">
            <a:spLocks noChangeArrowheads="1"/>
          </p:cNvSpPr>
          <p:nvPr/>
        </p:nvSpPr>
        <p:spPr bwMode="auto">
          <a:xfrm>
            <a:off x="974725" y="2754313"/>
            <a:ext cx="778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does not create a problem because the probability of finding</a:t>
            </a:r>
          </a:p>
          <a:p>
            <a:r>
              <a:rPr lang="en-US">
                <a:solidFill>
                  <a:srgbClr val="002060"/>
                </a:solidFill>
              </a:rPr>
              <a:t>the electron in the volume element, dV = r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sin(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)drdd is given by: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04168" name="Object 8"/>
          <p:cNvGraphicFramePr>
            <a:graphicFrameLocks noChangeAspect="1"/>
          </p:cNvGraphicFramePr>
          <p:nvPr/>
        </p:nvGraphicFramePr>
        <p:xfrm>
          <a:off x="1265238" y="3716338"/>
          <a:ext cx="50292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1" name="Equation" r:id="rId7" imgW="3019408" imgH="114287" progId="Equation.DSMT4">
                  <p:embed/>
                </p:oleObj>
              </mc:Choice>
              <mc:Fallback>
                <p:oleObj name="Equation" r:id="rId7" imgW="3019408" imgH="114287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5238" y="3716338"/>
                        <a:ext cx="50292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69" name="Object 9"/>
          <p:cNvGraphicFramePr>
            <a:graphicFrameLocks noChangeAspect="1"/>
          </p:cNvGraphicFramePr>
          <p:nvPr/>
        </p:nvGraphicFramePr>
        <p:xfrm>
          <a:off x="2416175" y="4187825"/>
          <a:ext cx="6210300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2" name="Equation" r:id="rId9" imgW="3762257" imgH="228575" progId="Equation.DSMT4">
                  <p:embed/>
                </p:oleObj>
              </mc:Choice>
              <mc:Fallback>
                <p:oleObj name="Equation" r:id="rId9" imgW="3762257" imgH="22857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6175" y="4187825"/>
                        <a:ext cx="6210300" cy="554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70" name="Object 10"/>
          <p:cNvGraphicFramePr>
            <a:graphicFrameLocks noChangeAspect="1"/>
          </p:cNvGraphicFramePr>
          <p:nvPr/>
        </p:nvGraphicFramePr>
        <p:xfrm>
          <a:off x="2501900" y="4768850"/>
          <a:ext cx="3787775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3" name="Equation" r:id="rId11" imgW="2247967" imgH="228575" progId="Equation.DSMT4">
                  <p:embed/>
                </p:oleObj>
              </mc:Choice>
              <mc:Fallback>
                <p:oleObj name="Equation" r:id="rId11" imgW="2247967" imgH="228575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1900" y="4768850"/>
                        <a:ext cx="3787775" cy="55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7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8572509"/>
              </p:ext>
            </p:extLst>
          </p:nvPr>
        </p:nvGraphicFramePr>
        <p:xfrm>
          <a:off x="6842125" y="1350963"/>
          <a:ext cx="19970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4" name="Equation" r:id="rId13" imgW="1117440" imgH="228600" progId="Equation.DSMT4">
                  <p:embed/>
                </p:oleObj>
              </mc:Choice>
              <mc:Fallback>
                <p:oleObj name="Equation" r:id="rId13" imgW="1117440" imgH="2286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25" y="1350963"/>
                        <a:ext cx="19970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4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0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0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4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4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4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3" grpId="0" autoUpdateAnimBg="0"/>
      <p:bldP spid="604166" grpId="0" autoUpdateAnimBg="0"/>
      <p:bldP spid="60416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D1046E3-885C-42C7-A952-FB47EAB291B1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5186" name="Text Box 2"/>
          <p:cNvSpPr txBox="1">
            <a:spLocks noChangeArrowheads="1"/>
          </p:cNvSpPr>
          <p:nvPr/>
        </p:nvSpPr>
        <p:spPr bwMode="auto">
          <a:xfrm>
            <a:off x="2395538" y="258763"/>
            <a:ext cx="44624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Real Form of the Wavefunctions</a:t>
            </a:r>
          </a:p>
        </p:txBody>
      </p:sp>
      <p:sp>
        <p:nvSpPr>
          <p:cNvPr id="605187" name="Text Box 3"/>
          <p:cNvSpPr txBox="1">
            <a:spLocks noChangeArrowheads="1"/>
          </p:cNvSpPr>
          <p:nvPr/>
        </p:nvSpPr>
        <p:spPr bwMode="auto">
          <a:xfrm>
            <a:off x="665163" y="898525"/>
            <a:ext cx="72596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common to take the appropriate linear combinations of the </a:t>
            </a:r>
          </a:p>
          <a:p>
            <a:r>
              <a:rPr lang="en-US">
                <a:solidFill>
                  <a:srgbClr val="002060"/>
                </a:solidFill>
              </a:rPr>
              <a:t>complex wavefunctions to obtain real wavefunctions.</a:t>
            </a:r>
          </a:p>
        </p:txBody>
      </p:sp>
      <p:sp>
        <p:nvSpPr>
          <p:cNvPr id="605188" name="Text Box 4"/>
          <p:cNvSpPr txBox="1">
            <a:spLocks noChangeArrowheads="1"/>
          </p:cNvSpPr>
          <p:nvPr/>
        </p:nvSpPr>
        <p:spPr bwMode="auto">
          <a:xfrm>
            <a:off x="669925" y="1676400"/>
            <a:ext cx="74310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legal because the energy eigenvalues depend only on n </a:t>
            </a:r>
          </a:p>
          <a:p>
            <a:r>
              <a:rPr lang="en-US">
                <a:solidFill>
                  <a:srgbClr val="002060"/>
                </a:solidFill>
              </a:rPr>
              <a:t>and are independent of  l and m; i.e. wavefunctions with different</a:t>
            </a:r>
          </a:p>
          <a:p>
            <a:r>
              <a:rPr lang="en-US">
                <a:solidFill>
                  <a:srgbClr val="002060"/>
                </a:solidFill>
              </a:rPr>
              <a:t>values of l and m are degenerate.</a:t>
            </a:r>
          </a:p>
        </p:txBody>
      </p:sp>
      <p:sp>
        <p:nvSpPr>
          <p:cNvPr id="605189" name="Text Box 5"/>
          <p:cNvSpPr txBox="1">
            <a:spLocks noChangeArrowheads="1"/>
          </p:cNvSpPr>
          <p:nvPr/>
        </p:nvSpPr>
        <p:spPr bwMode="auto">
          <a:xfrm>
            <a:off x="668338" y="2743200"/>
            <a:ext cx="75612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any linear combination of wavefunctions with the same</a:t>
            </a:r>
          </a:p>
          <a:p>
            <a:r>
              <a:rPr lang="en-US">
                <a:solidFill>
                  <a:srgbClr val="002060"/>
                </a:solidFill>
              </a:rPr>
              <a:t>value of n is also an eigenfunction of the Schr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ödinger Equation.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05190" name="Text Box 6"/>
          <p:cNvSpPr txBox="1">
            <a:spLocks noChangeArrowheads="1"/>
          </p:cNvSpPr>
          <p:nvPr/>
        </p:nvSpPr>
        <p:spPr bwMode="auto">
          <a:xfrm>
            <a:off x="2743200" y="3565525"/>
            <a:ext cx="29098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p wavefunctions (l = 1)</a:t>
            </a:r>
          </a:p>
        </p:txBody>
      </p:sp>
      <p:graphicFrame>
        <p:nvGraphicFramePr>
          <p:cNvPr id="605191" name="Object 7"/>
          <p:cNvGraphicFramePr>
            <a:graphicFrameLocks noChangeAspect="1"/>
          </p:cNvGraphicFramePr>
          <p:nvPr/>
        </p:nvGraphicFramePr>
        <p:xfrm>
          <a:off x="1828800" y="4108450"/>
          <a:ext cx="488791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98" name="Equation" r:id="rId3" imgW="2933633" imgH="123744" progId="Equation.DSMT4">
                  <p:embed/>
                </p:oleObj>
              </mc:Choice>
              <mc:Fallback>
                <p:oleObj name="Equation" r:id="rId3" imgW="2933633" imgH="123744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108450"/>
                        <a:ext cx="4887913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5192" name="Object 8"/>
          <p:cNvGraphicFramePr>
            <a:graphicFrameLocks noChangeAspect="1"/>
          </p:cNvGraphicFramePr>
          <p:nvPr/>
        </p:nvGraphicFramePr>
        <p:xfrm>
          <a:off x="1789113" y="4794250"/>
          <a:ext cx="4684712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99" name="Equation" r:id="rId5" imgW="2809824" imgH="123744" progId="Equation.DSMT4">
                  <p:embed/>
                </p:oleObj>
              </mc:Choice>
              <mc:Fallback>
                <p:oleObj name="Equation" r:id="rId5" imgW="2809824" imgH="123744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9113" y="4794250"/>
                        <a:ext cx="4684712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5193" name="Object 9"/>
          <p:cNvGraphicFramePr>
            <a:graphicFrameLocks noChangeAspect="1"/>
          </p:cNvGraphicFramePr>
          <p:nvPr/>
        </p:nvGraphicFramePr>
        <p:xfrm>
          <a:off x="1708150" y="5486400"/>
          <a:ext cx="5132388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0" name="Equation" r:id="rId7" imgW="3086033" imgH="123744" progId="Equation.DSMT4">
                  <p:embed/>
                </p:oleObj>
              </mc:Choice>
              <mc:Fallback>
                <p:oleObj name="Equation" r:id="rId7" imgW="3086033" imgH="123744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8150" y="5486400"/>
                        <a:ext cx="5132388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400800" y="4784725"/>
            <a:ext cx="2209800" cy="396875"/>
            <a:chOff x="4032" y="3014"/>
            <a:chExt cx="1392" cy="250"/>
          </a:xfrm>
        </p:grpSpPr>
        <p:graphicFrame>
          <p:nvGraphicFramePr>
            <p:cNvPr id="18444" name="Object 11"/>
            <p:cNvGraphicFramePr>
              <a:graphicFrameLocks noChangeAspect="1"/>
            </p:cNvGraphicFramePr>
            <p:nvPr/>
          </p:nvGraphicFramePr>
          <p:xfrm>
            <a:off x="4032" y="3020"/>
            <a:ext cx="398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01" name="Equation" r:id="rId9" imgW="276208" imgH="123744" progId="Equation.3">
                    <p:embed/>
                  </p:oleObj>
                </mc:Choice>
                <mc:Fallback>
                  <p:oleObj name="Equation" r:id="rId9" imgW="276208" imgH="123744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32" y="3020"/>
                          <a:ext cx="398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5" name="Text Box 12"/>
            <p:cNvSpPr txBox="1">
              <a:spLocks noChangeArrowheads="1"/>
            </p:cNvSpPr>
            <p:nvPr/>
          </p:nvSpPr>
          <p:spPr bwMode="auto">
            <a:xfrm>
              <a:off x="4454" y="3014"/>
              <a:ext cx="97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Already real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0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05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05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5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186" grpId="0" autoUpdateAnimBg="0"/>
      <p:bldP spid="605187" grpId="0" autoUpdateAnimBg="0"/>
      <p:bldP spid="605188" grpId="0" autoUpdateAnimBg="0"/>
      <p:bldP spid="605189" grpId="0" autoUpdateAnimBg="0"/>
      <p:bldP spid="60519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D351B1F-C4E7-4D7B-A93A-FBDD4E1661C9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2362200" y="304800"/>
            <a:ext cx="4022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p wavefunctions (l = 1)  (Cont’d)</a:t>
            </a:r>
          </a:p>
        </p:txBody>
      </p:sp>
      <p:graphicFrame>
        <p:nvGraphicFramePr>
          <p:cNvPr id="606211" name="Object 3"/>
          <p:cNvGraphicFramePr>
            <a:graphicFrameLocks noChangeAspect="1"/>
          </p:cNvGraphicFramePr>
          <p:nvPr/>
        </p:nvGraphicFramePr>
        <p:xfrm>
          <a:off x="3559175" y="962025"/>
          <a:ext cx="4545013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6" name="Equation" r:id="rId3" imgW="2724049" imgH="323949" progId="Equation.DSMT4">
                  <p:embed/>
                </p:oleObj>
              </mc:Choice>
              <mc:Fallback>
                <p:oleObj name="Equation" r:id="rId3" imgW="2724049" imgH="32394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9175" y="962025"/>
                        <a:ext cx="4545013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212" name="Object 4"/>
          <p:cNvGraphicFramePr>
            <a:graphicFrameLocks noChangeAspect="1"/>
          </p:cNvGraphicFramePr>
          <p:nvPr/>
        </p:nvGraphicFramePr>
        <p:xfrm>
          <a:off x="1285875" y="939800"/>
          <a:ext cx="2328863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7" name="Equation" r:id="rId5" imgW="1352449" imgH="323949" progId="Equation.DSMT4">
                  <p:embed/>
                </p:oleObj>
              </mc:Choice>
              <mc:Fallback>
                <p:oleObj name="Equation" r:id="rId5" imgW="1352449" imgH="32394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75" y="939800"/>
                        <a:ext cx="2328863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213" name="Object 5"/>
          <p:cNvGraphicFramePr>
            <a:graphicFrameLocks noChangeAspect="1"/>
          </p:cNvGraphicFramePr>
          <p:nvPr/>
        </p:nvGraphicFramePr>
        <p:xfrm>
          <a:off x="1122363" y="1724025"/>
          <a:ext cx="632460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8" name="Equation" r:id="rId7" imgW="3838592" imgH="323949" progId="Equation.DSMT4">
                  <p:embed/>
                </p:oleObj>
              </mc:Choice>
              <mc:Fallback>
                <p:oleObj name="Equation" r:id="rId7" imgW="3838592" imgH="32394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2363" y="1724025"/>
                        <a:ext cx="632460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214" name="Object 6"/>
          <p:cNvGraphicFramePr>
            <a:graphicFrameLocks noChangeAspect="1"/>
          </p:cNvGraphicFramePr>
          <p:nvPr/>
        </p:nvGraphicFramePr>
        <p:xfrm>
          <a:off x="3532188" y="3444875"/>
          <a:ext cx="4600575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9" name="Equation" r:id="rId9" imgW="2762351" imgH="323949" progId="Equation.DSMT4">
                  <p:embed/>
                </p:oleObj>
              </mc:Choice>
              <mc:Fallback>
                <p:oleObj name="Equation" r:id="rId9" imgW="2762351" imgH="323949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2188" y="3444875"/>
                        <a:ext cx="4600575" cy="687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215" name="Object 7"/>
          <p:cNvGraphicFramePr>
            <a:graphicFrameLocks noChangeAspect="1"/>
          </p:cNvGraphicFramePr>
          <p:nvPr/>
        </p:nvGraphicFramePr>
        <p:xfrm>
          <a:off x="1254125" y="3421063"/>
          <a:ext cx="2390775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0" name="Equation" r:id="rId11" imgW="1390751" imgH="323949" progId="Equation.DSMT4">
                  <p:embed/>
                </p:oleObj>
              </mc:Choice>
              <mc:Fallback>
                <p:oleObj name="Equation" r:id="rId11" imgW="1390751" imgH="32394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4125" y="3421063"/>
                        <a:ext cx="2390775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216" name="Object 8"/>
          <p:cNvGraphicFramePr>
            <a:graphicFrameLocks noChangeAspect="1"/>
          </p:cNvGraphicFramePr>
          <p:nvPr/>
        </p:nvGraphicFramePr>
        <p:xfrm>
          <a:off x="1087438" y="4205288"/>
          <a:ext cx="639445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1" name="Equation" r:id="rId13" imgW="3876624" imgH="323949" progId="Equation.DSMT4">
                  <p:embed/>
                </p:oleObj>
              </mc:Choice>
              <mc:Fallback>
                <p:oleObj name="Equation" r:id="rId13" imgW="3876624" imgH="323949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438" y="4205288"/>
                        <a:ext cx="639445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290638" y="2582863"/>
            <a:ext cx="3913187" cy="442912"/>
            <a:chOff x="813" y="1627"/>
            <a:chExt cx="2465" cy="279"/>
          </a:xfrm>
        </p:grpSpPr>
        <p:graphicFrame>
          <p:nvGraphicFramePr>
            <p:cNvPr id="19470" name="Object 10"/>
            <p:cNvGraphicFramePr>
              <a:graphicFrameLocks noChangeAspect="1"/>
            </p:cNvGraphicFramePr>
            <p:nvPr/>
          </p:nvGraphicFramePr>
          <p:xfrm>
            <a:off x="813" y="1627"/>
            <a:ext cx="1879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82" name="Equation" r:id="rId15" imgW="1762176" imgH="171566" progId="Equation.DSMT4">
                    <p:embed/>
                  </p:oleObj>
                </mc:Choice>
                <mc:Fallback>
                  <p:oleObj name="Equation" r:id="rId15" imgW="1762176" imgH="171566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3" y="1627"/>
                          <a:ext cx="1879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1" name="Text Box 11"/>
            <p:cNvSpPr txBox="1">
              <a:spLocks noChangeArrowheads="1"/>
            </p:cNvSpPr>
            <p:nvPr/>
          </p:nvSpPr>
          <p:spPr bwMode="auto">
            <a:xfrm>
              <a:off x="2832" y="1632"/>
              <a:ext cx="4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Real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308100" y="5029200"/>
            <a:ext cx="3895725" cy="492125"/>
            <a:chOff x="824" y="3168"/>
            <a:chExt cx="2454" cy="310"/>
          </a:xfrm>
        </p:grpSpPr>
        <p:graphicFrame>
          <p:nvGraphicFramePr>
            <p:cNvPr id="19468" name="Object 13"/>
            <p:cNvGraphicFramePr>
              <a:graphicFrameLocks noChangeAspect="1"/>
            </p:cNvGraphicFramePr>
            <p:nvPr/>
          </p:nvGraphicFramePr>
          <p:xfrm>
            <a:off x="824" y="3183"/>
            <a:ext cx="1857" cy="2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83" name="Equation" r:id="rId17" imgW="1733584" imgH="181022" progId="Equation.DSMT4">
                    <p:embed/>
                  </p:oleObj>
                </mc:Choice>
                <mc:Fallback>
                  <p:oleObj name="Equation" r:id="rId17" imgW="1733584" imgH="18102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4" y="3183"/>
                          <a:ext cx="1857" cy="2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9" name="Text Box 14"/>
            <p:cNvSpPr txBox="1">
              <a:spLocks noChangeArrowheads="1"/>
            </p:cNvSpPr>
            <p:nvPr/>
          </p:nvSpPr>
          <p:spPr bwMode="auto">
            <a:xfrm>
              <a:off x="2832" y="3168"/>
              <a:ext cx="4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Real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6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F50D59B-5612-4ED3-8117-ADC591FDB067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2362200" y="304800"/>
            <a:ext cx="4022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p wavefunctions (l = 1)  (Cont’d)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819275" y="2003425"/>
            <a:ext cx="2986088" cy="2274888"/>
            <a:chOff x="1146" y="1262"/>
            <a:chExt cx="1881" cy="1433"/>
          </a:xfrm>
        </p:grpSpPr>
        <p:graphicFrame>
          <p:nvGraphicFramePr>
            <p:cNvPr id="20489" name="Object 4"/>
            <p:cNvGraphicFramePr>
              <a:graphicFrameLocks noChangeAspect="1"/>
            </p:cNvGraphicFramePr>
            <p:nvPr/>
          </p:nvGraphicFramePr>
          <p:xfrm>
            <a:off x="1148" y="1262"/>
            <a:ext cx="1879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1" name="Equation" r:id="rId3" imgW="1762176" imgH="171566" progId="Equation.DSMT4">
                    <p:embed/>
                  </p:oleObj>
                </mc:Choice>
                <mc:Fallback>
                  <p:oleObj name="Equation" r:id="rId3" imgW="1762176" imgH="171566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48" y="1262"/>
                          <a:ext cx="1879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90" name="Object 5"/>
            <p:cNvGraphicFramePr>
              <a:graphicFrameLocks noChangeAspect="1"/>
            </p:cNvGraphicFramePr>
            <p:nvPr/>
          </p:nvGraphicFramePr>
          <p:xfrm>
            <a:off x="1146" y="1823"/>
            <a:ext cx="1857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2" name="Equation" r:id="rId5" imgW="1733584" imgH="181022" progId="Equation.DSMT4">
                    <p:embed/>
                  </p:oleObj>
                </mc:Choice>
                <mc:Fallback>
                  <p:oleObj name="Equation" r:id="rId5" imgW="1733584" imgH="181022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46" y="1823"/>
                          <a:ext cx="1857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91" name="Object 6"/>
            <p:cNvGraphicFramePr>
              <a:graphicFrameLocks noChangeAspect="1"/>
            </p:cNvGraphicFramePr>
            <p:nvPr/>
          </p:nvGraphicFramePr>
          <p:xfrm>
            <a:off x="1154" y="2438"/>
            <a:ext cx="1289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3" name="Equation" r:id="rId7" imgW="1171457" imgH="142927" progId="Equation.DSMT4">
                    <p:embed/>
                  </p:oleObj>
                </mc:Choice>
                <mc:Fallback>
                  <p:oleObj name="Equation" r:id="rId7" imgW="1171457" imgH="142927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4" y="2438"/>
                          <a:ext cx="1289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07239" name="Text Box 7"/>
          <p:cNvSpPr txBox="1">
            <a:spLocks noChangeArrowheads="1"/>
          </p:cNvSpPr>
          <p:nvPr/>
        </p:nvSpPr>
        <p:spPr bwMode="auto">
          <a:xfrm>
            <a:off x="5057775" y="1295400"/>
            <a:ext cx="2867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Spherical Polar Coords.</a:t>
            </a:r>
          </a:p>
        </p:txBody>
      </p:sp>
      <p:sp>
        <p:nvSpPr>
          <p:cNvPr id="607240" name="Text Box 8"/>
          <p:cNvSpPr txBox="1">
            <a:spLocks noChangeArrowheads="1"/>
          </p:cNvSpPr>
          <p:nvPr/>
        </p:nvSpPr>
        <p:spPr bwMode="auto">
          <a:xfrm>
            <a:off x="5410200" y="1981200"/>
            <a:ext cx="2003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x = rsin(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)cos()</a:t>
            </a:r>
            <a:endParaRPr lang="en-US">
              <a:solidFill>
                <a:srgbClr val="FF33CC"/>
              </a:solidFill>
            </a:endParaRPr>
          </a:p>
        </p:txBody>
      </p:sp>
      <p:sp>
        <p:nvSpPr>
          <p:cNvPr id="607241" name="Text Box 9"/>
          <p:cNvSpPr txBox="1">
            <a:spLocks noChangeArrowheads="1"/>
          </p:cNvSpPr>
          <p:nvPr/>
        </p:nvSpPr>
        <p:spPr bwMode="auto">
          <a:xfrm>
            <a:off x="5410200" y="2879725"/>
            <a:ext cx="1933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y = rsin(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)sin()</a:t>
            </a:r>
            <a:endParaRPr lang="en-US">
              <a:solidFill>
                <a:srgbClr val="FF33CC"/>
              </a:solidFill>
            </a:endParaRPr>
          </a:p>
        </p:txBody>
      </p:sp>
      <p:sp>
        <p:nvSpPr>
          <p:cNvPr id="607242" name="Text Box 10"/>
          <p:cNvSpPr txBox="1">
            <a:spLocks noChangeArrowheads="1"/>
          </p:cNvSpPr>
          <p:nvPr/>
        </p:nvSpPr>
        <p:spPr bwMode="auto">
          <a:xfrm>
            <a:off x="5403850" y="3794125"/>
            <a:ext cx="1377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z = rcos(</a:t>
            </a:r>
            <a:r>
              <a:rPr lang="en-US">
                <a:solidFill>
                  <a:srgbClr val="FF33CC"/>
                </a:solidFill>
                <a:sym typeface="Symbol" pitchFamily="18" charset="2"/>
              </a:rPr>
              <a:t>)</a:t>
            </a:r>
            <a:endParaRPr lang="en-US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0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0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0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39" grpId="0" autoUpdateAnimBg="0"/>
      <p:bldP spid="607240" grpId="0" autoUpdateAnimBg="0"/>
      <p:bldP spid="607241" grpId="0" autoUpdateAnimBg="0"/>
      <p:bldP spid="60724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434DEBE-2FA8-48DF-8ADB-8D9E5D7A7B3F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8258" name="Text Box 2"/>
          <p:cNvSpPr txBox="1">
            <a:spLocks noChangeArrowheads="1"/>
          </p:cNvSpPr>
          <p:nvPr/>
        </p:nvSpPr>
        <p:spPr bwMode="auto">
          <a:xfrm>
            <a:off x="2881313" y="282575"/>
            <a:ext cx="29098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d wavefunctions (l = 2)</a:t>
            </a:r>
          </a:p>
        </p:txBody>
      </p:sp>
      <p:graphicFrame>
        <p:nvGraphicFramePr>
          <p:cNvPr id="608259" name="Object 3"/>
          <p:cNvGraphicFramePr>
            <a:graphicFrameLocks noChangeAspect="1"/>
          </p:cNvGraphicFramePr>
          <p:nvPr/>
        </p:nvGraphicFramePr>
        <p:xfrm>
          <a:off x="1228725" y="1885950"/>
          <a:ext cx="5792788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4" name="Equation" r:id="rId3" imgW="3505200" imgH="152383" progId="Equation.DSMT4">
                  <p:embed/>
                </p:oleObj>
              </mc:Choice>
              <mc:Fallback>
                <p:oleObj name="Equation" r:id="rId3" imgW="3505200" imgH="15238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8725" y="1885950"/>
                        <a:ext cx="5792788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0" name="Object 4"/>
          <p:cNvGraphicFramePr>
            <a:graphicFrameLocks noChangeAspect="1"/>
          </p:cNvGraphicFramePr>
          <p:nvPr/>
        </p:nvGraphicFramePr>
        <p:xfrm>
          <a:off x="1244600" y="2684463"/>
          <a:ext cx="5505450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5" name="Equation" r:id="rId5" imgW="3333649" imgH="190479" progId="Equation.DSMT4">
                  <p:embed/>
                </p:oleObj>
              </mc:Choice>
              <mc:Fallback>
                <p:oleObj name="Equation" r:id="rId5" imgW="3333649" imgH="19047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4600" y="2684463"/>
                        <a:ext cx="5505450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1" name="Object 5"/>
          <p:cNvGraphicFramePr>
            <a:graphicFrameLocks noChangeAspect="1"/>
          </p:cNvGraphicFramePr>
          <p:nvPr/>
        </p:nvGraphicFramePr>
        <p:xfrm>
          <a:off x="1247775" y="3632200"/>
          <a:ext cx="5902325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6" name="Equation" r:id="rId7" imgW="3571824" imgH="152383" progId="Equation.DSMT4">
                  <p:embed/>
                </p:oleObj>
              </mc:Choice>
              <mc:Fallback>
                <p:oleObj name="Equation" r:id="rId7" imgW="3571824" imgH="15238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7775" y="3632200"/>
                        <a:ext cx="5902325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726238" y="2743200"/>
            <a:ext cx="2265362" cy="428625"/>
            <a:chOff x="4103" y="1711"/>
            <a:chExt cx="1427" cy="270"/>
          </a:xfrm>
        </p:grpSpPr>
        <p:graphicFrame>
          <p:nvGraphicFramePr>
            <p:cNvPr id="21514" name="Object 7"/>
            <p:cNvGraphicFramePr>
              <a:graphicFrameLocks noChangeAspect="1"/>
            </p:cNvGraphicFramePr>
            <p:nvPr/>
          </p:nvGraphicFramePr>
          <p:xfrm>
            <a:off x="4103" y="1711"/>
            <a:ext cx="449" cy="2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97" name="Equation" r:id="rId9" imgW="333392" imgH="152383" progId="Equation.3">
                    <p:embed/>
                  </p:oleObj>
                </mc:Choice>
                <mc:Fallback>
                  <p:oleObj name="Equation" r:id="rId9" imgW="333392" imgH="152383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03" y="1711"/>
                          <a:ext cx="449" cy="2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5" name="Text Box 8"/>
            <p:cNvSpPr txBox="1">
              <a:spLocks noChangeArrowheads="1"/>
            </p:cNvSpPr>
            <p:nvPr/>
          </p:nvSpPr>
          <p:spPr bwMode="auto">
            <a:xfrm>
              <a:off x="4560" y="1718"/>
              <a:ext cx="97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Already real</a:t>
              </a:r>
            </a:p>
          </p:txBody>
        </p:sp>
      </p:grpSp>
      <p:graphicFrame>
        <p:nvGraphicFramePr>
          <p:cNvPr id="608265" name="Object 9"/>
          <p:cNvGraphicFramePr>
            <a:graphicFrameLocks noChangeAspect="1"/>
          </p:cNvGraphicFramePr>
          <p:nvPr/>
        </p:nvGraphicFramePr>
        <p:xfrm>
          <a:off x="1271588" y="1047750"/>
          <a:ext cx="5310187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8" name="Equation" r:id="rId11" imgW="3200400" imgH="152383" progId="Equation.DSMT4">
                  <p:embed/>
                </p:oleObj>
              </mc:Choice>
              <mc:Fallback>
                <p:oleObj name="Equation" r:id="rId11" imgW="3200400" imgH="152383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1588" y="1047750"/>
                        <a:ext cx="5310187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6" name="Object 10"/>
          <p:cNvGraphicFramePr>
            <a:graphicFrameLocks noChangeAspect="1"/>
          </p:cNvGraphicFramePr>
          <p:nvPr/>
        </p:nvGraphicFramePr>
        <p:xfrm>
          <a:off x="1255713" y="4546600"/>
          <a:ext cx="562610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9" name="Equation" r:id="rId13" imgW="3409984" imgH="152383" progId="Equation.DSMT4">
                  <p:embed/>
                </p:oleObj>
              </mc:Choice>
              <mc:Fallback>
                <p:oleObj name="Equation" r:id="rId13" imgW="3409984" imgH="152383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5713" y="4546600"/>
                        <a:ext cx="562610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8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5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D9AFC05-D4F8-49C4-98E1-C38A103BA428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9282" name="Text Box 2"/>
          <p:cNvSpPr txBox="1">
            <a:spLocks noChangeArrowheads="1"/>
          </p:cNvSpPr>
          <p:nvPr/>
        </p:nvSpPr>
        <p:spPr bwMode="auto">
          <a:xfrm>
            <a:off x="2590800" y="288925"/>
            <a:ext cx="4092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d wavefunctions (l = 2)  (Cont’d.)</a:t>
            </a:r>
          </a:p>
        </p:txBody>
      </p:sp>
      <p:graphicFrame>
        <p:nvGraphicFramePr>
          <p:cNvPr id="609283" name="Object 3"/>
          <p:cNvGraphicFramePr>
            <a:graphicFrameLocks noChangeAspect="1"/>
          </p:cNvGraphicFramePr>
          <p:nvPr/>
        </p:nvGraphicFramePr>
        <p:xfrm>
          <a:off x="1341438" y="3805238"/>
          <a:ext cx="5454650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3" name="Equation" r:id="rId3" imgW="3295616" imgH="333406" progId="Equation.DSMT4">
                  <p:embed/>
                </p:oleObj>
              </mc:Choice>
              <mc:Fallback>
                <p:oleObj name="Equation" r:id="rId3" imgW="3295616" imgH="33340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1438" y="3805238"/>
                        <a:ext cx="5454650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84" name="Object 4"/>
          <p:cNvGraphicFramePr>
            <a:graphicFrameLocks noChangeAspect="1"/>
          </p:cNvGraphicFramePr>
          <p:nvPr/>
        </p:nvGraphicFramePr>
        <p:xfrm>
          <a:off x="1524000" y="1644650"/>
          <a:ext cx="3529013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4" name="Equation" r:id="rId5" imgW="2095567" imgH="219118" progId="Equation.DSMT4">
                  <p:embed/>
                </p:oleObj>
              </mc:Choice>
              <mc:Fallback>
                <p:oleObj name="Equation" r:id="rId5" imgW="2095567" imgH="21911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644650"/>
                        <a:ext cx="3529013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9285" name="Text Box 5"/>
          <p:cNvSpPr txBox="1">
            <a:spLocks noChangeArrowheads="1"/>
          </p:cNvSpPr>
          <p:nvPr/>
        </p:nvSpPr>
        <p:spPr bwMode="auto">
          <a:xfrm>
            <a:off x="604838" y="914400"/>
            <a:ext cx="82343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By the same procedures used above for the p wavefunctions, one finds:</a:t>
            </a:r>
          </a:p>
        </p:txBody>
      </p:sp>
      <p:graphicFrame>
        <p:nvGraphicFramePr>
          <p:cNvPr id="609286" name="Object 6"/>
          <p:cNvGraphicFramePr>
            <a:graphicFrameLocks noChangeAspect="1"/>
          </p:cNvGraphicFramePr>
          <p:nvPr/>
        </p:nvGraphicFramePr>
        <p:xfrm>
          <a:off x="1497013" y="2273300"/>
          <a:ext cx="5634037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5" name="Equation" r:id="rId7" imgW="3409984" imgH="333406" progId="Equation.DSMT4">
                  <p:embed/>
                </p:oleObj>
              </mc:Choice>
              <mc:Fallback>
                <p:oleObj name="Equation" r:id="rId7" imgW="3409984" imgH="333406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273300"/>
                        <a:ext cx="5634037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87" name="Object 7"/>
          <p:cNvGraphicFramePr>
            <a:graphicFrameLocks noChangeAspect="1"/>
          </p:cNvGraphicFramePr>
          <p:nvPr/>
        </p:nvGraphicFramePr>
        <p:xfrm>
          <a:off x="1485900" y="3032125"/>
          <a:ext cx="5656263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6" name="Equation" r:id="rId9" imgW="3419424" imgH="333406" progId="Equation.DSMT4">
                  <p:embed/>
                </p:oleObj>
              </mc:Choice>
              <mc:Fallback>
                <p:oleObj name="Equation" r:id="rId9" imgW="3419424" imgH="333406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5900" y="3032125"/>
                        <a:ext cx="5656263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89" name="Object 9"/>
          <p:cNvGraphicFramePr>
            <a:graphicFrameLocks noChangeAspect="1"/>
          </p:cNvGraphicFramePr>
          <p:nvPr/>
        </p:nvGraphicFramePr>
        <p:xfrm>
          <a:off x="1435100" y="4570413"/>
          <a:ext cx="5268913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7" name="Equation" r:id="rId11" imgW="3181249" imgH="333406" progId="Equation.DSMT4">
                  <p:embed/>
                </p:oleObj>
              </mc:Choice>
              <mc:Fallback>
                <p:oleObj name="Equation" r:id="rId11" imgW="3181249" imgH="333406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100" y="4570413"/>
                        <a:ext cx="5268913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9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2" grpId="0" autoUpdateAnimBg="0"/>
      <p:bldP spid="60928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41B8C48-8ED9-4B72-8340-E89A5E96867A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Plotting the Angular Functions</a:t>
            </a:r>
          </a:p>
        </p:txBody>
      </p:sp>
      <p:sp>
        <p:nvSpPr>
          <p:cNvPr id="610307" name="Text Box 3"/>
          <p:cNvSpPr txBox="1">
            <a:spLocks noChangeArrowheads="1"/>
          </p:cNvSpPr>
          <p:nvPr/>
        </p:nvSpPr>
        <p:spPr bwMode="auto">
          <a:xfrm>
            <a:off x="457200" y="609600"/>
            <a:ext cx="7953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Below are the familiar polar plots of the angular parts of the hydrogen</a:t>
            </a:r>
          </a:p>
          <a:p>
            <a:r>
              <a:rPr lang="en-US">
                <a:solidFill>
                  <a:srgbClr val="002060"/>
                </a:solidFill>
              </a:rPr>
              <a:t>atom wavefunctions.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81000" y="1447800"/>
            <a:ext cx="1612900" cy="1876425"/>
            <a:chOff x="236" y="969"/>
            <a:chExt cx="1016" cy="1182"/>
          </a:xfrm>
        </p:grpSpPr>
        <p:sp>
          <p:nvSpPr>
            <p:cNvPr id="23587" name="Line 5"/>
            <p:cNvSpPr>
              <a:spLocks noChangeShapeType="1"/>
            </p:cNvSpPr>
            <p:nvPr/>
          </p:nvSpPr>
          <p:spPr bwMode="auto">
            <a:xfrm flipH="1">
              <a:off x="384" y="1680"/>
              <a:ext cx="336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88" name="Line 6"/>
            <p:cNvSpPr>
              <a:spLocks noChangeShapeType="1"/>
            </p:cNvSpPr>
            <p:nvPr/>
          </p:nvSpPr>
          <p:spPr bwMode="auto">
            <a:xfrm>
              <a:off x="720" y="1680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89" name="Line 7"/>
            <p:cNvSpPr>
              <a:spLocks noChangeShapeType="1"/>
            </p:cNvSpPr>
            <p:nvPr/>
          </p:nvSpPr>
          <p:spPr bwMode="auto">
            <a:xfrm flipV="1">
              <a:off x="720" y="12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590" name="Group 8"/>
            <p:cNvGrpSpPr>
              <a:grpSpLocks/>
            </p:cNvGrpSpPr>
            <p:nvPr/>
          </p:nvGrpSpPr>
          <p:grpSpPr bwMode="auto">
            <a:xfrm>
              <a:off x="236" y="969"/>
              <a:ext cx="1016" cy="1182"/>
              <a:chOff x="236" y="969"/>
              <a:chExt cx="1016" cy="1182"/>
            </a:xfrm>
          </p:grpSpPr>
          <p:sp>
            <p:nvSpPr>
              <p:cNvPr id="23591" name="Text Box 9"/>
              <p:cNvSpPr txBox="1">
                <a:spLocks noChangeArrowheads="1"/>
              </p:cNvSpPr>
              <p:nvPr/>
            </p:nvSpPr>
            <p:spPr bwMode="auto">
              <a:xfrm>
                <a:off x="236" y="1920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/>
                  <a:t>x</a:t>
                </a:r>
              </a:p>
            </p:txBody>
          </p:sp>
          <p:sp>
            <p:nvSpPr>
              <p:cNvPr id="23592" name="Text Box 10"/>
              <p:cNvSpPr txBox="1">
                <a:spLocks noChangeArrowheads="1"/>
              </p:cNvSpPr>
              <p:nvPr/>
            </p:nvSpPr>
            <p:spPr bwMode="auto">
              <a:xfrm>
                <a:off x="1056" y="1824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/>
                  <a:t>y</a:t>
                </a:r>
              </a:p>
            </p:txBody>
          </p:sp>
          <p:sp>
            <p:nvSpPr>
              <p:cNvPr id="23593" name="Text Box 11"/>
              <p:cNvSpPr txBox="1">
                <a:spLocks noChangeArrowheads="1"/>
              </p:cNvSpPr>
              <p:nvPr/>
            </p:nvSpPr>
            <p:spPr bwMode="auto">
              <a:xfrm>
                <a:off x="620" y="969"/>
                <a:ext cx="1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/>
                  <a:t>z</a:t>
                </a:r>
              </a:p>
            </p:txBody>
          </p:sp>
        </p:grp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886200" y="1295400"/>
            <a:ext cx="1143000" cy="1482725"/>
            <a:chOff x="2448" y="816"/>
            <a:chExt cx="720" cy="934"/>
          </a:xfrm>
        </p:grpSpPr>
        <p:pic>
          <p:nvPicPr>
            <p:cNvPr id="23585" name="Picture 13" descr="C:\A_TEMP\ns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816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23586" name="Object 14"/>
            <p:cNvGraphicFramePr>
              <a:graphicFrameLocks noChangeAspect="1"/>
            </p:cNvGraphicFramePr>
            <p:nvPr/>
          </p:nvGraphicFramePr>
          <p:xfrm>
            <a:off x="2677" y="1574"/>
            <a:ext cx="236" cy="1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711" name="Equation" r:id="rId4" imgW="104657" imgH="57279" progId="Equation.DSMT4">
                    <p:embed/>
                  </p:oleObj>
                </mc:Choice>
                <mc:Fallback>
                  <p:oleObj name="Equation" r:id="rId4" imgW="104657" imgH="57279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77" y="1574"/>
                          <a:ext cx="236" cy="1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2286000" y="2971800"/>
            <a:ext cx="4572000" cy="1581150"/>
            <a:chOff x="1440" y="1872"/>
            <a:chExt cx="2880" cy="996"/>
          </a:xfrm>
        </p:grpSpPr>
        <p:grpSp>
          <p:nvGrpSpPr>
            <p:cNvPr id="23576" name="Group 16"/>
            <p:cNvGrpSpPr>
              <a:grpSpLocks/>
            </p:cNvGrpSpPr>
            <p:nvPr/>
          </p:nvGrpSpPr>
          <p:grpSpPr bwMode="auto">
            <a:xfrm>
              <a:off x="1440" y="1872"/>
              <a:ext cx="720" cy="986"/>
              <a:chOff x="1440" y="1872"/>
              <a:chExt cx="720" cy="986"/>
            </a:xfrm>
          </p:grpSpPr>
          <p:pic>
            <p:nvPicPr>
              <p:cNvPr id="23583" name="Picture 17" descr="C:\A_TEMP\npy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0" y="1872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84" name="Object 18"/>
              <p:cNvGraphicFramePr>
                <a:graphicFrameLocks noChangeAspect="1"/>
              </p:cNvGraphicFramePr>
              <p:nvPr/>
            </p:nvGraphicFramePr>
            <p:xfrm>
              <a:off x="1643" y="2580"/>
              <a:ext cx="288" cy="27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2" name="Equation" r:id="rId7" imgW="152400" imgH="142927" progId="Equation.DSMT4">
                      <p:embed/>
                    </p:oleObj>
                  </mc:Choice>
                  <mc:Fallback>
                    <p:oleObj name="Equation" r:id="rId7" imgW="152400" imgH="142927" progId="Equation.DSMT4">
                      <p:embed/>
                      <p:pic>
                        <p:nvPicPr>
                          <p:cNvPr id="0" name="Object 1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643" y="2580"/>
                            <a:ext cx="288" cy="27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77" name="Group 19"/>
            <p:cNvGrpSpPr>
              <a:grpSpLocks/>
            </p:cNvGrpSpPr>
            <p:nvPr/>
          </p:nvGrpSpPr>
          <p:grpSpPr bwMode="auto">
            <a:xfrm>
              <a:off x="2448" y="1872"/>
              <a:ext cx="720" cy="996"/>
              <a:chOff x="2448" y="1872"/>
              <a:chExt cx="720" cy="996"/>
            </a:xfrm>
          </p:grpSpPr>
          <p:pic>
            <p:nvPicPr>
              <p:cNvPr id="23581" name="Picture 20" descr="C:\A_TEMP\npx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48" y="1872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82" name="Object 21"/>
              <p:cNvGraphicFramePr>
                <a:graphicFrameLocks noChangeAspect="1"/>
              </p:cNvGraphicFramePr>
              <p:nvPr/>
            </p:nvGraphicFramePr>
            <p:xfrm>
              <a:off x="2635" y="2571"/>
              <a:ext cx="303" cy="2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3" name="Equation" r:id="rId10" imgW="171551" imgH="152383" progId="Equation.DSMT4">
                      <p:embed/>
                    </p:oleObj>
                  </mc:Choice>
                  <mc:Fallback>
                    <p:oleObj name="Equation" r:id="rId10" imgW="171551" imgH="152383" progId="Equation.DSMT4">
                      <p:embed/>
                      <p:pic>
                        <p:nvPicPr>
                          <p:cNvPr id="0" name="Object 2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635" y="2571"/>
                            <a:ext cx="303" cy="2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78" name="Group 22"/>
            <p:cNvGrpSpPr>
              <a:grpSpLocks/>
            </p:cNvGrpSpPr>
            <p:nvPr/>
          </p:nvGrpSpPr>
          <p:grpSpPr bwMode="auto">
            <a:xfrm>
              <a:off x="3600" y="1872"/>
              <a:ext cx="720" cy="993"/>
              <a:chOff x="3600" y="1872"/>
              <a:chExt cx="720" cy="993"/>
            </a:xfrm>
          </p:grpSpPr>
          <p:pic>
            <p:nvPicPr>
              <p:cNvPr id="23579" name="Picture 23" descr="C:\A_TEMP\npz.jpg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0" y="1872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80" name="Object 24"/>
              <p:cNvGraphicFramePr>
                <a:graphicFrameLocks noChangeAspect="1"/>
              </p:cNvGraphicFramePr>
              <p:nvPr/>
            </p:nvGraphicFramePr>
            <p:xfrm>
              <a:off x="3838" y="2589"/>
              <a:ext cx="297" cy="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4" name="Equation" r:id="rId13" imgW="152400" imgH="142927" progId="Equation.DSMT4">
                      <p:embed/>
                    </p:oleObj>
                  </mc:Choice>
                  <mc:Fallback>
                    <p:oleObj name="Equation" r:id="rId13" imgW="152400" imgH="142927" progId="Equation.DSMT4">
                      <p:embed/>
                      <p:pic>
                        <p:nvPicPr>
                          <p:cNvPr id="0" name="Object 2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838" y="2589"/>
                            <a:ext cx="297" cy="27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685800" y="4724400"/>
            <a:ext cx="7848600" cy="1641475"/>
            <a:chOff x="432" y="2976"/>
            <a:chExt cx="4944" cy="1034"/>
          </a:xfrm>
        </p:grpSpPr>
        <p:grpSp>
          <p:nvGrpSpPr>
            <p:cNvPr id="23561" name="Group 26"/>
            <p:cNvGrpSpPr>
              <a:grpSpLocks/>
            </p:cNvGrpSpPr>
            <p:nvPr/>
          </p:nvGrpSpPr>
          <p:grpSpPr bwMode="auto">
            <a:xfrm>
              <a:off x="432" y="2976"/>
              <a:ext cx="720" cy="1020"/>
              <a:chOff x="432" y="2976"/>
              <a:chExt cx="720" cy="1020"/>
            </a:xfrm>
          </p:grpSpPr>
          <p:pic>
            <p:nvPicPr>
              <p:cNvPr id="23574" name="Picture 27" descr="C:\A_TEMP\ndyz.jpg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" y="2976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75" name="Object 28"/>
              <p:cNvGraphicFramePr>
                <a:graphicFrameLocks noChangeAspect="1"/>
              </p:cNvGraphicFramePr>
              <p:nvPr/>
            </p:nvGraphicFramePr>
            <p:xfrm>
              <a:off x="635" y="3717"/>
              <a:ext cx="346" cy="2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5" name="Equation" r:id="rId16" imgW="209584" imgH="142927" progId="Equation.DSMT4">
                      <p:embed/>
                    </p:oleObj>
                  </mc:Choice>
                  <mc:Fallback>
                    <p:oleObj name="Equation" r:id="rId16" imgW="209584" imgH="142927" progId="Equation.DSMT4">
                      <p:embed/>
                      <p:pic>
                        <p:nvPicPr>
                          <p:cNvPr id="0" name="Object 2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35" y="3717"/>
                            <a:ext cx="346" cy="27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62" name="Group 29"/>
            <p:cNvGrpSpPr>
              <a:grpSpLocks/>
            </p:cNvGrpSpPr>
            <p:nvPr/>
          </p:nvGrpSpPr>
          <p:grpSpPr bwMode="auto">
            <a:xfrm>
              <a:off x="1440" y="2976"/>
              <a:ext cx="720" cy="1029"/>
              <a:chOff x="1440" y="2976"/>
              <a:chExt cx="720" cy="1029"/>
            </a:xfrm>
          </p:grpSpPr>
          <p:pic>
            <p:nvPicPr>
              <p:cNvPr id="23572" name="Picture 30" descr="C:\A_TEMP\new1.jpg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0" y="2976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73" name="Object 31"/>
              <p:cNvGraphicFramePr>
                <a:graphicFrameLocks noChangeAspect="1"/>
              </p:cNvGraphicFramePr>
              <p:nvPr/>
            </p:nvGraphicFramePr>
            <p:xfrm>
              <a:off x="1632" y="3707"/>
              <a:ext cx="346" cy="29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6" name="Equation" r:id="rId19" imgW="209584" imgH="152383" progId="Equation.DSMT4">
                      <p:embed/>
                    </p:oleObj>
                  </mc:Choice>
                  <mc:Fallback>
                    <p:oleObj name="Equation" r:id="rId19" imgW="209584" imgH="152383" progId="Equation.DSMT4">
                      <p:embed/>
                      <p:pic>
                        <p:nvPicPr>
                          <p:cNvPr id="0" name="Object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632" y="3707"/>
                            <a:ext cx="346" cy="29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63" name="Group 32"/>
            <p:cNvGrpSpPr>
              <a:grpSpLocks/>
            </p:cNvGrpSpPr>
            <p:nvPr/>
          </p:nvGrpSpPr>
          <p:grpSpPr bwMode="auto">
            <a:xfrm>
              <a:off x="2448" y="2976"/>
              <a:ext cx="720" cy="1022"/>
              <a:chOff x="2448" y="2976"/>
              <a:chExt cx="720" cy="1022"/>
            </a:xfrm>
          </p:grpSpPr>
          <p:pic>
            <p:nvPicPr>
              <p:cNvPr id="23570" name="Picture 33" descr="C:\A_TEMP\ndz2.jpg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48" y="2976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71" name="Object 34"/>
              <p:cNvGraphicFramePr>
                <a:graphicFrameLocks noChangeAspect="1"/>
              </p:cNvGraphicFramePr>
              <p:nvPr/>
            </p:nvGraphicFramePr>
            <p:xfrm>
              <a:off x="2687" y="3701"/>
              <a:ext cx="348" cy="2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7" name="Equation" r:id="rId22" imgW="209584" imgH="152383" progId="Equation.DSMT4">
                      <p:embed/>
                    </p:oleObj>
                  </mc:Choice>
                  <mc:Fallback>
                    <p:oleObj name="Equation" r:id="rId22" imgW="209584" imgH="152383" progId="Equation.DSMT4">
                      <p:embed/>
                      <p:pic>
                        <p:nvPicPr>
                          <p:cNvPr id="0" name="Object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687" y="3701"/>
                            <a:ext cx="348" cy="2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64" name="Group 35"/>
            <p:cNvGrpSpPr>
              <a:grpSpLocks/>
            </p:cNvGrpSpPr>
            <p:nvPr/>
          </p:nvGrpSpPr>
          <p:grpSpPr bwMode="auto">
            <a:xfrm>
              <a:off x="3600" y="2976"/>
              <a:ext cx="720" cy="1022"/>
              <a:chOff x="3600" y="2976"/>
              <a:chExt cx="720" cy="1022"/>
            </a:xfrm>
          </p:grpSpPr>
          <p:pic>
            <p:nvPicPr>
              <p:cNvPr id="23568" name="Picture 36" descr="C:\A_TEMP\ndxy.jpg"/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0" y="2976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69" name="Object 37"/>
              <p:cNvGraphicFramePr>
                <a:graphicFrameLocks noChangeAspect="1"/>
              </p:cNvGraphicFramePr>
              <p:nvPr/>
            </p:nvGraphicFramePr>
            <p:xfrm>
              <a:off x="3833" y="3701"/>
              <a:ext cx="346" cy="2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8" name="Equation" r:id="rId25" imgW="209584" imgH="152383" progId="Equation.DSMT4">
                      <p:embed/>
                    </p:oleObj>
                  </mc:Choice>
                  <mc:Fallback>
                    <p:oleObj name="Equation" r:id="rId25" imgW="209584" imgH="152383" progId="Equation.DSMT4">
                      <p:embed/>
                      <p:pic>
                        <p:nvPicPr>
                          <p:cNvPr id="0" name="Object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833" y="3701"/>
                            <a:ext cx="346" cy="2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3565" name="Group 38"/>
            <p:cNvGrpSpPr>
              <a:grpSpLocks/>
            </p:cNvGrpSpPr>
            <p:nvPr/>
          </p:nvGrpSpPr>
          <p:grpSpPr bwMode="auto">
            <a:xfrm>
              <a:off x="4656" y="2976"/>
              <a:ext cx="720" cy="1034"/>
              <a:chOff x="4656" y="2976"/>
              <a:chExt cx="720" cy="1034"/>
            </a:xfrm>
          </p:grpSpPr>
          <p:pic>
            <p:nvPicPr>
              <p:cNvPr id="23566" name="Picture 39" descr="C:\A_TEMP\ndx2-y2.jpg"/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56" y="2976"/>
                <a:ext cx="72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23567" name="Object 40"/>
              <p:cNvGraphicFramePr>
                <a:graphicFrameLocks noChangeAspect="1"/>
              </p:cNvGraphicFramePr>
              <p:nvPr/>
            </p:nvGraphicFramePr>
            <p:xfrm>
              <a:off x="4797" y="3689"/>
              <a:ext cx="519" cy="3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719" name="Equation" r:id="rId28" imgW="361984" imgH="181022" progId="Equation.DSMT4">
                      <p:embed/>
                    </p:oleObj>
                  </mc:Choice>
                  <mc:Fallback>
                    <p:oleObj name="Equation" r:id="rId28" imgW="361984" imgH="181022" progId="Equation.DSMT4">
                      <p:embed/>
                      <p:pic>
                        <p:nvPicPr>
                          <p:cNvPr id="0" name="Object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97" y="3689"/>
                            <a:ext cx="519" cy="3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0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294C9C0-070E-40B7-AF98-483D0B0917C4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33CC"/>
                </a:solidFill>
              </a:rPr>
              <a:t>Plotting the Radial Functions</a:t>
            </a:r>
          </a:p>
        </p:txBody>
      </p:sp>
      <p:sp>
        <p:nvSpPr>
          <p:cNvPr id="614403" name="Text Box 3"/>
          <p:cNvSpPr txBox="1">
            <a:spLocks noChangeArrowheads="1"/>
          </p:cNvSpPr>
          <p:nvPr/>
        </p:nvSpPr>
        <p:spPr bwMode="auto">
          <a:xfrm>
            <a:off x="3806825" y="4327525"/>
            <a:ext cx="2159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</a:t>
            </a:r>
            <a:r>
              <a:rPr lang="en-US" baseline="-25000">
                <a:solidFill>
                  <a:srgbClr val="FF0000"/>
                </a:solidFill>
              </a:rPr>
              <a:t>1s</a:t>
            </a:r>
            <a:r>
              <a:rPr lang="en-US">
                <a:solidFill>
                  <a:srgbClr val="FF0000"/>
                </a:solidFill>
              </a:rPr>
              <a:t> has no nodes</a:t>
            </a:r>
          </a:p>
          <a:p>
            <a:r>
              <a:rPr lang="en-US">
                <a:solidFill>
                  <a:srgbClr val="FFCC00"/>
                </a:solidFill>
              </a:rPr>
              <a:t>R</a:t>
            </a:r>
            <a:r>
              <a:rPr lang="en-US" baseline="-25000">
                <a:solidFill>
                  <a:srgbClr val="FFCC00"/>
                </a:solidFill>
              </a:rPr>
              <a:t>2s</a:t>
            </a:r>
            <a:r>
              <a:rPr lang="en-US">
                <a:solidFill>
                  <a:srgbClr val="FFCC00"/>
                </a:solidFill>
              </a:rPr>
              <a:t> has 1 node</a:t>
            </a:r>
          </a:p>
          <a:p>
            <a:r>
              <a:rPr lang="en-US">
                <a:solidFill>
                  <a:srgbClr val="FF00FF"/>
                </a:solidFill>
              </a:rPr>
              <a:t>R</a:t>
            </a:r>
            <a:r>
              <a:rPr lang="en-US" baseline="-25000">
                <a:solidFill>
                  <a:srgbClr val="FF00FF"/>
                </a:solidFill>
              </a:rPr>
              <a:t>3s</a:t>
            </a:r>
            <a:r>
              <a:rPr lang="en-US">
                <a:solidFill>
                  <a:srgbClr val="FF00FF"/>
                </a:solidFill>
              </a:rPr>
              <a:t> has 2 nodes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85813" y="1203325"/>
            <a:ext cx="3605212" cy="2914650"/>
            <a:chOff x="495" y="758"/>
            <a:chExt cx="2271" cy="1836"/>
          </a:xfrm>
        </p:grpSpPr>
        <p:grpSp>
          <p:nvGrpSpPr>
            <p:cNvPr id="24587" name="Group 5"/>
            <p:cNvGrpSpPr>
              <a:grpSpLocks/>
            </p:cNvGrpSpPr>
            <p:nvPr/>
          </p:nvGrpSpPr>
          <p:grpSpPr bwMode="auto">
            <a:xfrm>
              <a:off x="495" y="758"/>
              <a:ext cx="2271" cy="1836"/>
              <a:chOff x="543" y="576"/>
              <a:chExt cx="2271" cy="1836"/>
            </a:xfrm>
          </p:grpSpPr>
          <p:pic>
            <p:nvPicPr>
              <p:cNvPr id="24589" name="Picture 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2" y="576"/>
                <a:ext cx="2142" cy="1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590" name="Text Box 7"/>
              <p:cNvSpPr txBox="1">
                <a:spLocks noChangeArrowheads="1"/>
              </p:cNvSpPr>
              <p:nvPr/>
            </p:nvSpPr>
            <p:spPr bwMode="auto">
              <a:xfrm>
                <a:off x="543" y="1110"/>
                <a:ext cx="321" cy="5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R</a:t>
                </a:r>
                <a:r>
                  <a:rPr lang="en-US" sz="1800" baseline="-25000">
                    <a:solidFill>
                      <a:srgbClr val="FF0000"/>
                    </a:solidFill>
                  </a:rPr>
                  <a:t>1s</a:t>
                </a:r>
                <a:endParaRPr lang="en-US" sz="1800">
                  <a:solidFill>
                    <a:srgbClr val="FF0000"/>
                  </a:solidFill>
                </a:endParaRPr>
              </a:p>
              <a:p>
                <a:r>
                  <a:rPr lang="en-US" sz="1800">
                    <a:solidFill>
                      <a:srgbClr val="FFCC00"/>
                    </a:solidFill>
                  </a:rPr>
                  <a:t>R</a:t>
                </a:r>
                <a:r>
                  <a:rPr lang="en-US" sz="1800" baseline="-25000">
                    <a:solidFill>
                      <a:srgbClr val="FFCC00"/>
                    </a:solidFill>
                  </a:rPr>
                  <a:t>2</a:t>
                </a:r>
                <a:r>
                  <a:rPr lang="en-US" sz="1800" baseline="-25000">
                    <a:solidFill>
                      <a:srgbClr val="FFFF00"/>
                    </a:solidFill>
                  </a:rPr>
                  <a:t>s</a:t>
                </a:r>
                <a:endParaRPr lang="en-US" sz="1800">
                  <a:solidFill>
                    <a:srgbClr val="FFFF00"/>
                  </a:solidFill>
                </a:endParaRPr>
              </a:p>
              <a:p>
                <a:r>
                  <a:rPr lang="en-US" sz="1800">
                    <a:solidFill>
                      <a:srgbClr val="FF00FF"/>
                    </a:solidFill>
                  </a:rPr>
                  <a:t>R</a:t>
                </a:r>
                <a:r>
                  <a:rPr lang="en-US" sz="1800" baseline="-25000">
                    <a:solidFill>
                      <a:srgbClr val="FF00FF"/>
                    </a:solidFill>
                  </a:rPr>
                  <a:t>3s</a:t>
                </a:r>
                <a:endParaRPr lang="en-US" sz="1800">
                  <a:solidFill>
                    <a:srgbClr val="FF00FF"/>
                  </a:solidFill>
                </a:endParaRPr>
              </a:p>
            </p:txBody>
          </p:sp>
          <p:sp>
            <p:nvSpPr>
              <p:cNvPr id="24591" name="Text Box 8"/>
              <p:cNvSpPr txBox="1">
                <a:spLocks noChangeArrowheads="1"/>
              </p:cNvSpPr>
              <p:nvPr/>
            </p:nvSpPr>
            <p:spPr bwMode="auto">
              <a:xfrm>
                <a:off x="1560" y="2006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o</a:t>
                </a:r>
                <a:endParaRPr lang="en-US"/>
              </a:p>
            </p:txBody>
          </p:sp>
        </p:grpSp>
        <p:sp>
          <p:nvSpPr>
            <p:cNvPr id="24588" name="Line 9"/>
            <p:cNvSpPr>
              <a:spLocks noChangeShapeType="1"/>
            </p:cNvSpPr>
            <p:nvPr/>
          </p:nvSpPr>
          <p:spPr bwMode="auto">
            <a:xfrm>
              <a:off x="864" y="1718"/>
              <a:ext cx="16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648200" y="1184275"/>
            <a:ext cx="3733800" cy="2914650"/>
            <a:chOff x="2976" y="0"/>
            <a:chExt cx="2352" cy="1836"/>
          </a:xfrm>
        </p:grpSpPr>
        <p:sp>
          <p:nvSpPr>
            <p:cNvPr id="24583" name="Text Box 11"/>
            <p:cNvSpPr txBox="1">
              <a:spLocks noChangeArrowheads="1"/>
            </p:cNvSpPr>
            <p:nvPr/>
          </p:nvSpPr>
          <p:spPr bwMode="auto">
            <a:xfrm>
              <a:off x="4152" y="1440"/>
              <a:ext cx="36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/>
                <a:t>r/a</a:t>
              </a:r>
              <a:r>
                <a:rPr lang="en-US" baseline="-25000"/>
                <a:t>o</a:t>
              </a:r>
              <a:endParaRPr lang="en-US"/>
            </a:p>
          </p:txBody>
        </p:sp>
        <p:grpSp>
          <p:nvGrpSpPr>
            <p:cNvPr id="24584" name="Group 12"/>
            <p:cNvGrpSpPr>
              <a:grpSpLocks/>
            </p:cNvGrpSpPr>
            <p:nvPr/>
          </p:nvGrpSpPr>
          <p:grpSpPr bwMode="auto">
            <a:xfrm>
              <a:off x="2976" y="0"/>
              <a:ext cx="2352" cy="1836"/>
              <a:chOff x="2976" y="336"/>
              <a:chExt cx="2352" cy="1836"/>
            </a:xfrm>
          </p:grpSpPr>
          <p:sp>
            <p:nvSpPr>
              <p:cNvPr id="24585" name="Text Box 13"/>
              <p:cNvSpPr txBox="1">
                <a:spLocks noChangeArrowheads="1"/>
              </p:cNvSpPr>
              <p:nvPr/>
            </p:nvSpPr>
            <p:spPr bwMode="auto">
              <a:xfrm>
                <a:off x="2976" y="854"/>
                <a:ext cx="406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</a:t>
                </a:r>
                <a:r>
                  <a:rPr lang="en-US" baseline="-25000">
                    <a:solidFill>
                      <a:srgbClr val="FF0000"/>
                    </a:solidFill>
                  </a:rPr>
                  <a:t>1s</a:t>
                </a:r>
                <a:r>
                  <a:rPr lang="en-US" baseline="30000">
                    <a:solidFill>
                      <a:srgbClr val="FF0000"/>
                    </a:solidFill>
                  </a:rPr>
                  <a:t>2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C00"/>
                    </a:solidFill>
                  </a:rPr>
                  <a:t>R</a:t>
                </a:r>
                <a:r>
                  <a:rPr lang="en-US" baseline="-25000">
                    <a:solidFill>
                      <a:srgbClr val="FFCC00"/>
                    </a:solidFill>
                  </a:rPr>
                  <a:t>2s</a:t>
                </a:r>
                <a:r>
                  <a:rPr lang="en-US" baseline="30000">
                    <a:solidFill>
                      <a:srgbClr val="FFCC00"/>
                    </a:solidFill>
                  </a:rPr>
                  <a:t>2</a:t>
                </a:r>
                <a:endParaRPr lang="en-US">
                  <a:solidFill>
                    <a:srgbClr val="FFCC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</a:t>
                </a:r>
                <a:r>
                  <a:rPr lang="en-US" baseline="-25000">
                    <a:solidFill>
                      <a:srgbClr val="FF00FF"/>
                    </a:solidFill>
                  </a:rPr>
                  <a:t>3s</a:t>
                </a:r>
                <a:r>
                  <a:rPr lang="en-US" baseline="30000">
                    <a:solidFill>
                      <a:srgbClr val="FF00FF"/>
                    </a:solidFill>
                  </a:rPr>
                  <a:t>2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  <p:pic>
            <p:nvPicPr>
              <p:cNvPr id="24586" name="Picture 1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86" y="336"/>
                <a:ext cx="2142" cy="1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4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4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91DE520-2B00-4AB8-A53D-68DAA559CF7C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5426" name="Text Box 2"/>
          <p:cNvSpPr txBox="1">
            <a:spLocks noChangeArrowheads="1"/>
          </p:cNvSpPr>
          <p:nvPr/>
        </p:nvSpPr>
        <p:spPr bwMode="auto">
          <a:xfrm>
            <a:off x="3657600" y="3276600"/>
            <a:ext cx="21685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</a:t>
            </a:r>
            <a:r>
              <a:rPr lang="en-US" baseline="-25000">
                <a:solidFill>
                  <a:srgbClr val="FF0000"/>
                </a:solidFill>
              </a:rPr>
              <a:t>2p</a:t>
            </a:r>
            <a:r>
              <a:rPr lang="en-US">
                <a:solidFill>
                  <a:srgbClr val="FF0000"/>
                </a:solidFill>
              </a:rPr>
              <a:t> has no nodes</a:t>
            </a:r>
          </a:p>
          <a:p>
            <a:r>
              <a:rPr lang="en-US">
                <a:solidFill>
                  <a:srgbClr val="FFCC00"/>
                </a:solidFill>
              </a:rPr>
              <a:t>R</a:t>
            </a:r>
            <a:r>
              <a:rPr lang="en-US" baseline="-25000">
                <a:solidFill>
                  <a:srgbClr val="FFCC00"/>
                </a:solidFill>
              </a:rPr>
              <a:t>3p</a:t>
            </a:r>
            <a:r>
              <a:rPr lang="en-US">
                <a:solidFill>
                  <a:srgbClr val="FFCC00"/>
                </a:solidFill>
              </a:rPr>
              <a:t> has 1 node</a:t>
            </a:r>
          </a:p>
          <a:p>
            <a:r>
              <a:rPr lang="en-US">
                <a:solidFill>
                  <a:srgbClr val="FF00FF"/>
                </a:solidFill>
              </a:rPr>
              <a:t>R</a:t>
            </a:r>
            <a:r>
              <a:rPr lang="en-US" baseline="-25000">
                <a:solidFill>
                  <a:srgbClr val="FF00FF"/>
                </a:solidFill>
              </a:rPr>
              <a:t>3d</a:t>
            </a:r>
            <a:r>
              <a:rPr lang="en-US">
                <a:solidFill>
                  <a:srgbClr val="FF00FF"/>
                </a:solidFill>
              </a:rPr>
              <a:t> has no nodes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09613" y="361950"/>
            <a:ext cx="3633787" cy="2914650"/>
            <a:chOff x="495" y="432"/>
            <a:chExt cx="2289" cy="1836"/>
          </a:xfrm>
        </p:grpSpPr>
        <p:sp>
          <p:nvSpPr>
            <p:cNvPr id="25615" name="Line 4"/>
            <p:cNvSpPr>
              <a:spLocks noChangeShapeType="1"/>
            </p:cNvSpPr>
            <p:nvPr/>
          </p:nvSpPr>
          <p:spPr bwMode="auto">
            <a:xfrm>
              <a:off x="912" y="1584"/>
              <a:ext cx="16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5616" name="Group 5"/>
            <p:cNvGrpSpPr>
              <a:grpSpLocks/>
            </p:cNvGrpSpPr>
            <p:nvPr/>
          </p:nvGrpSpPr>
          <p:grpSpPr bwMode="auto">
            <a:xfrm>
              <a:off x="495" y="432"/>
              <a:ext cx="2289" cy="1836"/>
              <a:chOff x="543" y="480"/>
              <a:chExt cx="2289" cy="1836"/>
            </a:xfrm>
          </p:grpSpPr>
          <p:sp>
            <p:nvSpPr>
              <p:cNvPr id="25617" name="Text Box 6"/>
              <p:cNvSpPr txBox="1">
                <a:spLocks noChangeArrowheads="1"/>
              </p:cNvSpPr>
              <p:nvPr/>
            </p:nvSpPr>
            <p:spPr bwMode="auto">
              <a:xfrm>
                <a:off x="1560" y="1920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o</a:t>
                </a:r>
                <a:endParaRPr lang="en-US"/>
              </a:p>
            </p:txBody>
          </p:sp>
          <p:grpSp>
            <p:nvGrpSpPr>
              <p:cNvPr id="25618" name="Group 7"/>
              <p:cNvGrpSpPr>
                <a:grpSpLocks/>
              </p:cNvGrpSpPr>
              <p:nvPr/>
            </p:nvGrpSpPr>
            <p:grpSpPr bwMode="auto">
              <a:xfrm>
                <a:off x="543" y="480"/>
                <a:ext cx="2289" cy="1836"/>
                <a:chOff x="543" y="480"/>
                <a:chExt cx="2289" cy="1836"/>
              </a:xfrm>
            </p:grpSpPr>
            <p:sp>
              <p:nvSpPr>
                <p:cNvPr id="25619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543" y="1056"/>
                  <a:ext cx="326" cy="5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800">
                      <a:solidFill>
                        <a:srgbClr val="FF0000"/>
                      </a:solidFill>
                    </a:rPr>
                    <a:t>R</a:t>
                  </a:r>
                  <a:r>
                    <a:rPr lang="en-US" sz="1800" baseline="-25000">
                      <a:solidFill>
                        <a:srgbClr val="FF0000"/>
                      </a:solidFill>
                    </a:rPr>
                    <a:t>2p</a:t>
                  </a:r>
                  <a:endParaRPr lang="en-US" sz="1800">
                    <a:solidFill>
                      <a:srgbClr val="FF0000"/>
                    </a:solidFill>
                  </a:endParaRPr>
                </a:p>
                <a:p>
                  <a:r>
                    <a:rPr lang="en-US" sz="1800">
                      <a:solidFill>
                        <a:srgbClr val="FFCC00"/>
                      </a:solidFill>
                    </a:rPr>
                    <a:t>R</a:t>
                  </a:r>
                  <a:r>
                    <a:rPr lang="en-US" sz="1800" baseline="-25000">
                      <a:solidFill>
                        <a:srgbClr val="FFCC00"/>
                      </a:solidFill>
                    </a:rPr>
                    <a:t>3p</a:t>
                  </a:r>
                  <a:endParaRPr lang="en-US" sz="1800">
                    <a:solidFill>
                      <a:srgbClr val="FFCC00"/>
                    </a:solidFill>
                  </a:endParaRPr>
                </a:p>
                <a:p>
                  <a:r>
                    <a:rPr lang="en-US" sz="1800">
                      <a:solidFill>
                        <a:srgbClr val="FF00FF"/>
                      </a:solidFill>
                    </a:rPr>
                    <a:t>R</a:t>
                  </a:r>
                  <a:r>
                    <a:rPr lang="en-US" sz="1800" baseline="-25000">
                      <a:solidFill>
                        <a:srgbClr val="FF00FF"/>
                      </a:solidFill>
                    </a:rPr>
                    <a:t>3d</a:t>
                  </a:r>
                  <a:endParaRPr lang="en-US" sz="1800">
                    <a:solidFill>
                      <a:srgbClr val="FF00FF"/>
                    </a:solidFill>
                  </a:endParaRPr>
                </a:p>
              </p:txBody>
            </p:sp>
            <p:pic>
              <p:nvPicPr>
                <p:cNvPr id="25620" name="Picture 9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0" y="480"/>
                  <a:ext cx="2142" cy="18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4548188" y="361950"/>
            <a:ext cx="3733800" cy="2914650"/>
            <a:chOff x="3024" y="384"/>
            <a:chExt cx="2352" cy="1836"/>
          </a:xfrm>
        </p:grpSpPr>
        <p:grpSp>
          <p:nvGrpSpPr>
            <p:cNvPr id="25611" name="Group 11"/>
            <p:cNvGrpSpPr>
              <a:grpSpLocks/>
            </p:cNvGrpSpPr>
            <p:nvPr/>
          </p:nvGrpSpPr>
          <p:grpSpPr bwMode="auto">
            <a:xfrm>
              <a:off x="3024" y="940"/>
              <a:ext cx="1536" cy="1172"/>
              <a:chOff x="2976" y="1082"/>
              <a:chExt cx="1536" cy="1172"/>
            </a:xfrm>
          </p:grpSpPr>
          <p:sp>
            <p:nvSpPr>
              <p:cNvPr id="25613" name="Text Box 12"/>
              <p:cNvSpPr txBox="1">
                <a:spLocks noChangeArrowheads="1"/>
              </p:cNvSpPr>
              <p:nvPr/>
            </p:nvSpPr>
            <p:spPr bwMode="auto">
              <a:xfrm>
                <a:off x="4152" y="2004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o</a:t>
                </a:r>
                <a:endParaRPr lang="en-US"/>
              </a:p>
            </p:txBody>
          </p:sp>
          <p:sp>
            <p:nvSpPr>
              <p:cNvPr id="25614" name="Text Box 13"/>
              <p:cNvSpPr txBox="1">
                <a:spLocks noChangeArrowheads="1"/>
              </p:cNvSpPr>
              <p:nvPr/>
            </p:nvSpPr>
            <p:spPr bwMode="auto">
              <a:xfrm>
                <a:off x="2976" y="1082"/>
                <a:ext cx="412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</a:t>
                </a:r>
                <a:r>
                  <a:rPr lang="en-US" baseline="-25000">
                    <a:solidFill>
                      <a:srgbClr val="FF0000"/>
                    </a:solidFill>
                  </a:rPr>
                  <a:t>2p</a:t>
                </a:r>
                <a:r>
                  <a:rPr lang="en-US" baseline="30000">
                    <a:solidFill>
                      <a:srgbClr val="FF0000"/>
                    </a:solidFill>
                  </a:rPr>
                  <a:t>2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C00"/>
                    </a:solidFill>
                  </a:rPr>
                  <a:t>R</a:t>
                </a:r>
                <a:r>
                  <a:rPr lang="en-US" baseline="-25000">
                    <a:solidFill>
                      <a:srgbClr val="FFCC00"/>
                    </a:solidFill>
                  </a:rPr>
                  <a:t>3p</a:t>
                </a:r>
                <a:r>
                  <a:rPr lang="en-US" baseline="30000">
                    <a:solidFill>
                      <a:srgbClr val="FFCC00"/>
                    </a:solidFill>
                  </a:rPr>
                  <a:t>2</a:t>
                </a:r>
                <a:endParaRPr lang="en-US">
                  <a:solidFill>
                    <a:srgbClr val="FFCC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</a:t>
                </a:r>
                <a:r>
                  <a:rPr lang="en-US" baseline="-25000">
                    <a:solidFill>
                      <a:srgbClr val="FF00FF"/>
                    </a:solidFill>
                  </a:rPr>
                  <a:t>3d</a:t>
                </a:r>
                <a:r>
                  <a:rPr lang="en-US" baseline="30000">
                    <a:solidFill>
                      <a:srgbClr val="FF00FF"/>
                    </a:solidFill>
                  </a:rPr>
                  <a:t>2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</p:grpSp>
        <p:pic>
          <p:nvPicPr>
            <p:cNvPr id="25612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4" y="384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974725" y="4811713"/>
            <a:ext cx="6599238" cy="396875"/>
            <a:chOff x="614" y="3031"/>
            <a:chExt cx="4157" cy="250"/>
          </a:xfrm>
        </p:grpSpPr>
        <p:sp>
          <p:nvSpPr>
            <p:cNvPr id="25609" name="Text Box 15"/>
            <p:cNvSpPr txBox="1">
              <a:spLocks noChangeArrowheads="1"/>
            </p:cNvSpPr>
            <p:nvPr/>
          </p:nvSpPr>
          <p:spPr bwMode="auto">
            <a:xfrm>
              <a:off x="614" y="3031"/>
              <a:ext cx="90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General:</a:t>
              </a:r>
            </a:p>
          </p:txBody>
        </p:sp>
        <p:sp>
          <p:nvSpPr>
            <p:cNvPr id="25610" name="Text Box 16"/>
            <p:cNvSpPr txBox="1">
              <a:spLocks noChangeArrowheads="1"/>
            </p:cNvSpPr>
            <p:nvPr/>
          </p:nvSpPr>
          <p:spPr bwMode="auto">
            <a:xfrm>
              <a:off x="1574" y="3031"/>
              <a:ext cx="319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(a)  A wavefunction has a total of n-1 nodes</a:t>
              </a:r>
            </a:p>
          </p:txBody>
        </p:sp>
      </p:grpSp>
      <p:sp>
        <p:nvSpPr>
          <p:cNvPr id="615441" name="Text Box 17"/>
          <p:cNvSpPr txBox="1">
            <a:spLocks noChangeArrowheads="1"/>
          </p:cNvSpPr>
          <p:nvPr/>
        </p:nvSpPr>
        <p:spPr bwMode="auto">
          <a:xfrm>
            <a:off x="2514600" y="5257800"/>
            <a:ext cx="5762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(b)  There are l angular nodes (e.g. s-0, p-1, d-2)c</a:t>
            </a:r>
          </a:p>
        </p:txBody>
      </p:sp>
      <p:sp>
        <p:nvSpPr>
          <p:cNvPr id="615442" name="Text Box 18"/>
          <p:cNvSpPr txBox="1">
            <a:spLocks noChangeArrowheads="1"/>
          </p:cNvSpPr>
          <p:nvPr/>
        </p:nvSpPr>
        <p:spPr bwMode="auto">
          <a:xfrm>
            <a:off x="2544763" y="5715000"/>
            <a:ext cx="49768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(c)  The remainder (n-1-l) are radial nodes.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5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5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5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5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6" grpId="0" build="p" autoUpdateAnimBg="0"/>
      <p:bldP spid="615441" grpId="0" autoUpdateAnimBg="0"/>
      <p:bldP spid="61544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704AA14-EE37-4742-A783-C089F6B2C4D0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57200" y="760413"/>
            <a:ext cx="5681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Hydrogen Atom Schr</a:t>
            </a:r>
            <a:r>
              <a:rPr lang="en-US" sz="2200">
                <a:solidFill>
                  <a:srgbClr val="002060"/>
                </a:solidFill>
                <a:cs typeface="Arial" charset="0"/>
              </a:rPr>
              <a:t>ödinger Equation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57200" y="1446213"/>
            <a:ext cx="80438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Equation Solutions (Wavefunctions and Energies)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60375" y="4267200"/>
            <a:ext cx="19605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Atomic Units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60375" y="2132013"/>
            <a:ext cx="74168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Hydrogen Atom Wavefunctions (Complex and Real)</a:t>
            </a: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484188" y="2862263"/>
            <a:ext cx="69627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26633" name="Text Box 10"/>
          <p:cNvSpPr txBox="1">
            <a:spLocks noChangeArrowheads="1"/>
          </p:cNvSpPr>
          <p:nvPr/>
        </p:nvSpPr>
        <p:spPr bwMode="auto">
          <a:xfrm>
            <a:off x="508000" y="3581400"/>
            <a:ext cx="4371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Distribution Function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16CA45F-8937-45F9-BEAF-68E589C940E4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Use of Hydrogen-like Atom Wavefunctions</a:t>
            </a:r>
          </a:p>
        </p:txBody>
      </p:sp>
      <p:sp>
        <p:nvSpPr>
          <p:cNvPr id="628739" name="Text Box 3"/>
          <p:cNvSpPr txBox="1">
            <a:spLocks noChangeArrowheads="1"/>
          </p:cNvSpPr>
          <p:nvPr/>
        </p:nvSpPr>
        <p:spPr bwMode="auto">
          <a:xfrm>
            <a:off x="434975" y="685800"/>
            <a:ext cx="8488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illustrate how the hydrogen-like atom wavefunctions may be used</a:t>
            </a:r>
          </a:p>
          <a:p>
            <a:r>
              <a:rPr lang="en-US">
                <a:solidFill>
                  <a:srgbClr val="002060"/>
                </a:solidFill>
              </a:rPr>
              <a:t>to compute electronic properties, we will use the 2p</a:t>
            </a:r>
            <a:r>
              <a:rPr lang="en-US" baseline="-25000">
                <a:solidFill>
                  <a:srgbClr val="002060"/>
                </a:solidFill>
              </a:rPr>
              <a:t>z</a:t>
            </a:r>
            <a:r>
              <a:rPr lang="en-US">
                <a:solidFill>
                  <a:srgbClr val="002060"/>
                </a:solidFill>
              </a:rPr>
              <a:t> (=2p</a:t>
            </a:r>
            <a:r>
              <a:rPr lang="en-US" baseline="-25000">
                <a:solidFill>
                  <a:srgbClr val="002060"/>
                </a:solidFill>
              </a:rPr>
              <a:t>0</a:t>
            </a:r>
            <a:r>
              <a:rPr lang="en-US">
                <a:solidFill>
                  <a:srgbClr val="002060"/>
                </a:solidFill>
              </a:rPr>
              <a:t>) wavefunction.</a:t>
            </a:r>
          </a:p>
        </p:txBody>
      </p:sp>
      <p:graphicFrame>
        <p:nvGraphicFramePr>
          <p:cNvPr id="628741" name="Object 5"/>
          <p:cNvGraphicFramePr>
            <a:graphicFrameLocks noChangeAspect="1"/>
          </p:cNvGraphicFramePr>
          <p:nvPr/>
        </p:nvGraphicFramePr>
        <p:xfrm>
          <a:off x="1708150" y="1677988"/>
          <a:ext cx="3024188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8" name="Equation" r:id="rId3" imgW="1781057" imgH="152383" progId="Equation.DSMT4">
                  <p:embed/>
                </p:oleObj>
              </mc:Choice>
              <mc:Fallback>
                <p:oleObj name="Equation" r:id="rId3" imgW="1781057" imgH="15238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8150" y="1677988"/>
                        <a:ext cx="3024188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8743" name="Object 7"/>
          <p:cNvGraphicFramePr>
            <a:graphicFrameLocks noChangeAspect="1"/>
          </p:cNvGraphicFramePr>
          <p:nvPr/>
        </p:nvGraphicFramePr>
        <p:xfrm>
          <a:off x="4724400" y="1479550"/>
          <a:ext cx="217328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9" name="Equation" r:id="rId5" imgW="1247792" imgH="409597" progId="Equation.DSMT4">
                  <p:embed/>
                </p:oleObj>
              </mc:Choice>
              <mc:Fallback>
                <p:oleObj name="Equation" r:id="rId5" imgW="1247792" imgH="409597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1479550"/>
                        <a:ext cx="2173288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354138" y="4114800"/>
            <a:ext cx="6635750" cy="1390650"/>
            <a:chOff x="853" y="2724"/>
            <a:chExt cx="4180" cy="876"/>
          </a:xfrm>
        </p:grpSpPr>
        <p:grpSp>
          <p:nvGrpSpPr>
            <p:cNvPr id="27660" name="Group 11"/>
            <p:cNvGrpSpPr>
              <a:grpSpLocks/>
            </p:cNvGrpSpPr>
            <p:nvPr/>
          </p:nvGrpSpPr>
          <p:grpSpPr bwMode="auto">
            <a:xfrm>
              <a:off x="854" y="2724"/>
              <a:ext cx="3754" cy="252"/>
              <a:chOff x="854" y="2544"/>
              <a:chExt cx="3754" cy="252"/>
            </a:xfrm>
          </p:grpSpPr>
          <p:sp>
            <p:nvSpPr>
              <p:cNvPr id="27667" name="Text Box 12"/>
              <p:cNvSpPr txBox="1">
                <a:spLocks noChangeArrowheads="1"/>
              </p:cNvSpPr>
              <p:nvPr/>
            </p:nvSpPr>
            <p:spPr bwMode="auto">
              <a:xfrm>
                <a:off x="854" y="2544"/>
                <a:ext cx="104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r      0 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 r &lt; </a:t>
                </a:r>
                <a:endParaRPr lang="en-US">
                  <a:solidFill>
                    <a:srgbClr val="002060"/>
                  </a:solidFill>
                </a:endParaRPr>
              </a:p>
            </p:txBody>
          </p:sp>
          <p:sp>
            <p:nvSpPr>
              <p:cNvPr id="27668" name="Text Box 13"/>
              <p:cNvSpPr txBox="1">
                <a:spLocks noChangeArrowheads="1"/>
              </p:cNvSpPr>
              <p:nvPr/>
            </p:nvSpPr>
            <p:spPr bwMode="auto">
              <a:xfrm>
                <a:off x="2121" y="2546"/>
                <a:ext cx="248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Distance of point from origin (OP)</a:t>
                </a:r>
              </a:p>
            </p:txBody>
          </p:sp>
        </p:grpSp>
        <p:grpSp>
          <p:nvGrpSpPr>
            <p:cNvPr id="27661" name="Group 14"/>
            <p:cNvGrpSpPr>
              <a:grpSpLocks/>
            </p:cNvGrpSpPr>
            <p:nvPr/>
          </p:nvGrpSpPr>
          <p:grpSpPr bwMode="auto">
            <a:xfrm>
              <a:off x="853" y="3060"/>
              <a:ext cx="3647" cy="252"/>
              <a:chOff x="853" y="2959"/>
              <a:chExt cx="3647" cy="252"/>
            </a:xfrm>
          </p:grpSpPr>
          <p:sp>
            <p:nvSpPr>
              <p:cNvPr id="27665" name="Text Box 15"/>
              <p:cNvSpPr txBox="1">
                <a:spLocks noChangeArrowheads="1"/>
              </p:cNvSpPr>
              <p:nvPr/>
            </p:nvSpPr>
            <p:spPr bwMode="auto">
              <a:xfrm>
                <a:off x="853" y="2959"/>
                <a:ext cx="107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  <a:cs typeface="Arial" charset="0"/>
                    <a:sym typeface="Symbol" pitchFamily="18" charset="2"/>
                  </a:rPr>
                  <a:t></a:t>
                </a:r>
                <a:r>
                  <a:rPr lang="en-US">
                    <a:solidFill>
                      <a:srgbClr val="002060"/>
                    </a:solidFill>
                  </a:rPr>
                  <a:t>      0 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   </a:t>
                </a:r>
              </a:p>
            </p:txBody>
          </p:sp>
          <p:sp>
            <p:nvSpPr>
              <p:cNvPr id="27666" name="Text Box 16"/>
              <p:cNvSpPr txBox="1">
                <a:spLocks noChangeArrowheads="1"/>
              </p:cNvSpPr>
              <p:nvPr/>
            </p:nvSpPr>
            <p:spPr bwMode="auto">
              <a:xfrm>
                <a:off x="2112" y="2961"/>
                <a:ext cx="23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Angle of vector (OP) from z-axis</a:t>
                </a:r>
              </a:p>
            </p:txBody>
          </p:sp>
        </p:grpSp>
        <p:grpSp>
          <p:nvGrpSpPr>
            <p:cNvPr id="27662" name="Group 17"/>
            <p:cNvGrpSpPr>
              <a:grpSpLocks/>
            </p:cNvGrpSpPr>
            <p:nvPr/>
          </p:nvGrpSpPr>
          <p:grpSpPr bwMode="auto">
            <a:xfrm>
              <a:off x="853" y="3350"/>
              <a:ext cx="4180" cy="250"/>
              <a:chOff x="853" y="3403"/>
              <a:chExt cx="4180" cy="250"/>
            </a:xfrm>
          </p:grpSpPr>
          <p:sp>
            <p:nvSpPr>
              <p:cNvPr id="27663" name="Text Box 18"/>
              <p:cNvSpPr txBox="1">
                <a:spLocks noChangeArrowheads="1"/>
              </p:cNvSpPr>
              <p:nvPr/>
            </p:nvSpPr>
            <p:spPr bwMode="auto">
              <a:xfrm>
                <a:off x="853" y="3403"/>
                <a:ext cx="116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</a:t>
                </a:r>
                <a:r>
                  <a:rPr lang="en-US">
                    <a:solidFill>
                      <a:srgbClr val="002060"/>
                    </a:solidFill>
                  </a:rPr>
                  <a:t>      0 </a:t>
                </a:r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   2</a:t>
                </a:r>
              </a:p>
            </p:txBody>
          </p:sp>
          <p:sp>
            <p:nvSpPr>
              <p:cNvPr id="27664" name="Text Box 19"/>
              <p:cNvSpPr txBox="1">
                <a:spLocks noChangeArrowheads="1"/>
              </p:cNvSpPr>
              <p:nvPr/>
            </p:nvSpPr>
            <p:spPr bwMode="auto">
              <a:xfrm>
                <a:off x="2112" y="3403"/>
                <a:ext cx="292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Angle of x-y projection (OQ) from x-axis</a:t>
                </a:r>
              </a:p>
            </p:txBody>
          </p:sp>
        </p:grpSp>
      </p:grp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484188" y="2438400"/>
            <a:ext cx="7440612" cy="1492250"/>
            <a:chOff x="305" y="1536"/>
            <a:chExt cx="4687" cy="940"/>
          </a:xfrm>
        </p:grpSpPr>
        <p:sp>
          <p:nvSpPr>
            <p:cNvPr id="27658" name="Text Box 10"/>
            <p:cNvSpPr txBox="1">
              <a:spLocks noChangeArrowheads="1"/>
            </p:cNvSpPr>
            <p:nvPr/>
          </p:nvSpPr>
          <p:spPr bwMode="auto">
            <a:xfrm>
              <a:off x="305" y="1536"/>
              <a:ext cx="295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FF"/>
                  </a:solidFill>
                </a:rPr>
                <a:t>Review:  Spherical Polar Coordinates</a:t>
              </a:r>
            </a:p>
          </p:txBody>
        </p:sp>
        <p:pic>
          <p:nvPicPr>
            <p:cNvPr id="27659" name="Picture 20" descr="C:\A_TEMP\sphcoord-1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594"/>
              <a:ext cx="1488" cy="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628758" name="Object 22"/>
          <p:cNvGraphicFramePr>
            <a:graphicFrameLocks noChangeAspect="1"/>
          </p:cNvGraphicFramePr>
          <p:nvPr/>
        </p:nvGraphicFramePr>
        <p:xfrm>
          <a:off x="1271588" y="5688013"/>
          <a:ext cx="2592387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0" name="Equation" r:id="rId8" imgW="1428784" imgH="199935" progId="Equation.DSMT4">
                  <p:embed/>
                </p:oleObj>
              </mc:Choice>
              <mc:Fallback>
                <p:oleObj name="Equation" r:id="rId8" imgW="1428784" imgH="199935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1588" y="5688013"/>
                        <a:ext cx="2592387" cy="48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8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739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49D3B93-1C0C-44E2-963D-141DF2150693}" type="slidenum">
              <a:rPr lang="en-US" sz="1400" smtClean="0">
                <a:solidFill>
                  <a:srgbClr val="002060"/>
                </a:solidFill>
              </a:rPr>
              <a:pPr/>
              <a:t>27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2528888" y="192088"/>
            <a:ext cx="3948112" cy="1225550"/>
            <a:chOff x="1593" y="121"/>
            <a:chExt cx="2487" cy="772"/>
          </a:xfrm>
        </p:grpSpPr>
        <p:graphicFrame>
          <p:nvGraphicFramePr>
            <p:cNvPr id="2868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62586414"/>
                </p:ext>
              </p:extLst>
            </p:nvPr>
          </p:nvGraphicFramePr>
          <p:xfrm>
            <a:off x="2181" y="121"/>
            <a:ext cx="1282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47" name="Equation" r:id="rId3" imgW="1180800" imgH="355320" progId="Equation.DSMT4">
                    <p:embed/>
                  </p:oleObj>
                </mc:Choice>
                <mc:Fallback>
                  <p:oleObj name="Equation" r:id="rId3" imgW="1180800" imgH="35532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1" y="121"/>
                          <a:ext cx="1282" cy="4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681" name="Text Box 6"/>
            <p:cNvSpPr txBox="1">
              <a:spLocks noChangeArrowheads="1"/>
            </p:cNvSpPr>
            <p:nvPr/>
          </p:nvSpPr>
          <p:spPr bwMode="auto">
            <a:xfrm>
              <a:off x="1593" y="624"/>
              <a:ext cx="2487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00FF"/>
                  </a:solidFill>
                </a:rPr>
                <a:t>Wavefunction Normalization</a:t>
              </a:r>
            </a:p>
          </p:txBody>
        </p:sp>
      </p:grpSp>
      <p:graphicFrame>
        <p:nvGraphicFramePr>
          <p:cNvPr id="629779" name="Object 19"/>
          <p:cNvGraphicFramePr>
            <a:graphicFrameLocks noChangeAspect="1"/>
          </p:cNvGraphicFramePr>
          <p:nvPr/>
        </p:nvGraphicFramePr>
        <p:xfrm>
          <a:off x="1323975" y="1817688"/>
          <a:ext cx="1735138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8" name="Equation" r:id="rId5" imgW="952433" imgH="199935" progId="Equation.DSMT4">
                  <p:embed/>
                </p:oleObj>
              </mc:Choice>
              <mc:Fallback>
                <p:oleObj name="Equation" r:id="rId5" imgW="952433" imgH="199935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975" y="1817688"/>
                        <a:ext cx="1735138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80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369576"/>
              </p:ext>
            </p:extLst>
          </p:nvPr>
        </p:nvGraphicFramePr>
        <p:xfrm>
          <a:off x="3216275" y="1568450"/>
          <a:ext cx="4306888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9" name="Equation" r:id="rId7" imgW="2539800" imgH="558720" progId="Equation.DSMT4">
                  <p:embed/>
                </p:oleObj>
              </mc:Choice>
              <mc:Fallback>
                <p:oleObj name="Equation" r:id="rId7" imgW="2539800" imgH="558720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275" y="1568450"/>
                        <a:ext cx="4306888" cy="110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81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7835177"/>
              </p:ext>
            </p:extLst>
          </p:nvPr>
        </p:nvGraphicFramePr>
        <p:xfrm>
          <a:off x="2120900" y="2967038"/>
          <a:ext cx="4732338" cy="839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50" name="Equation" r:id="rId9" imgW="2806560" imgH="406080" progId="Equation.DSMT4">
                  <p:embed/>
                </p:oleObj>
              </mc:Choice>
              <mc:Fallback>
                <p:oleObj name="Equation" r:id="rId9" imgW="2806560" imgH="40608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0900" y="2967038"/>
                        <a:ext cx="4732338" cy="839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82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7524369"/>
              </p:ext>
            </p:extLst>
          </p:nvPr>
        </p:nvGraphicFramePr>
        <p:xfrm>
          <a:off x="3276600" y="4190206"/>
          <a:ext cx="1981200" cy="53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51" name="Equation" r:id="rId11" imgW="1054080" imgH="241200" progId="Equation.DSMT4">
                  <p:embed/>
                </p:oleObj>
              </mc:Choice>
              <mc:Fallback>
                <p:oleObj name="Equation" r:id="rId11" imgW="1054080" imgH="241200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190206"/>
                        <a:ext cx="1981200" cy="53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9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9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9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257D34A-4040-477C-B296-0828E9CDA4E3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9699" name="Group 8"/>
          <p:cNvGrpSpPr>
            <a:grpSpLocks/>
          </p:cNvGrpSpPr>
          <p:nvPr/>
        </p:nvGrpSpPr>
        <p:grpSpPr bwMode="auto">
          <a:xfrm>
            <a:off x="906462" y="152400"/>
            <a:ext cx="6608763" cy="839788"/>
            <a:chOff x="571" y="96"/>
            <a:chExt cx="4163" cy="529"/>
          </a:xfrm>
        </p:grpSpPr>
        <p:graphicFrame>
          <p:nvGraphicFramePr>
            <p:cNvPr id="29709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9944096"/>
                </p:ext>
              </p:extLst>
            </p:nvPr>
          </p:nvGraphicFramePr>
          <p:xfrm>
            <a:off x="571" y="96"/>
            <a:ext cx="2981" cy="5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855" name="Equation" r:id="rId3" imgW="2806560" imgH="406080" progId="Equation.DSMT4">
                    <p:embed/>
                  </p:oleObj>
                </mc:Choice>
                <mc:Fallback>
                  <p:oleObj name="Equation" r:id="rId3" imgW="2806560" imgH="40608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1" y="96"/>
                          <a:ext cx="2981" cy="5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10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39722173"/>
                </p:ext>
              </p:extLst>
            </p:nvPr>
          </p:nvGraphicFramePr>
          <p:xfrm>
            <a:off x="3648" y="262"/>
            <a:ext cx="1086" cy="3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856" name="Equation" r:id="rId5" imgW="977760" imgH="241200" progId="Equation.DSMT4">
                    <p:embed/>
                  </p:oleObj>
                </mc:Choice>
                <mc:Fallback>
                  <p:oleObj name="Equation" r:id="rId5" imgW="977760" imgH="241200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262"/>
                          <a:ext cx="1086" cy="3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30793" name="Object 9"/>
          <p:cNvGraphicFramePr>
            <a:graphicFrameLocks noChangeAspect="1"/>
          </p:cNvGraphicFramePr>
          <p:nvPr/>
        </p:nvGraphicFramePr>
        <p:xfrm>
          <a:off x="1139825" y="1373188"/>
          <a:ext cx="1701800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7" name="Equation" r:id="rId7" imgW="942992" imgH="333406" progId="Equation.DSMT4">
                  <p:embed/>
                </p:oleObj>
              </mc:Choice>
              <mc:Fallback>
                <p:oleObj name="Equation" r:id="rId7" imgW="942992" imgH="333406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9825" y="1373188"/>
                        <a:ext cx="1701800" cy="70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4" name="Object 10"/>
          <p:cNvGraphicFramePr>
            <a:graphicFrameLocks noChangeAspect="1"/>
          </p:cNvGraphicFramePr>
          <p:nvPr/>
        </p:nvGraphicFramePr>
        <p:xfrm>
          <a:off x="5638800" y="1414463"/>
          <a:ext cx="1885950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8" name="Equation" r:id="rId9" imgW="1038208" imgH="276127" progId="Equation.3">
                  <p:embed/>
                </p:oleObj>
              </mc:Choice>
              <mc:Fallback>
                <p:oleObj name="Equation" r:id="rId9" imgW="1038208" imgH="276127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1414463"/>
                        <a:ext cx="1885950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5" name="Object 11"/>
          <p:cNvGraphicFramePr>
            <a:graphicFrameLocks noChangeAspect="1"/>
          </p:cNvGraphicFramePr>
          <p:nvPr/>
        </p:nvGraphicFramePr>
        <p:xfrm>
          <a:off x="2874963" y="1422400"/>
          <a:ext cx="955675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9" name="Equation" r:id="rId11" imgW="485792" imgH="619259" progId="Equation.DSMT4">
                  <p:embed/>
                </p:oleObj>
              </mc:Choice>
              <mc:Fallback>
                <p:oleObj name="Equation" r:id="rId11" imgW="485792" imgH="619259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1422400"/>
                        <a:ext cx="955675" cy="119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6" name="Object 12"/>
          <p:cNvGraphicFramePr>
            <a:graphicFrameLocks noChangeAspect="1"/>
          </p:cNvGraphicFramePr>
          <p:nvPr/>
        </p:nvGraphicFramePr>
        <p:xfrm>
          <a:off x="3843338" y="1344613"/>
          <a:ext cx="1184275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0" name="Equation" r:id="rId13" imgW="619041" imgH="390414" progId="Equation.DSMT4">
                  <p:embed/>
                </p:oleObj>
              </mc:Choice>
              <mc:Fallback>
                <p:oleObj name="Equation" r:id="rId13" imgW="619041" imgH="390414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338" y="1344613"/>
                        <a:ext cx="1184275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7" name="Object 13"/>
          <p:cNvGraphicFramePr>
            <a:graphicFrameLocks noChangeAspect="1"/>
          </p:cNvGraphicFramePr>
          <p:nvPr/>
        </p:nvGraphicFramePr>
        <p:xfrm>
          <a:off x="1146175" y="2867025"/>
          <a:ext cx="2535238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1" name="Equation" r:id="rId15" imgW="1447935" imgH="257214" progId="Equation.DSMT4">
                  <p:embed/>
                </p:oleObj>
              </mc:Choice>
              <mc:Fallback>
                <p:oleObj name="Equation" r:id="rId15" imgW="1447935" imgH="257214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6175" y="2867025"/>
                        <a:ext cx="2535238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8" name="Object 14"/>
          <p:cNvGraphicFramePr>
            <a:graphicFrameLocks noChangeAspect="1"/>
          </p:cNvGraphicFramePr>
          <p:nvPr/>
        </p:nvGraphicFramePr>
        <p:xfrm>
          <a:off x="5592763" y="2862263"/>
          <a:ext cx="3170237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2" name="Equation" r:id="rId17" imgW="1828800" imgH="276127" progId="Equation.3">
                  <p:embed/>
                </p:oleObj>
              </mc:Choice>
              <mc:Fallback>
                <p:oleObj name="Equation" r:id="rId17" imgW="1828800" imgH="276127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2763" y="2862263"/>
                        <a:ext cx="3170237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799" name="Object 15"/>
          <p:cNvGraphicFramePr>
            <a:graphicFrameLocks noChangeAspect="1"/>
          </p:cNvGraphicFramePr>
          <p:nvPr/>
        </p:nvGraphicFramePr>
        <p:xfrm>
          <a:off x="1016000" y="3633788"/>
          <a:ext cx="3717925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3" name="Equation" r:id="rId19" imgW="2171633" imgH="380958" progId="Equation.DSMT4">
                  <p:embed/>
                </p:oleObj>
              </mc:Choice>
              <mc:Fallback>
                <p:oleObj name="Equation" r:id="rId19" imgW="2171633" imgH="380958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0" y="3633788"/>
                        <a:ext cx="3717925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0801" name="Object 17"/>
          <p:cNvGraphicFramePr>
            <a:graphicFrameLocks noChangeAspect="1"/>
          </p:cNvGraphicFramePr>
          <p:nvPr/>
        </p:nvGraphicFramePr>
        <p:xfrm>
          <a:off x="1174750" y="4694238"/>
          <a:ext cx="2827338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4" name="Equation" r:id="rId21" imgW="1628657" imgH="257214" progId="Equation.DSMT4">
                  <p:embed/>
                </p:oleObj>
              </mc:Choice>
              <mc:Fallback>
                <p:oleObj name="Equation" r:id="rId21" imgW="1628657" imgH="257214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0" y="4694238"/>
                        <a:ext cx="2827338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0359843"/>
              </p:ext>
            </p:extLst>
          </p:nvPr>
        </p:nvGraphicFramePr>
        <p:xfrm>
          <a:off x="4768850" y="3581400"/>
          <a:ext cx="8699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5" name="Equation" r:id="rId23" imgW="304560" imgH="457200" progId="Equation.DSMT4">
                  <p:embed/>
                </p:oleObj>
              </mc:Choice>
              <mc:Fallback>
                <p:oleObj name="Equation" r:id="rId23" imgW="304560" imgH="4572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8850" y="3581400"/>
                        <a:ext cx="86995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30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0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0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0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30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0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0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0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A6EE15F-C400-4A1C-970B-212B89D04BDC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49301" y="1214438"/>
            <a:ext cx="6565900" cy="839788"/>
            <a:chOff x="424" y="146"/>
            <a:chExt cx="4136" cy="529"/>
          </a:xfrm>
        </p:grpSpPr>
        <p:graphicFrame>
          <p:nvGraphicFramePr>
            <p:cNvPr id="30739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98628334"/>
                </p:ext>
              </p:extLst>
            </p:nvPr>
          </p:nvGraphicFramePr>
          <p:xfrm>
            <a:off x="424" y="146"/>
            <a:ext cx="2981" cy="5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4" name="Equation" r:id="rId3" imgW="2806560" imgH="406080" progId="Equation.DSMT4">
                    <p:embed/>
                  </p:oleObj>
                </mc:Choice>
                <mc:Fallback>
                  <p:oleObj name="Equation" r:id="rId3" imgW="2806560" imgH="406080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4" y="146"/>
                          <a:ext cx="2981" cy="5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40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24683085"/>
                </p:ext>
              </p:extLst>
            </p:nvPr>
          </p:nvGraphicFramePr>
          <p:xfrm>
            <a:off x="3474" y="315"/>
            <a:ext cx="1086" cy="3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5" name="Equation" r:id="rId5" imgW="977760" imgH="241200" progId="Equation.DSMT4">
                    <p:embed/>
                  </p:oleObj>
                </mc:Choice>
                <mc:Fallback>
                  <p:oleObj name="Equation" r:id="rId5" imgW="977760" imgH="241200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74" y="315"/>
                          <a:ext cx="1086" cy="3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257300" y="44450"/>
            <a:ext cx="5513388" cy="822325"/>
            <a:chOff x="792" y="28"/>
            <a:chExt cx="3473" cy="518"/>
          </a:xfrm>
        </p:grpSpPr>
        <p:graphicFrame>
          <p:nvGraphicFramePr>
            <p:cNvPr id="30736" name="Object 8"/>
            <p:cNvGraphicFramePr>
              <a:graphicFrameLocks noChangeAspect="1"/>
            </p:cNvGraphicFramePr>
            <p:nvPr/>
          </p:nvGraphicFramePr>
          <p:xfrm>
            <a:off x="792" y="28"/>
            <a:ext cx="922" cy="5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6" name="Equation" r:id="rId7" imgW="790592" imgH="390414" progId="Equation.DSMT4">
                    <p:embed/>
                  </p:oleObj>
                </mc:Choice>
                <mc:Fallback>
                  <p:oleObj name="Equation" r:id="rId7" imgW="790592" imgH="390414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" y="28"/>
                          <a:ext cx="922" cy="5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7" name="Object 12"/>
            <p:cNvGraphicFramePr>
              <a:graphicFrameLocks noChangeAspect="1"/>
            </p:cNvGraphicFramePr>
            <p:nvPr/>
          </p:nvGraphicFramePr>
          <p:xfrm>
            <a:off x="2392" y="78"/>
            <a:ext cx="484" cy="4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7" name="Equation" r:id="rId9" imgW="371424" imgH="314223" progId="Equation.DSMT4">
                    <p:embed/>
                  </p:oleObj>
                </mc:Choice>
                <mc:Fallback>
                  <p:oleObj name="Equation" r:id="rId9" imgW="371424" imgH="314223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2" y="78"/>
                          <a:ext cx="484" cy="4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8" name="Object 13"/>
            <p:cNvGraphicFramePr>
              <a:graphicFrameLocks noChangeAspect="1"/>
            </p:cNvGraphicFramePr>
            <p:nvPr/>
          </p:nvGraphicFramePr>
          <p:xfrm>
            <a:off x="3700" y="187"/>
            <a:ext cx="565" cy="2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8" name="Equation" r:id="rId11" imgW="447759" imgH="152383" progId="Equation.DSMT4">
                    <p:embed/>
                  </p:oleObj>
                </mc:Choice>
                <mc:Fallback>
                  <p:oleObj name="Equation" r:id="rId11" imgW="447759" imgH="152383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00" y="187"/>
                          <a:ext cx="565" cy="2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3182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666747"/>
              </p:ext>
            </p:extLst>
          </p:nvPr>
        </p:nvGraphicFramePr>
        <p:xfrm>
          <a:off x="1882775" y="2368550"/>
          <a:ext cx="2506663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9" name="Equation" r:id="rId13" imgW="1447560" imgH="469800" progId="Equation.DSMT4">
                  <p:embed/>
                </p:oleObj>
              </mc:Choice>
              <mc:Fallback>
                <p:oleObj name="Equation" r:id="rId13" imgW="1447560" imgH="4698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2775" y="2368550"/>
                        <a:ext cx="2506663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182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518477"/>
              </p:ext>
            </p:extLst>
          </p:nvPr>
        </p:nvGraphicFramePr>
        <p:xfrm>
          <a:off x="4430713" y="2395538"/>
          <a:ext cx="1957387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0" name="Equation" r:id="rId15" imgW="1091880" imgH="469800" progId="Equation.DSMT4">
                  <p:embed/>
                </p:oleObj>
              </mc:Choice>
              <mc:Fallback>
                <p:oleObj name="Equation" r:id="rId15" imgW="1091880" imgH="4698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0713" y="2395538"/>
                        <a:ext cx="1957387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1826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580148"/>
              </p:ext>
            </p:extLst>
          </p:nvPr>
        </p:nvGraphicFramePr>
        <p:xfrm>
          <a:off x="1728788" y="3632200"/>
          <a:ext cx="183515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1" name="Equation" r:id="rId17" imgW="1015920" imgH="507960" progId="Equation.DSMT4">
                  <p:embed/>
                </p:oleObj>
              </mc:Choice>
              <mc:Fallback>
                <p:oleObj name="Equation" r:id="rId17" imgW="1015920" imgH="507960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8788" y="3632200"/>
                        <a:ext cx="1835150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1830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469250"/>
              </p:ext>
            </p:extLst>
          </p:nvPr>
        </p:nvGraphicFramePr>
        <p:xfrm>
          <a:off x="1971675" y="4937125"/>
          <a:ext cx="2035175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2" name="Equation" r:id="rId19" imgW="1180800" imgH="355320" progId="Equation.DSMT4">
                  <p:embed/>
                </p:oleObj>
              </mc:Choice>
              <mc:Fallback>
                <p:oleObj name="Equation" r:id="rId19" imgW="1180800" imgH="355320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1675" y="4937125"/>
                        <a:ext cx="2035175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183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069922"/>
              </p:ext>
            </p:extLst>
          </p:nvPr>
        </p:nvGraphicFramePr>
        <p:xfrm>
          <a:off x="4114800" y="4876800"/>
          <a:ext cx="3279775" cy="102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3" name="Equation" r:id="rId21" imgW="1942920" imgH="507960" progId="Equation.DSMT4">
                  <p:embed/>
                </p:oleObj>
              </mc:Choice>
              <mc:Fallback>
                <p:oleObj name="Equation" r:id="rId21" imgW="1942920" imgH="507960" progId="Equation.DSMT4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876800"/>
                        <a:ext cx="3279775" cy="1025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657601" y="3625850"/>
            <a:ext cx="3104577" cy="1098550"/>
            <a:chOff x="2304" y="2284"/>
            <a:chExt cx="1824" cy="692"/>
          </a:xfrm>
        </p:grpSpPr>
        <p:grpSp>
          <p:nvGrpSpPr>
            <p:cNvPr id="30732" name="Group 21"/>
            <p:cNvGrpSpPr>
              <a:grpSpLocks/>
            </p:cNvGrpSpPr>
            <p:nvPr/>
          </p:nvGrpSpPr>
          <p:grpSpPr bwMode="auto">
            <a:xfrm>
              <a:off x="2304" y="2284"/>
              <a:ext cx="1824" cy="662"/>
              <a:chOff x="2304" y="2284"/>
              <a:chExt cx="1824" cy="662"/>
            </a:xfrm>
          </p:grpSpPr>
          <p:graphicFrame>
            <p:nvGraphicFramePr>
              <p:cNvPr id="30734" name="Object 1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64966130"/>
                  </p:ext>
                </p:extLst>
              </p:nvPr>
            </p:nvGraphicFramePr>
            <p:xfrm>
              <a:off x="2832" y="2284"/>
              <a:ext cx="1296" cy="66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94" name="Equation" r:id="rId23" imgW="1143000" imgH="507960" progId="Equation.DSMT4">
                      <p:embed/>
                    </p:oleObj>
                  </mc:Choice>
                  <mc:Fallback>
                    <p:oleObj name="Equation" r:id="rId23" imgW="1143000" imgH="507960" progId="Equation.DSMT4">
                      <p:embed/>
                      <p:pic>
                        <p:nvPicPr>
                          <p:cNvPr id="0" name="Object 1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4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32" y="2284"/>
                            <a:ext cx="1296" cy="66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735" name="Line 20"/>
              <p:cNvSpPr>
                <a:spLocks noChangeShapeType="1"/>
              </p:cNvSpPr>
              <p:nvPr/>
            </p:nvSpPr>
            <p:spPr bwMode="auto">
              <a:xfrm>
                <a:off x="2304" y="2640"/>
                <a:ext cx="480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0733" name="Rectangle 25"/>
            <p:cNvSpPr>
              <a:spLocks noChangeArrowheads="1"/>
            </p:cNvSpPr>
            <p:nvPr/>
          </p:nvSpPr>
          <p:spPr bwMode="auto">
            <a:xfrm>
              <a:off x="2841" y="2304"/>
              <a:ext cx="1287" cy="672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1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1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1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1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1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4CC9087-625A-4039-A928-24E95E0B2743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3283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793384"/>
              </p:ext>
            </p:extLst>
          </p:nvPr>
        </p:nvGraphicFramePr>
        <p:xfrm>
          <a:off x="819150" y="1901825"/>
          <a:ext cx="207645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1" name="Equation" r:id="rId3" imgW="1162016" imgH="209662" progId="Equation.DSMT4">
                  <p:embed/>
                </p:oleObj>
              </mc:Choice>
              <mc:Fallback>
                <p:oleObj name="Equation" r:id="rId3" imgW="1162016" imgH="209662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1901825"/>
                        <a:ext cx="207645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3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5104150"/>
              </p:ext>
            </p:extLst>
          </p:nvPr>
        </p:nvGraphicFramePr>
        <p:xfrm>
          <a:off x="3001963" y="1592263"/>
          <a:ext cx="4459287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2" name="Equation" r:id="rId5" imgW="2628720" imgH="558720" progId="Equation.DSMT4">
                  <p:embed/>
                </p:oleObj>
              </mc:Choice>
              <mc:Fallback>
                <p:oleObj name="Equation" r:id="rId5" imgW="2628720" imgH="5587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1963" y="1592263"/>
                        <a:ext cx="4459287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3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7702510"/>
              </p:ext>
            </p:extLst>
          </p:nvPr>
        </p:nvGraphicFramePr>
        <p:xfrm>
          <a:off x="590550" y="2743200"/>
          <a:ext cx="4972050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3" name="Equation" r:id="rId7" imgW="2946240" imgH="406080" progId="Equation.DSMT4">
                  <p:embed/>
                </p:oleObj>
              </mc:Choice>
              <mc:Fallback>
                <p:oleObj name="Equation" r:id="rId7" imgW="2946240" imgH="4060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" y="2743200"/>
                        <a:ext cx="4972050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2003426" y="0"/>
            <a:ext cx="4940300" cy="1417638"/>
            <a:chOff x="1262" y="0"/>
            <a:chExt cx="3112" cy="893"/>
          </a:xfrm>
        </p:grpSpPr>
        <p:sp>
          <p:nvSpPr>
            <p:cNvPr id="31761" name="Text Box 2"/>
            <p:cNvSpPr txBox="1">
              <a:spLocks noChangeArrowheads="1"/>
            </p:cNvSpPr>
            <p:nvPr/>
          </p:nvSpPr>
          <p:spPr bwMode="auto">
            <a:xfrm>
              <a:off x="1920" y="624"/>
              <a:ext cx="160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00FF"/>
                  </a:solidFill>
                </a:rPr>
                <a:t>Calculation of &lt;r&gt;</a:t>
              </a:r>
            </a:p>
          </p:txBody>
        </p:sp>
        <p:grpSp>
          <p:nvGrpSpPr>
            <p:cNvPr id="31762" name="Group 10"/>
            <p:cNvGrpSpPr>
              <a:grpSpLocks/>
            </p:cNvGrpSpPr>
            <p:nvPr/>
          </p:nvGrpSpPr>
          <p:grpSpPr bwMode="auto">
            <a:xfrm>
              <a:off x="1262" y="0"/>
              <a:ext cx="3112" cy="644"/>
              <a:chOff x="1262" y="0"/>
              <a:chExt cx="3112" cy="644"/>
            </a:xfrm>
          </p:grpSpPr>
          <p:graphicFrame>
            <p:nvGraphicFramePr>
              <p:cNvPr id="31763" name="Object 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17350514"/>
                  </p:ext>
                </p:extLst>
              </p:nvPr>
            </p:nvGraphicFramePr>
            <p:xfrm>
              <a:off x="1262" y="48"/>
              <a:ext cx="1282" cy="44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924" name="Equation" r:id="rId9" imgW="1180800" imgH="355320" progId="Equation.DSMT4">
                      <p:embed/>
                    </p:oleObj>
                  </mc:Choice>
                  <mc:Fallback>
                    <p:oleObj name="Equation" r:id="rId9" imgW="1180800" imgH="355320" progId="Equation.DSMT4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62" y="48"/>
                            <a:ext cx="1282" cy="44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764" name="Object 8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37540236"/>
                  </p:ext>
                </p:extLst>
              </p:nvPr>
            </p:nvGraphicFramePr>
            <p:xfrm>
              <a:off x="3107" y="0"/>
              <a:ext cx="1267" cy="6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925" name="Equation" r:id="rId11" imgW="1143000" imgH="507960" progId="Equation.DSMT4">
                      <p:embed/>
                    </p:oleObj>
                  </mc:Choice>
                  <mc:Fallback>
                    <p:oleObj name="Equation" r:id="rId11" imgW="1143000" imgH="507960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07" y="0"/>
                            <a:ext cx="1267" cy="64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63284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089433"/>
              </p:ext>
            </p:extLst>
          </p:nvPr>
        </p:nvGraphicFramePr>
        <p:xfrm>
          <a:off x="5715000" y="2992438"/>
          <a:ext cx="1722438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6" name="Equation" r:id="rId13" imgW="977760" imgH="241200" progId="Equation.DSMT4">
                  <p:embed/>
                </p:oleObj>
              </mc:Choice>
              <mc:Fallback>
                <p:oleObj name="Equation" r:id="rId13" imgW="977760" imgH="2412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2992438"/>
                        <a:ext cx="1722438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2255838" y="3662363"/>
            <a:ext cx="5287962" cy="719137"/>
            <a:chOff x="1421" y="2307"/>
            <a:chExt cx="3331" cy="453"/>
          </a:xfrm>
        </p:grpSpPr>
        <p:graphicFrame>
          <p:nvGraphicFramePr>
            <p:cNvPr id="31757" name="Object 13"/>
            <p:cNvGraphicFramePr>
              <a:graphicFrameLocks noChangeAspect="1"/>
            </p:cNvGraphicFramePr>
            <p:nvPr/>
          </p:nvGraphicFramePr>
          <p:xfrm>
            <a:off x="1421" y="2307"/>
            <a:ext cx="496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27" name="Equation" r:id="rId15" imgW="381135" imgH="323949" progId="Equation.DSMT4">
                    <p:embed/>
                  </p:oleObj>
                </mc:Choice>
                <mc:Fallback>
                  <p:oleObj name="Equation" r:id="rId15" imgW="381135" imgH="323949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1" y="2307"/>
                          <a:ext cx="496" cy="4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58" name="Object 14"/>
            <p:cNvGraphicFramePr>
              <a:graphicFrameLocks noChangeAspect="1"/>
            </p:cNvGraphicFramePr>
            <p:nvPr/>
          </p:nvGraphicFramePr>
          <p:xfrm>
            <a:off x="2647" y="2381"/>
            <a:ext cx="577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28" name="Equation" r:id="rId17" imgW="457200" imgH="161840" progId="Equation.DSMT4">
                    <p:embed/>
                  </p:oleObj>
                </mc:Choice>
                <mc:Fallback>
                  <p:oleObj name="Equation" r:id="rId17" imgW="457200" imgH="161840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47" y="2381"/>
                          <a:ext cx="577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59" name="Text Box 15"/>
            <p:cNvSpPr txBox="1">
              <a:spLocks noChangeArrowheads="1"/>
            </p:cNvSpPr>
            <p:nvPr/>
          </p:nvSpPr>
          <p:spPr bwMode="auto">
            <a:xfrm>
              <a:off x="3508" y="2400"/>
              <a:ext cx="12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Same as before</a:t>
              </a:r>
            </a:p>
          </p:txBody>
        </p:sp>
        <p:sp>
          <p:nvSpPr>
            <p:cNvPr id="31760" name="Text Box 16"/>
            <p:cNvSpPr txBox="1">
              <a:spLocks noChangeArrowheads="1"/>
            </p:cNvSpPr>
            <p:nvPr/>
          </p:nvSpPr>
          <p:spPr bwMode="auto">
            <a:xfrm>
              <a:off x="2102" y="2407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</p:grpSp>
      <p:graphicFrame>
        <p:nvGraphicFramePr>
          <p:cNvPr id="632850" name="Object 18"/>
          <p:cNvGraphicFramePr>
            <a:graphicFrameLocks noChangeAspect="1"/>
          </p:cNvGraphicFramePr>
          <p:nvPr/>
        </p:nvGraphicFramePr>
        <p:xfrm>
          <a:off x="1135063" y="4564063"/>
          <a:ext cx="1708150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9" name="Equation" r:id="rId19" imgW="933551" imgH="342862" progId="Equation.DSMT4">
                  <p:embed/>
                </p:oleObj>
              </mc:Choice>
              <mc:Fallback>
                <p:oleObj name="Equation" r:id="rId19" imgW="933551" imgH="342862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5063" y="4564063"/>
                        <a:ext cx="1708150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51" name="Object 19"/>
          <p:cNvGraphicFramePr>
            <a:graphicFrameLocks noChangeAspect="1"/>
          </p:cNvGraphicFramePr>
          <p:nvPr/>
        </p:nvGraphicFramePr>
        <p:xfrm>
          <a:off x="5638800" y="4538663"/>
          <a:ext cx="1885950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0" name="Equation" r:id="rId21" imgW="1038208" imgH="276127" progId="Equation.3">
                  <p:embed/>
                </p:oleObj>
              </mc:Choice>
              <mc:Fallback>
                <p:oleObj name="Equation" r:id="rId21" imgW="1038208" imgH="276127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538663"/>
                        <a:ext cx="1885950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52" name="Object 20"/>
          <p:cNvGraphicFramePr>
            <a:graphicFrameLocks noChangeAspect="1"/>
          </p:cNvGraphicFramePr>
          <p:nvPr/>
        </p:nvGraphicFramePr>
        <p:xfrm>
          <a:off x="2865438" y="4614863"/>
          <a:ext cx="973137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1" name="Equation" r:id="rId23" imgW="495233" imgH="628715" progId="Equation.DSMT4">
                  <p:embed/>
                </p:oleObj>
              </mc:Choice>
              <mc:Fallback>
                <p:oleObj name="Equation" r:id="rId23" imgW="495233" imgH="628715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5438" y="4614863"/>
                        <a:ext cx="973137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53" name="Object 21"/>
          <p:cNvGraphicFramePr>
            <a:graphicFrameLocks noChangeAspect="1"/>
          </p:cNvGraphicFramePr>
          <p:nvPr/>
        </p:nvGraphicFramePr>
        <p:xfrm>
          <a:off x="3856038" y="4535488"/>
          <a:ext cx="1296987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2" name="Equation" r:id="rId25" imgW="685935" imgH="400141" progId="Equation.DSMT4">
                  <p:embed/>
                </p:oleObj>
              </mc:Choice>
              <mc:Fallback>
                <p:oleObj name="Equation" r:id="rId25" imgW="685935" imgH="400141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6038" y="4535488"/>
                        <a:ext cx="1296987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2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3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2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32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4A4A793-90C6-4D7A-A116-4A556B63C38D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32771" name="Group 8"/>
          <p:cNvGrpSpPr>
            <a:grpSpLocks/>
          </p:cNvGrpSpPr>
          <p:nvPr/>
        </p:nvGrpSpPr>
        <p:grpSpPr bwMode="auto">
          <a:xfrm>
            <a:off x="871538" y="34925"/>
            <a:ext cx="7383462" cy="915988"/>
            <a:chOff x="549" y="22"/>
            <a:chExt cx="4651" cy="577"/>
          </a:xfrm>
        </p:grpSpPr>
        <p:graphicFrame>
          <p:nvGraphicFramePr>
            <p:cNvPr id="32775" name="Object 2"/>
            <p:cNvGraphicFramePr>
              <a:graphicFrameLocks noChangeAspect="1"/>
            </p:cNvGraphicFramePr>
            <p:nvPr/>
          </p:nvGraphicFramePr>
          <p:xfrm>
            <a:off x="549" y="22"/>
            <a:ext cx="994" cy="5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70" name="Equation" r:id="rId3" imgW="857216" imgH="400141" progId="Equation.DSMT4">
                    <p:embed/>
                  </p:oleObj>
                </mc:Choice>
                <mc:Fallback>
                  <p:oleObj name="Equation" r:id="rId3" imgW="857216" imgH="400141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9" y="22"/>
                          <a:ext cx="994" cy="5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6" name="Object 3"/>
            <p:cNvGraphicFramePr>
              <a:graphicFrameLocks noChangeAspect="1"/>
            </p:cNvGraphicFramePr>
            <p:nvPr/>
          </p:nvGraphicFramePr>
          <p:xfrm>
            <a:off x="2020" y="72"/>
            <a:ext cx="496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71" name="Equation" r:id="rId5" imgW="381135" imgH="323949" progId="Equation.DSMT4">
                    <p:embed/>
                  </p:oleObj>
                </mc:Choice>
                <mc:Fallback>
                  <p:oleObj name="Equation" r:id="rId5" imgW="381135" imgH="323949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20" y="72"/>
                          <a:ext cx="496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7" name="Object 4"/>
            <p:cNvGraphicFramePr>
              <a:graphicFrameLocks noChangeAspect="1"/>
            </p:cNvGraphicFramePr>
            <p:nvPr/>
          </p:nvGraphicFramePr>
          <p:xfrm>
            <a:off x="3086" y="163"/>
            <a:ext cx="576" cy="2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72" name="Equation" r:id="rId7" imgW="457200" imgH="161840" progId="Equation.DSMT4">
                    <p:embed/>
                  </p:oleObj>
                </mc:Choice>
                <mc:Fallback>
                  <p:oleObj name="Equation" r:id="rId7" imgW="457200" imgH="161840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86" y="163"/>
                          <a:ext cx="576" cy="2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8" name="Object 7"/>
            <p:cNvGraphicFramePr>
              <a:graphicFrameLocks noChangeAspect="1"/>
            </p:cNvGraphicFramePr>
            <p:nvPr/>
          </p:nvGraphicFramePr>
          <p:xfrm>
            <a:off x="3979" y="30"/>
            <a:ext cx="1221" cy="5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73" name="Equation" r:id="rId9" imgW="1076241" imgH="438237" progId="Equation.DSMT4">
                    <p:embed/>
                  </p:oleObj>
                </mc:Choice>
                <mc:Fallback>
                  <p:oleObj name="Equation" r:id="rId9" imgW="1076241" imgH="438237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79" y="30"/>
                          <a:ext cx="1221" cy="5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3386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5068067"/>
              </p:ext>
            </p:extLst>
          </p:nvPr>
        </p:nvGraphicFramePr>
        <p:xfrm>
          <a:off x="1274762" y="1828800"/>
          <a:ext cx="2154237" cy="541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4" name="Equation" r:id="rId11" imgW="1193760" imgH="253800" progId="Equation.DSMT4">
                  <p:embed/>
                </p:oleObj>
              </mc:Choice>
              <mc:Fallback>
                <p:oleObj name="Equation" r:id="rId11" imgW="1193760" imgH="2538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4762" y="1828800"/>
                        <a:ext cx="2154237" cy="5418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386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5441343"/>
              </p:ext>
            </p:extLst>
          </p:nvPr>
        </p:nvGraphicFramePr>
        <p:xfrm>
          <a:off x="3505200" y="1598035"/>
          <a:ext cx="3124200" cy="992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5" name="Equation" r:id="rId13" imgW="1930320" imgH="507960" progId="Equation.DSMT4">
                  <p:embed/>
                </p:oleObj>
              </mc:Choice>
              <mc:Fallback>
                <p:oleObj name="Equation" r:id="rId13" imgW="1930320" imgH="50796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1598035"/>
                        <a:ext cx="3124200" cy="9927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3867" name="Object 11"/>
          <p:cNvGraphicFramePr>
            <a:graphicFrameLocks noChangeAspect="1"/>
          </p:cNvGraphicFramePr>
          <p:nvPr/>
        </p:nvGraphicFramePr>
        <p:xfrm>
          <a:off x="2986088" y="2900363"/>
          <a:ext cx="230505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6" name="Equation" r:id="rId15" imgW="1304976" imgH="323949" progId="Equation.DSMT4">
                  <p:embed/>
                </p:oleObj>
              </mc:Choice>
              <mc:Fallback>
                <p:oleObj name="Equation" r:id="rId15" imgW="1304976" imgH="323949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6088" y="2900363"/>
                        <a:ext cx="2305050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3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3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3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B22BD74-862D-49D0-89FA-C4705C400B61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2667000" y="258763"/>
            <a:ext cx="41513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Calculation of other Averages</a:t>
            </a:r>
          </a:p>
        </p:txBody>
      </p:sp>
      <p:sp>
        <p:nvSpPr>
          <p:cNvPr id="634883" name="Text Box 3"/>
          <p:cNvSpPr txBox="1">
            <a:spLocks noChangeArrowheads="1"/>
          </p:cNvSpPr>
          <p:nvPr/>
        </p:nvSpPr>
        <p:spPr bwMode="auto">
          <a:xfrm>
            <a:off x="593725" y="914400"/>
            <a:ext cx="7953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use the same procedures.  For example, I’ll set up the calculation</a:t>
            </a:r>
          </a:p>
          <a:p>
            <a:r>
              <a:rPr lang="en-US">
                <a:solidFill>
                  <a:srgbClr val="002060"/>
                </a:solidFill>
              </a:rPr>
              <a:t>for the calculation of </a:t>
            </a:r>
            <a:r>
              <a:rPr lang="en-US">
                <a:solidFill>
                  <a:schemeClr val="bg1"/>
                </a:solidFill>
              </a:rPr>
              <a:t>&lt;y</a:t>
            </a:r>
            <a:r>
              <a:rPr lang="en-US" baseline="30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chemeClr val="bg1"/>
                </a:solidFill>
              </a:rPr>
              <a:t>&gt;</a:t>
            </a:r>
            <a:r>
              <a:rPr lang="en-US">
                <a:solidFill>
                  <a:srgbClr val="002060"/>
                </a:solidFill>
              </a:rPr>
              <a:t>, where </a:t>
            </a:r>
            <a:r>
              <a:rPr lang="en-US">
                <a:solidFill>
                  <a:schemeClr val="bg1"/>
                </a:solidFill>
              </a:rPr>
              <a:t>y = rsin(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)sin()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634884" name="Object 4"/>
          <p:cNvGraphicFramePr>
            <a:graphicFrameLocks noChangeAspect="1"/>
          </p:cNvGraphicFramePr>
          <p:nvPr/>
        </p:nvGraphicFramePr>
        <p:xfrm>
          <a:off x="393700" y="1941513"/>
          <a:ext cx="234632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4" name="Equation" r:id="rId3" imgW="1333567" imgH="209662" progId="Equation.DSMT4">
                  <p:embed/>
                </p:oleObj>
              </mc:Choice>
              <mc:Fallback>
                <p:oleObj name="Equation" r:id="rId3" imgW="1333567" imgH="209662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1941513"/>
                        <a:ext cx="2346325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885" name="Object 5"/>
          <p:cNvGraphicFramePr>
            <a:graphicFrameLocks noChangeAspect="1"/>
          </p:cNvGraphicFramePr>
          <p:nvPr/>
        </p:nvGraphicFramePr>
        <p:xfrm>
          <a:off x="2601913" y="1709738"/>
          <a:ext cx="6400800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5" name="Equation" r:id="rId5" imgW="3810000" imgH="495245" progId="Equation.DSMT4">
                  <p:embed/>
                </p:oleObj>
              </mc:Choice>
              <mc:Fallback>
                <p:oleObj name="Equation" r:id="rId5" imgW="3810000" imgH="495245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1913" y="1709738"/>
                        <a:ext cx="6400800" cy="979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88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2497392"/>
              </p:ext>
            </p:extLst>
          </p:nvPr>
        </p:nvGraphicFramePr>
        <p:xfrm>
          <a:off x="1600200" y="2743200"/>
          <a:ext cx="5943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6" name="Equation" r:id="rId7" imgW="3543120" imgH="406080" progId="Equation.DSMT4">
                  <p:embed/>
                </p:oleObj>
              </mc:Choice>
              <mc:Fallback>
                <p:oleObj name="Equation" r:id="rId7" imgW="3543120" imgH="4060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743200"/>
                        <a:ext cx="5943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88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2254755"/>
              </p:ext>
            </p:extLst>
          </p:nvPr>
        </p:nvGraphicFramePr>
        <p:xfrm>
          <a:off x="2133600" y="3733800"/>
          <a:ext cx="172402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7" name="Equation" r:id="rId9" imgW="977760" imgH="241200" progId="Equation.DSMT4">
                  <p:embed/>
                </p:oleObj>
              </mc:Choice>
              <mc:Fallback>
                <p:oleObj name="Equation" r:id="rId9" imgW="977760" imgH="2412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3733800"/>
                        <a:ext cx="1724025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889" name="Text Box 9"/>
          <p:cNvSpPr txBox="1">
            <a:spLocks noChangeArrowheads="1"/>
          </p:cNvSpPr>
          <p:nvPr/>
        </p:nvSpPr>
        <p:spPr bwMode="auto">
          <a:xfrm>
            <a:off x="4038600" y="3794125"/>
            <a:ext cx="170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and evaluate.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 autoUpdateAnimBg="0"/>
      <p:bldP spid="634889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14B2F9B-65F5-4AC3-B2A2-27BD1BBC89CC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57200" y="760413"/>
            <a:ext cx="5681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Hydrogen Atom Schr</a:t>
            </a:r>
            <a:r>
              <a:rPr lang="en-US" sz="2200">
                <a:solidFill>
                  <a:srgbClr val="002060"/>
                </a:solidFill>
                <a:cs typeface="Arial" charset="0"/>
              </a:rPr>
              <a:t>ödinger Equation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57200" y="1446213"/>
            <a:ext cx="80438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Equation Solutions (Wavefunctions and Energies)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60375" y="4267200"/>
            <a:ext cx="19605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Atomic Units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60375" y="2132013"/>
            <a:ext cx="74168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Hydrogen Atom Wavefunctions (Complex and Real)</a:t>
            </a:r>
          </a:p>
        </p:txBody>
      </p:sp>
      <p:sp>
        <p:nvSpPr>
          <p:cNvPr id="34824" name="Text Box 9"/>
          <p:cNvSpPr txBox="1">
            <a:spLocks noChangeArrowheads="1"/>
          </p:cNvSpPr>
          <p:nvPr/>
        </p:nvSpPr>
        <p:spPr bwMode="auto">
          <a:xfrm>
            <a:off x="484188" y="2862263"/>
            <a:ext cx="6515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34825" name="Text Box 10"/>
          <p:cNvSpPr txBox="1">
            <a:spLocks noChangeArrowheads="1"/>
          </p:cNvSpPr>
          <p:nvPr/>
        </p:nvSpPr>
        <p:spPr bwMode="auto">
          <a:xfrm>
            <a:off x="508000" y="3579813"/>
            <a:ext cx="47640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The Radial Distribution Function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6A3BFE6-7F21-43A0-837A-B9B50D0981AF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5843" name="Rectangle 1027"/>
          <p:cNvSpPr>
            <a:spLocks noGrp="1" noChangeArrowheads="1"/>
          </p:cNvSpPr>
          <p:nvPr>
            <p:ph type="title"/>
          </p:nvPr>
        </p:nvSpPr>
        <p:spPr>
          <a:xfrm>
            <a:off x="711200" y="15240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Radial Distribution Function</a:t>
            </a:r>
          </a:p>
        </p:txBody>
      </p:sp>
      <p:sp>
        <p:nvSpPr>
          <p:cNvPr id="635908" name="Text Box 1028"/>
          <p:cNvSpPr txBox="1">
            <a:spLocks noChangeArrowheads="1"/>
          </p:cNvSpPr>
          <p:nvPr/>
        </p:nvSpPr>
        <p:spPr bwMode="auto">
          <a:xfrm>
            <a:off x="766763" y="1066800"/>
            <a:ext cx="76152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Often, one is interested primarily in properties involving only r, the </a:t>
            </a:r>
          </a:p>
          <a:p>
            <a:r>
              <a:rPr lang="en-US">
                <a:solidFill>
                  <a:srgbClr val="002060"/>
                </a:solidFill>
              </a:rPr>
              <a:t>distance of the electron  from the nucleus.</a:t>
            </a:r>
          </a:p>
        </p:txBody>
      </p:sp>
      <p:sp>
        <p:nvSpPr>
          <p:cNvPr id="635909" name="Text Box 1029"/>
          <p:cNvSpPr txBox="1">
            <a:spLocks noChangeArrowheads="1"/>
          </p:cNvSpPr>
          <p:nvPr/>
        </p:nvSpPr>
        <p:spPr bwMode="auto">
          <a:xfrm>
            <a:off x="820738" y="1981200"/>
            <a:ext cx="74088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these cases, it is simpler to integrate over the angles,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and .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35910" name="Text Box 1030"/>
          <p:cNvSpPr txBox="1">
            <a:spLocks noChangeArrowheads="1"/>
          </p:cNvSpPr>
          <p:nvPr/>
        </p:nvSpPr>
        <p:spPr bwMode="auto">
          <a:xfrm>
            <a:off x="838200" y="2822575"/>
            <a:ext cx="78708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then work with a one dimensional function (of r only), called</a:t>
            </a:r>
          </a:p>
          <a:p>
            <a:r>
              <a:rPr lang="en-US">
                <a:solidFill>
                  <a:srgbClr val="002060"/>
                </a:solidFill>
              </a:rPr>
              <a:t>the Radial Distribution Function, which represents the probability</a:t>
            </a:r>
          </a:p>
          <a:p>
            <a:r>
              <a:rPr lang="en-US">
                <a:solidFill>
                  <a:srgbClr val="002060"/>
                </a:solidFill>
              </a:rPr>
              <a:t>of finding the electron </a:t>
            </a:r>
            <a:r>
              <a:rPr lang="en-US">
                <a:solidFill>
                  <a:schemeClr val="bg1"/>
                </a:solidFill>
              </a:rPr>
              <a:t>between r and r+dr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5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8" grpId="0" autoUpdateAnimBg="0"/>
      <p:bldP spid="635909" grpId="0" autoUpdateAnimBg="0"/>
      <p:bldP spid="635910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D001BA1-0D78-4BE0-8899-2387A7F2B76F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438400" y="666750"/>
            <a:ext cx="3733800" cy="2914650"/>
            <a:chOff x="3024" y="384"/>
            <a:chExt cx="2352" cy="1836"/>
          </a:xfrm>
        </p:grpSpPr>
        <p:grpSp>
          <p:nvGrpSpPr>
            <p:cNvPr id="36874" name="Group 3"/>
            <p:cNvGrpSpPr>
              <a:grpSpLocks/>
            </p:cNvGrpSpPr>
            <p:nvPr/>
          </p:nvGrpSpPr>
          <p:grpSpPr bwMode="auto">
            <a:xfrm>
              <a:off x="3024" y="940"/>
              <a:ext cx="1536" cy="1172"/>
              <a:chOff x="2976" y="1082"/>
              <a:chExt cx="1536" cy="1172"/>
            </a:xfrm>
          </p:grpSpPr>
          <p:sp>
            <p:nvSpPr>
              <p:cNvPr id="36876" name="Text Box 4"/>
              <p:cNvSpPr txBox="1">
                <a:spLocks noChangeArrowheads="1"/>
              </p:cNvSpPr>
              <p:nvPr/>
            </p:nvSpPr>
            <p:spPr bwMode="auto">
              <a:xfrm>
                <a:off x="4152" y="2004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o</a:t>
                </a:r>
                <a:endParaRPr lang="en-US"/>
              </a:p>
            </p:txBody>
          </p:sp>
          <p:sp>
            <p:nvSpPr>
              <p:cNvPr id="36877" name="Text Box 5"/>
              <p:cNvSpPr txBox="1">
                <a:spLocks noChangeArrowheads="1"/>
              </p:cNvSpPr>
              <p:nvPr/>
            </p:nvSpPr>
            <p:spPr bwMode="auto">
              <a:xfrm>
                <a:off x="2976" y="1082"/>
                <a:ext cx="412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</a:t>
                </a:r>
                <a:r>
                  <a:rPr lang="en-US" baseline="-25000">
                    <a:solidFill>
                      <a:srgbClr val="FF0000"/>
                    </a:solidFill>
                  </a:rPr>
                  <a:t>2p</a:t>
                </a:r>
                <a:r>
                  <a:rPr lang="en-US" baseline="30000">
                    <a:solidFill>
                      <a:srgbClr val="FF0000"/>
                    </a:solidFill>
                  </a:rPr>
                  <a:t>2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000"/>
                    </a:solidFill>
                  </a:rPr>
                  <a:t>R</a:t>
                </a:r>
                <a:r>
                  <a:rPr lang="en-US" baseline="-25000">
                    <a:solidFill>
                      <a:srgbClr val="FFC000"/>
                    </a:solidFill>
                  </a:rPr>
                  <a:t>3p</a:t>
                </a:r>
                <a:r>
                  <a:rPr lang="en-US" baseline="30000">
                    <a:solidFill>
                      <a:srgbClr val="FFC000"/>
                    </a:solidFill>
                  </a:rPr>
                  <a:t>2</a:t>
                </a:r>
                <a:endParaRPr lang="en-US">
                  <a:solidFill>
                    <a:srgbClr val="FFC0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</a:t>
                </a:r>
                <a:r>
                  <a:rPr lang="en-US" baseline="-25000">
                    <a:solidFill>
                      <a:srgbClr val="FF00FF"/>
                    </a:solidFill>
                  </a:rPr>
                  <a:t>3d</a:t>
                </a:r>
                <a:r>
                  <a:rPr lang="en-US" baseline="30000">
                    <a:solidFill>
                      <a:srgbClr val="FF00FF"/>
                    </a:solidFill>
                  </a:rPr>
                  <a:t>2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</p:grpSp>
        <p:pic>
          <p:nvPicPr>
            <p:cNvPr id="36875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4" y="384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Radial Distribution Function</a:t>
            </a: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1476375" y="685800"/>
            <a:ext cx="6892925" cy="3554413"/>
            <a:chOff x="930" y="432"/>
            <a:chExt cx="4342" cy="2239"/>
          </a:xfrm>
        </p:grpSpPr>
        <p:sp>
          <p:nvSpPr>
            <p:cNvPr id="36872" name="Text Box 8"/>
            <p:cNvSpPr txBox="1">
              <a:spLocks noChangeArrowheads="1"/>
            </p:cNvSpPr>
            <p:nvPr/>
          </p:nvSpPr>
          <p:spPr bwMode="auto">
            <a:xfrm>
              <a:off x="930" y="2229"/>
              <a:ext cx="434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Is the most probable value of r for an electron in a hydrogen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2p orbital the maximum in R</a:t>
              </a:r>
              <a:r>
                <a:rPr lang="en-US" baseline="-25000">
                  <a:solidFill>
                    <a:srgbClr val="002060"/>
                  </a:solidFill>
                </a:rPr>
                <a:t>2p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?</a:t>
              </a:r>
            </a:p>
          </p:txBody>
        </p:sp>
        <p:sp>
          <p:nvSpPr>
            <p:cNvPr id="36873" name="Line 9"/>
            <p:cNvSpPr>
              <a:spLocks noChangeShapeType="1"/>
            </p:cNvSpPr>
            <p:nvPr/>
          </p:nvSpPr>
          <p:spPr bwMode="auto">
            <a:xfrm>
              <a:off x="2256" y="432"/>
              <a:ext cx="0" cy="28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6458" name="Text Box 10"/>
          <p:cNvSpPr txBox="1">
            <a:spLocks noChangeArrowheads="1"/>
          </p:cNvSpPr>
          <p:nvPr/>
        </p:nvSpPr>
        <p:spPr bwMode="auto">
          <a:xfrm>
            <a:off x="833438" y="4343400"/>
            <a:ext cx="70151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No!!  </a:t>
            </a:r>
            <a:r>
              <a:rPr lang="en-US">
                <a:solidFill>
                  <a:srgbClr val="002060"/>
                </a:solidFill>
              </a:rPr>
              <a:t>Relative values of R</a:t>
            </a:r>
            <a:r>
              <a:rPr lang="en-US" baseline="-25000">
                <a:solidFill>
                  <a:srgbClr val="002060"/>
                </a:solidFill>
              </a:rPr>
              <a:t>2p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represent the relative probability</a:t>
            </a:r>
          </a:p>
          <a:p>
            <a:r>
              <a:rPr lang="en-US">
                <a:solidFill>
                  <a:srgbClr val="002060"/>
                </a:solidFill>
              </a:rPr>
              <a:t>         of finding an electron at this value of r for a specific pair</a:t>
            </a:r>
          </a:p>
          <a:p>
            <a:r>
              <a:rPr lang="en-US">
                <a:solidFill>
                  <a:srgbClr val="002060"/>
                </a:solidFill>
              </a:rPr>
              <a:t>         of values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and .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6459" name="Text Box 11"/>
          <p:cNvSpPr txBox="1">
            <a:spLocks noChangeArrowheads="1"/>
          </p:cNvSpPr>
          <p:nvPr/>
        </p:nvSpPr>
        <p:spPr bwMode="auto">
          <a:xfrm>
            <a:off x="1447800" y="5437188"/>
            <a:ext cx="73787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obtain the relative probability of finding an electron at a given</a:t>
            </a:r>
          </a:p>
          <a:p>
            <a:r>
              <a:rPr lang="en-US">
                <a:solidFill>
                  <a:srgbClr val="002060"/>
                </a:solidFill>
              </a:rPr>
              <a:t>value of r and </a:t>
            </a:r>
            <a:r>
              <a:rPr lang="en-US" b="1" i="1">
                <a:solidFill>
                  <a:srgbClr val="002060"/>
                </a:solidFill>
              </a:rPr>
              <a:t>any</a:t>
            </a:r>
            <a:r>
              <a:rPr lang="en-US">
                <a:solidFill>
                  <a:srgbClr val="002060"/>
                </a:solidFill>
              </a:rPr>
              <a:t> angle, one must integrate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* over all values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of  and .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8" grpId="0" autoUpdateAnimBg="0"/>
      <p:bldP spid="616459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6019800" y="6324600"/>
            <a:ext cx="28702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352D429-264C-40A7-AA69-C0BCFAD00A71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593725" y="315913"/>
            <a:ext cx="7294563" cy="434975"/>
            <a:chOff x="374" y="199"/>
            <a:chExt cx="4595" cy="274"/>
          </a:xfrm>
        </p:grpSpPr>
        <p:graphicFrame>
          <p:nvGraphicFramePr>
            <p:cNvPr id="37908" name="Object 2"/>
            <p:cNvGraphicFramePr>
              <a:graphicFrameLocks noChangeAspect="1"/>
            </p:cNvGraphicFramePr>
            <p:nvPr/>
          </p:nvGraphicFramePr>
          <p:xfrm>
            <a:off x="2931" y="214"/>
            <a:ext cx="2038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01" name="Equation" r:id="rId3" imgW="1914576" imgH="133470" progId="Equation.DSMT4">
                    <p:embed/>
                  </p:oleObj>
                </mc:Choice>
                <mc:Fallback>
                  <p:oleObj name="Equation" r:id="rId3" imgW="1914576" imgH="13347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31" y="214"/>
                          <a:ext cx="2038" cy="2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909" name="Text Box 3"/>
            <p:cNvSpPr txBox="1">
              <a:spLocks noChangeArrowheads="1"/>
            </p:cNvSpPr>
            <p:nvPr/>
          </p:nvSpPr>
          <p:spPr bwMode="auto">
            <a:xfrm>
              <a:off x="374" y="199"/>
              <a:ext cx="26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One can write the wavefunction as:</a:t>
              </a:r>
            </a:p>
          </p:txBody>
        </p:sp>
      </p:grpSp>
      <p:sp>
        <p:nvSpPr>
          <p:cNvPr id="617476" name="Text Box 4"/>
          <p:cNvSpPr txBox="1">
            <a:spLocks noChangeArrowheads="1"/>
          </p:cNvSpPr>
          <p:nvPr/>
        </p:nvSpPr>
        <p:spPr bwMode="auto">
          <a:xfrm>
            <a:off x="609600" y="849313"/>
            <a:ext cx="7292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probability of finding an electron at a radius r, independent </a:t>
            </a:r>
          </a:p>
          <a:p>
            <a:r>
              <a:rPr lang="en-US">
                <a:solidFill>
                  <a:srgbClr val="002060"/>
                </a:solidFill>
              </a:rPr>
              <a:t>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and  is: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17477" name="Object 5"/>
          <p:cNvGraphicFramePr>
            <a:graphicFrameLocks noChangeAspect="1"/>
          </p:cNvGraphicFramePr>
          <p:nvPr/>
        </p:nvGraphicFramePr>
        <p:xfrm>
          <a:off x="614363" y="1803400"/>
          <a:ext cx="3689350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2" name="Equation" r:id="rId5" imgW="2190784" imgH="238031" progId="Equation.DSMT4">
                  <p:embed/>
                </p:oleObj>
              </mc:Choice>
              <mc:Fallback>
                <p:oleObj name="Equation" r:id="rId5" imgW="2190784" imgH="23803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" y="1803400"/>
                        <a:ext cx="3689350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7478" name="Object 6"/>
          <p:cNvGraphicFramePr>
            <a:graphicFrameLocks noChangeAspect="1"/>
          </p:cNvGraphicFramePr>
          <p:nvPr/>
        </p:nvGraphicFramePr>
        <p:xfrm>
          <a:off x="4197350" y="1803400"/>
          <a:ext cx="4826000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3" name="Equation" r:id="rId7" imgW="2905041" imgH="238031" progId="Equation.DSMT4">
                  <p:embed/>
                </p:oleObj>
              </mc:Choice>
              <mc:Fallback>
                <p:oleObj name="Equation" r:id="rId7" imgW="2905041" imgH="23803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7350" y="1803400"/>
                        <a:ext cx="4826000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7479" name="Object 7"/>
          <p:cNvGraphicFramePr>
            <a:graphicFrameLocks noChangeAspect="1"/>
          </p:cNvGraphicFramePr>
          <p:nvPr/>
        </p:nvGraphicFramePr>
        <p:xfrm>
          <a:off x="1704975" y="2484438"/>
          <a:ext cx="5872163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4" name="Equation" r:id="rId9" imgW="3552943" imgH="266670" progId="Equation.DSMT4">
                  <p:embed/>
                </p:oleObj>
              </mc:Choice>
              <mc:Fallback>
                <p:oleObj name="Equation" r:id="rId9" imgW="3552943" imgH="26667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4975" y="2484438"/>
                        <a:ext cx="5872163" cy="59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762000" y="4008438"/>
            <a:ext cx="4856163" cy="595312"/>
            <a:chOff x="480" y="2525"/>
            <a:chExt cx="3059" cy="375"/>
          </a:xfrm>
        </p:grpSpPr>
        <p:sp>
          <p:nvSpPr>
            <p:cNvPr id="37906" name="Text Box 10"/>
            <p:cNvSpPr txBox="1">
              <a:spLocks noChangeArrowheads="1"/>
            </p:cNvSpPr>
            <p:nvPr/>
          </p:nvSpPr>
          <p:spPr bwMode="auto">
            <a:xfrm>
              <a:off x="480" y="2581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37907" name="Object 11"/>
            <p:cNvGraphicFramePr>
              <a:graphicFrameLocks noChangeAspect="1"/>
            </p:cNvGraphicFramePr>
            <p:nvPr/>
          </p:nvGraphicFramePr>
          <p:xfrm>
            <a:off x="1031" y="2525"/>
            <a:ext cx="2508" cy="3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05" name="Equation" r:id="rId11" imgW="2371776" imgH="266670" progId="Equation.DSMT4">
                    <p:embed/>
                  </p:oleObj>
                </mc:Choice>
                <mc:Fallback>
                  <p:oleObj name="Equation" r:id="rId11" imgW="2371776" imgH="266670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31" y="2525"/>
                          <a:ext cx="2508" cy="3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7484" name="Text Box 12"/>
          <p:cNvSpPr txBox="1">
            <a:spLocks noChangeArrowheads="1"/>
          </p:cNvSpPr>
          <p:nvPr/>
        </p:nvSpPr>
        <p:spPr bwMode="auto">
          <a:xfrm>
            <a:off x="838200" y="4556125"/>
            <a:ext cx="6356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i.e. we’ve incorporated the integrals over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 and  into B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190625" y="3276600"/>
            <a:ext cx="3076575" cy="565150"/>
            <a:chOff x="750" y="2064"/>
            <a:chExt cx="1938" cy="356"/>
          </a:xfrm>
        </p:grpSpPr>
        <p:graphicFrame>
          <p:nvGraphicFramePr>
            <p:cNvPr id="37903" name="Object 8"/>
            <p:cNvGraphicFramePr>
              <a:graphicFrameLocks noChangeAspect="1"/>
            </p:cNvGraphicFramePr>
            <p:nvPr/>
          </p:nvGraphicFramePr>
          <p:xfrm>
            <a:off x="1162" y="2088"/>
            <a:ext cx="1487" cy="3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06" name="Equation" r:id="rId13" imgW="1371600" imgH="209662" progId="Equation.DSMT4">
                    <p:embed/>
                  </p:oleObj>
                </mc:Choice>
                <mc:Fallback>
                  <p:oleObj name="Equation" r:id="rId13" imgW="1371600" imgH="209662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2" y="2088"/>
                          <a:ext cx="1487" cy="3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904" name="Text Box 9"/>
            <p:cNvSpPr txBox="1">
              <a:spLocks noChangeArrowheads="1"/>
            </p:cNvSpPr>
            <p:nvPr/>
          </p:nvSpPr>
          <p:spPr bwMode="auto">
            <a:xfrm>
              <a:off x="750" y="2112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  <p:sp>
          <p:nvSpPr>
            <p:cNvPr id="37905" name="Rectangle 15"/>
            <p:cNvSpPr>
              <a:spLocks noChangeArrowheads="1"/>
            </p:cNvSpPr>
            <p:nvPr/>
          </p:nvSpPr>
          <p:spPr bwMode="auto">
            <a:xfrm>
              <a:off x="1152" y="2064"/>
              <a:ext cx="1536" cy="3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990600" y="5105400"/>
            <a:ext cx="7086600" cy="788988"/>
            <a:chOff x="624" y="3216"/>
            <a:chExt cx="4464" cy="497"/>
          </a:xfrm>
        </p:grpSpPr>
        <p:graphicFrame>
          <p:nvGraphicFramePr>
            <p:cNvPr id="37900" name="Object 13"/>
            <p:cNvGraphicFramePr>
              <a:graphicFrameLocks noChangeAspect="1"/>
            </p:cNvGraphicFramePr>
            <p:nvPr/>
          </p:nvGraphicFramePr>
          <p:xfrm>
            <a:off x="648" y="3245"/>
            <a:ext cx="1153" cy="3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07" name="Equation" r:id="rId15" imgW="1038208" imgH="209662" progId="Equation.DSMT4">
                    <p:embed/>
                  </p:oleObj>
                </mc:Choice>
                <mc:Fallback>
                  <p:oleObj name="Equation" r:id="rId15" imgW="1038208" imgH="20966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8" y="3245"/>
                          <a:ext cx="1153" cy="3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901" name="Text Box 14"/>
            <p:cNvSpPr txBox="1">
              <a:spLocks noChangeArrowheads="1"/>
            </p:cNvSpPr>
            <p:nvPr/>
          </p:nvSpPr>
          <p:spPr bwMode="auto">
            <a:xfrm>
              <a:off x="1886" y="3271"/>
              <a:ext cx="320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is called the </a:t>
              </a:r>
              <a:r>
                <a:rPr lang="en-US">
                  <a:solidFill>
                    <a:schemeClr val="bg1"/>
                  </a:solidFill>
                </a:rPr>
                <a:t>Radial Distribution Function </a:t>
              </a:r>
              <a:r>
                <a:rPr lang="en-US">
                  <a:solidFill>
                    <a:srgbClr val="002060"/>
                  </a:solidFill>
                </a:rPr>
                <a:t>(or</a:t>
              </a:r>
            </a:p>
            <a:p>
              <a:r>
                <a:rPr lang="en-US">
                  <a:solidFill>
                    <a:srgbClr val="002060"/>
                  </a:solidFill>
                </a:rPr>
                <a:t>Radial Probability Density in this text)</a:t>
              </a:r>
            </a:p>
          </p:txBody>
        </p:sp>
        <p:sp>
          <p:nvSpPr>
            <p:cNvPr id="37902" name="Rectangle 16"/>
            <p:cNvSpPr>
              <a:spLocks noChangeArrowheads="1"/>
            </p:cNvSpPr>
            <p:nvPr/>
          </p:nvSpPr>
          <p:spPr bwMode="auto">
            <a:xfrm>
              <a:off x="624" y="3216"/>
              <a:ext cx="1200" cy="384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7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7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6" grpId="0" autoUpdateAnimBg="0"/>
      <p:bldP spid="617484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6076950" y="6324600"/>
            <a:ext cx="28702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DD4DA40-5C00-418A-9268-85C8CAF680D5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2951163" y="228600"/>
            <a:ext cx="27638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use </a:t>
            </a:r>
            <a:r>
              <a:rPr lang="en-US">
                <a:solidFill>
                  <a:schemeClr val="bg1"/>
                </a:solidFill>
              </a:rPr>
              <a:t>RDF(r)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 P(r)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18499" name="Text Box 3"/>
          <p:cNvSpPr txBox="1">
            <a:spLocks noChangeArrowheads="1"/>
          </p:cNvSpPr>
          <p:nvPr/>
        </p:nvSpPr>
        <p:spPr bwMode="auto">
          <a:xfrm>
            <a:off x="1524000" y="4343400"/>
            <a:ext cx="28432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RDF</a:t>
            </a:r>
            <a:r>
              <a:rPr lang="en-US" baseline="-25000">
                <a:solidFill>
                  <a:srgbClr val="FF0000"/>
                </a:solidFill>
              </a:rPr>
              <a:t>1s</a:t>
            </a:r>
            <a:r>
              <a:rPr lang="en-US">
                <a:solidFill>
                  <a:srgbClr val="FF0000"/>
                </a:solidFill>
              </a:rPr>
              <a:t> has 1 maximum </a:t>
            </a:r>
          </a:p>
          <a:p>
            <a:r>
              <a:rPr lang="en-US">
                <a:solidFill>
                  <a:srgbClr val="FFCC00"/>
                </a:solidFill>
              </a:rPr>
              <a:t>RDF</a:t>
            </a:r>
            <a:r>
              <a:rPr lang="en-US" baseline="-25000">
                <a:solidFill>
                  <a:srgbClr val="FFCC00"/>
                </a:solidFill>
              </a:rPr>
              <a:t>2s</a:t>
            </a:r>
            <a:r>
              <a:rPr lang="en-US">
                <a:solidFill>
                  <a:srgbClr val="FFCC00"/>
                </a:solidFill>
              </a:rPr>
              <a:t> has 2 maxima</a:t>
            </a:r>
          </a:p>
          <a:p>
            <a:r>
              <a:rPr lang="en-US">
                <a:solidFill>
                  <a:srgbClr val="FF00FF"/>
                </a:solidFill>
              </a:rPr>
              <a:t>RDF</a:t>
            </a:r>
            <a:r>
              <a:rPr lang="en-US" baseline="-25000">
                <a:solidFill>
                  <a:srgbClr val="FF00FF"/>
                </a:solidFill>
              </a:rPr>
              <a:t>3s</a:t>
            </a:r>
            <a:r>
              <a:rPr lang="en-US">
                <a:solidFill>
                  <a:srgbClr val="FF00FF"/>
                </a:solidFill>
              </a:rPr>
              <a:t> has 3 maxima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109788" y="762000"/>
            <a:ext cx="3986212" cy="2914650"/>
            <a:chOff x="1440" y="564"/>
            <a:chExt cx="2511" cy="1836"/>
          </a:xfrm>
        </p:grpSpPr>
        <p:pic>
          <p:nvPicPr>
            <p:cNvPr id="38920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9" y="564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8921" name="Group 6"/>
            <p:cNvGrpSpPr>
              <a:grpSpLocks/>
            </p:cNvGrpSpPr>
            <p:nvPr/>
          </p:nvGrpSpPr>
          <p:grpSpPr bwMode="auto">
            <a:xfrm>
              <a:off x="1440" y="1094"/>
              <a:ext cx="1632" cy="1210"/>
              <a:chOff x="1440" y="1094"/>
              <a:chExt cx="1632" cy="1210"/>
            </a:xfrm>
          </p:grpSpPr>
          <p:sp>
            <p:nvSpPr>
              <p:cNvPr id="38922" name="Text Box 7"/>
              <p:cNvSpPr txBox="1">
                <a:spLocks noChangeArrowheads="1"/>
              </p:cNvSpPr>
              <p:nvPr/>
            </p:nvSpPr>
            <p:spPr bwMode="auto">
              <a:xfrm>
                <a:off x="1440" y="1094"/>
                <a:ext cx="563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RDF</a:t>
                </a:r>
                <a:r>
                  <a:rPr lang="en-US" baseline="-25000">
                    <a:solidFill>
                      <a:srgbClr val="FF0000"/>
                    </a:solidFill>
                  </a:rPr>
                  <a:t>1s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C00"/>
                    </a:solidFill>
                  </a:rPr>
                  <a:t>RDF</a:t>
                </a:r>
                <a:r>
                  <a:rPr lang="en-US" baseline="-25000">
                    <a:solidFill>
                      <a:srgbClr val="FFCC00"/>
                    </a:solidFill>
                  </a:rPr>
                  <a:t>2s</a:t>
                </a:r>
                <a:endParaRPr lang="en-US">
                  <a:solidFill>
                    <a:srgbClr val="FFCC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RDF</a:t>
                </a:r>
                <a:r>
                  <a:rPr lang="en-US" baseline="-25000">
                    <a:solidFill>
                      <a:srgbClr val="FF00FF"/>
                    </a:solidFill>
                  </a:rPr>
                  <a:t>3s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8923" name="Text Box 8"/>
              <p:cNvSpPr txBox="1">
                <a:spLocks noChangeArrowheads="1"/>
              </p:cNvSpPr>
              <p:nvPr/>
            </p:nvSpPr>
            <p:spPr bwMode="auto">
              <a:xfrm>
                <a:off x="2712" y="2054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0</a:t>
                </a:r>
                <a:endParaRPr lang="en-US"/>
              </a:p>
            </p:txBody>
          </p:sp>
        </p:grpSp>
      </p:grpSp>
      <p:sp>
        <p:nvSpPr>
          <p:cNvPr id="618505" name="Text Box 9"/>
          <p:cNvSpPr txBox="1">
            <a:spLocks noChangeArrowheads="1"/>
          </p:cNvSpPr>
          <p:nvPr/>
        </p:nvSpPr>
        <p:spPr bwMode="auto">
          <a:xfrm>
            <a:off x="5102225" y="4343400"/>
            <a:ext cx="2159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</a:t>
            </a:r>
            <a:r>
              <a:rPr lang="en-US" baseline="-25000">
                <a:solidFill>
                  <a:srgbClr val="FF0000"/>
                </a:solidFill>
              </a:rPr>
              <a:t>1s</a:t>
            </a:r>
            <a:r>
              <a:rPr lang="en-US">
                <a:solidFill>
                  <a:srgbClr val="FF0000"/>
                </a:solidFill>
              </a:rPr>
              <a:t> has no nodes</a:t>
            </a:r>
          </a:p>
          <a:p>
            <a:r>
              <a:rPr lang="en-US">
                <a:solidFill>
                  <a:srgbClr val="FFCC00"/>
                </a:solidFill>
              </a:rPr>
              <a:t>R</a:t>
            </a:r>
            <a:r>
              <a:rPr lang="en-US" baseline="-25000">
                <a:solidFill>
                  <a:srgbClr val="FFCC00"/>
                </a:solidFill>
              </a:rPr>
              <a:t>2s</a:t>
            </a:r>
            <a:r>
              <a:rPr lang="en-US">
                <a:solidFill>
                  <a:srgbClr val="FFCC00"/>
                </a:solidFill>
              </a:rPr>
              <a:t> has 1 node</a:t>
            </a:r>
          </a:p>
          <a:p>
            <a:r>
              <a:rPr lang="en-US">
                <a:solidFill>
                  <a:srgbClr val="FF00FF"/>
                </a:solidFill>
              </a:rPr>
              <a:t>R</a:t>
            </a:r>
            <a:r>
              <a:rPr lang="en-US" baseline="-25000">
                <a:solidFill>
                  <a:srgbClr val="FF00FF"/>
                </a:solidFill>
              </a:rPr>
              <a:t>3s</a:t>
            </a:r>
            <a:r>
              <a:rPr lang="en-US">
                <a:solidFill>
                  <a:srgbClr val="FF00FF"/>
                </a:solidFill>
              </a:rPr>
              <a:t> has 2 nodes</a:t>
            </a:r>
          </a:p>
        </p:txBody>
      </p:sp>
      <p:sp>
        <p:nvSpPr>
          <p:cNvPr id="618506" name="Text Box 10"/>
          <p:cNvSpPr txBox="1">
            <a:spLocks noChangeArrowheads="1"/>
          </p:cNvSpPr>
          <p:nvPr/>
        </p:nvSpPr>
        <p:spPr bwMode="auto">
          <a:xfrm>
            <a:off x="5067300" y="3886200"/>
            <a:ext cx="2019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because: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18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8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18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18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18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18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18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499" grpId="0" build="p" autoUpdateAnimBg="0"/>
      <p:bldP spid="618505" grpId="0" build="p" autoUpdateAnimBg="0"/>
      <p:bldP spid="618506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B69595A-014C-49B3-910C-E87ABF7F0E09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2951163" y="228600"/>
            <a:ext cx="27638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We’ll use </a:t>
            </a:r>
            <a:r>
              <a:rPr lang="en-US">
                <a:solidFill>
                  <a:schemeClr val="bg1"/>
                </a:solidFill>
              </a:rPr>
              <a:t>RDF(r)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 P(r</a:t>
            </a:r>
            <a:r>
              <a:rPr lang="en-US">
                <a:solidFill>
                  <a:schemeClr val="accent1"/>
                </a:solidFill>
                <a:sym typeface="Symbol" pitchFamily="18" charset="2"/>
              </a:rPr>
              <a:t>)</a:t>
            </a:r>
            <a:endParaRPr lang="en-US">
              <a:solidFill>
                <a:schemeClr val="accent1"/>
              </a:solidFill>
            </a:endParaRPr>
          </a:p>
        </p:txBody>
      </p:sp>
      <p:sp>
        <p:nvSpPr>
          <p:cNvPr id="619523" name="Text Box 3"/>
          <p:cNvSpPr txBox="1">
            <a:spLocks noChangeArrowheads="1"/>
          </p:cNvSpPr>
          <p:nvPr/>
        </p:nvSpPr>
        <p:spPr bwMode="auto">
          <a:xfrm>
            <a:off x="1524000" y="4343400"/>
            <a:ext cx="28527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RDF</a:t>
            </a:r>
            <a:r>
              <a:rPr lang="en-US" baseline="-25000">
                <a:solidFill>
                  <a:srgbClr val="FF0000"/>
                </a:solidFill>
              </a:rPr>
              <a:t>1s</a:t>
            </a:r>
            <a:r>
              <a:rPr lang="en-US">
                <a:solidFill>
                  <a:srgbClr val="FF0000"/>
                </a:solidFill>
              </a:rPr>
              <a:t> has 1 maximum </a:t>
            </a:r>
          </a:p>
          <a:p>
            <a:r>
              <a:rPr lang="en-US">
                <a:solidFill>
                  <a:srgbClr val="FFCC00"/>
                </a:solidFill>
              </a:rPr>
              <a:t>RDF</a:t>
            </a:r>
            <a:r>
              <a:rPr lang="en-US" baseline="-25000">
                <a:solidFill>
                  <a:srgbClr val="FFCC00"/>
                </a:solidFill>
              </a:rPr>
              <a:t>2p</a:t>
            </a:r>
            <a:r>
              <a:rPr lang="en-US">
                <a:solidFill>
                  <a:srgbClr val="FFCC00"/>
                </a:solidFill>
              </a:rPr>
              <a:t> has 1 maximum</a:t>
            </a:r>
          </a:p>
          <a:p>
            <a:r>
              <a:rPr lang="en-US">
                <a:solidFill>
                  <a:srgbClr val="FF00FF"/>
                </a:solidFill>
              </a:rPr>
              <a:t>RDF</a:t>
            </a:r>
            <a:r>
              <a:rPr lang="en-US" baseline="-25000">
                <a:solidFill>
                  <a:srgbClr val="FF00FF"/>
                </a:solidFill>
              </a:rPr>
              <a:t>3d</a:t>
            </a:r>
            <a:r>
              <a:rPr lang="en-US">
                <a:solidFill>
                  <a:srgbClr val="FF00FF"/>
                </a:solidFill>
              </a:rPr>
              <a:t> has 1 maximum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109788" y="762000"/>
            <a:ext cx="3986212" cy="2914650"/>
            <a:chOff x="1329" y="480"/>
            <a:chExt cx="2511" cy="1836"/>
          </a:xfrm>
        </p:grpSpPr>
        <p:pic>
          <p:nvPicPr>
            <p:cNvPr id="39944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" y="480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9945" name="Group 6"/>
            <p:cNvGrpSpPr>
              <a:grpSpLocks/>
            </p:cNvGrpSpPr>
            <p:nvPr/>
          </p:nvGrpSpPr>
          <p:grpSpPr bwMode="auto">
            <a:xfrm>
              <a:off x="1329" y="1010"/>
              <a:ext cx="1632" cy="1210"/>
              <a:chOff x="1440" y="1094"/>
              <a:chExt cx="1632" cy="1210"/>
            </a:xfrm>
          </p:grpSpPr>
          <p:sp>
            <p:nvSpPr>
              <p:cNvPr id="39946" name="Text Box 7"/>
              <p:cNvSpPr txBox="1">
                <a:spLocks noChangeArrowheads="1"/>
              </p:cNvSpPr>
              <p:nvPr/>
            </p:nvSpPr>
            <p:spPr bwMode="auto">
              <a:xfrm>
                <a:off x="1440" y="1094"/>
                <a:ext cx="569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RDF</a:t>
                </a:r>
                <a:r>
                  <a:rPr lang="en-US" baseline="-25000">
                    <a:solidFill>
                      <a:srgbClr val="FF0000"/>
                    </a:solidFill>
                  </a:rPr>
                  <a:t>1s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C00"/>
                    </a:solidFill>
                  </a:rPr>
                  <a:t>RDF</a:t>
                </a:r>
                <a:r>
                  <a:rPr lang="en-US" baseline="-25000">
                    <a:solidFill>
                      <a:srgbClr val="FFCC00"/>
                    </a:solidFill>
                  </a:rPr>
                  <a:t>2p</a:t>
                </a:r>
                <a:endParaRPr lang="en-US">
                  <a:solidFill>
                    <a:srgbClr val="FFCC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RDF</a:t>
                </a:r>
                <a:r>
                  <a:rPr lang="en-US" baseline="-25000">
                    <a:solidFill>
                      <a:srgbClr val="FF00FF"/>
                    </a:solidFill>
                  </a:rPr>
                  <a:t>3d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9947" name="Text Box 8"/>
              <p:cNvSpPr txBox="1">
                <a:spLocks noChangeArrowheads="1"/>
              </p:cNvSpPr>
              <p:nvPr/>
            </p:nvSpPr>
            <p:spPr bwMode="auto">
              <a:xfrm>
                <a:off x="2712" y="2054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0</a:t>
                </a:r>
                <a:endParaRPr lang="en-US"/>
              </a:p>
            </p:txBody>
          </p:sp>
        </p:grpSp>
      </p:grpSp>
      <p:sp>
        <p:nvSpPr>
          <p:cNvPr id="619529" name="Text Box 9"/>
          <p:cNvSpPr txBox="1">
            <a:spLocks noChangeArrowheads="1"/>
          </p:cNvSpPr>
          <p:nvPr/>
        </p:nvSpPr>
        <p:spPr bwMode="auto">
          <a:xfrm>
            <a:off x="5102225" y="4343400"/>
            <a:ext cx="21685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R</a:t>
            </a:r>
            <a:r>
              <a:rPr lang="en-US" baseline="-25000">
                <a:solidFill>
                  <a:srgbClr val="FF0000"/>
                </a:solidFill>
              </a:rPr>
              <a:t>1s</a:t>
            </a:r>
            <a:r>
              <a:rPr lang="en-US">
                <a:solidFill>
                  <a:srgbClr val="FF0000"/>
                </a:solidFill>
              </a:rPr>
              <a:t> has no nodes</a:t>
            </a:r>
          </a:p>
          <a:p>
            <a:r>
              <a:rPr lang="en-US">
                <a:solidFill>
                  <a:srgbClr val="FFCC00"/>
                </a:solidFill>
              </a:rPr>
              <a:t>R</a:t>
            </a:r>
            <a:r>
              <a:rPr lang="en-US" baseline="-25000">
                <a:solidFill>
                  <a:srgbClr val="FFCC00"/>
                </a:solidFill>
              </a:rPr>
              <a:t>2p</a:t>
            </a:r>
            <a:r>
              <a:rPr lang="en-US">
                <a:solidFill>
                  <a:srgbClr val="FFCC00"/>
                </a:solidFill>
              </a:rPr>
              <a:t> has no nodes</a:t>
            </a:r>
          </a:p>
          <a:p>
            <a:r>
              <a:rPr lang="en-US">
                <a:solidFill>
                  <a:srgbClr val="FF00FF"/>
                </a:solidFill>
              </a:rPr>
              <a:t>R</a:t>
            </a:r>
            <a:r>
              <a:rPr lang="en-US" baseline="-25000">
                <a:solidFill>
                  <a:srgbClr val="FF00FF"/>
                </a:solidFill>
              </a:rPr>
              <a:t>3d</a:t>
            </a:r>
            <a:r>
              <a:rPr lang="en-US">
                <a:solidFill>
                  <a:srgbClr val="FF00FF"/>
                </a:solidFill>
              </a:rPr>
              <a:t> has no nodes</a:t>
            </a:r>
          </a:p>
        </p:txBody>
      </p:sp>
      <p:sp>
        <p:nvSpPr>
          <p:cNvPr id="619530" name="Text Box 10"/>
          <p:cNvSpPr txBox="1">
            <a:spLocks noChangeArrowheads="1"/>
          </p:cNvSpPr>
          <p:nvPr/>
        </p:nvSpPr>
        <p:spPr bwMode="auto">
          <a:xfrm>
            <a:off x="5029200" y="3886200"/>
            <a:ext cx="2019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because: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1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3" grpId="0" autoUpdateAnimBg="0"/>
      <p:bldP spid="619529" grpId="0" autoUpdateAnimBg="0"/>
      <p:bldP spid="619530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0F56B93-5A58-4AD9-9B8F-7DBCA920E44C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3618" name="Text Box 2"/>
          <p:cNvSpPr txBox="1">
            <a:spLocks noChangeArrowheads="1"/>
          </p:cNvSpPr>
          <p:nvPr/>
        </p:nvSpPr>
        <p:spPr bwMode="auto">
          <a:xfrm>
            <a:off x="2782888" y="182563"/>
            <a:ext cx="34655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Most Probable Value of r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09800" y="914400"/>
            <a:ext cx="3986213" cy="2914650"/>
            <a:chOff x="1329" y="480"/>
            <a:chExt cx="2511" cy="1836"/>
          </a:xfrm>
        </p:grpSpPr>
        <p:pic>
          <p:nvPicPr>
            <p:cNvPr id="40973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" y="480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0974" name="Group 5"/>
            <p:cNvGrpSpPr>
              <a:grpSpLocks/>
            </p:cNvGrpSpPr>
            <p:nvPr/>
          </p:nvGrpSpPr>
          <p:grpSpPr bwMode="auto">
            <a:xfrm>
              <a:off x="1329" y="1010"/>
              <a:ext cx="1632" cy="1210"/>
              <a:chOff x="1440" y="1094"/>
              <a:chExt cx="1632" cy="1210"/>
            </a:xfrm>
          </p:grpSpPr>
          <p:sp>
            <p:nvSpPr>
              <p:cNvPr id="40975" name="Text Box 6"/>
              <p:cNvSpPr txBox="1">
                <a:spLocks noChangeArrowheads="1"/>
              </p:cNvSpPr>
              <p:nvPr/>
            </p:nvSpPr>
            <p:spPr bwMode="auto">
              <a:xfrm>
                <a:off x="1440" y="1094"/>
                <a:ext cx="569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RDF</a:t>
                </a:r>
                <a:r>
                  <a:rPr lang="en-US" baseline="-25000">
                    <a:solidFill>
                      <a:srgbClr val="FF0000"/>
                    </a:solidFill>
                  </a:rPr>
                  <a:t>1s</a:t>
                </a:r>
                <a:endParaRPr lang="en-US">
                  <a:solidFill>
                    <a:srgbClr val="FF0000"/>
                  </a:solidFill>
                </a:endParaRPr>
              </a:p>
              <a:p>
                <a:r>
                  <a:rPr lang="en-US">
                    <a:solidFill>
                      <a:srgbClr val="FFCC00"/>
                    </a:solidFill>
                  </a:rPr>
                  <a:t>RDF</a:t>
                </a:r>
                <a:r>
                  <a:rPr lang="en-US" baseline="-25000">
                    <a:solidFill>
                      <a:srgbClr val="FFCC00"/>
                    </a:solidFill>
                  </a:rPr>
                  <a:t>2p</a:t>
                </a:r>
                <a:endParaRPr lang="en-US">
                  <a:solidFill>
                    <a:srgbClr val="FFCC00"/>
                  </a:solidFill>
                </a:endParaRPr>
              </a:p>
              <a:p>
                <a:r>
                  <a:rPr lang="en-US">
                    <a:solidFill>
                      <a:srgbClr val="FF00FF"/>
                    </a:solidFill>
                  </a:rPr>
                  <a:t>RDF</a:t>
                </a:r>
                <a:r>
                  <a:rPr lang="en-US" baseline="-25000">
                    <a:solidFill>
                      <a:srgbClr val="FF00FF"/>
                    </a:solidFill>
                  </a:rPr>
                  <a:t>3d</a:t>
                </a:r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40976" name="Text Box 7"/>
              <p:cNvSpPr txBox="1">
                <a:spLocks noChangeArrowheads="1"/>
              </p:cNvSpPr>
              <p:nvPr/>
            </p:nvSpPr>
            <p:spPr bwMode="auto">
              <a:xfrm>
                <a:off x="2712" y="2054"/>
                <a:ext cx="36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/>
                  <a:t>r/a</a:t>
                </a:r>
                <a:r>
                  <a:rPr lang="en-US" baseline="-25000"/>
                  <a:t>0</a:t>
                </a:r>
                <a:endParaRPr lang="en-US"/>
              </a:p>
            </p:txBody>
          </p:sp>
        </p:grpSp>
      </p:grpSp>
      <p:sp>
        <p:nvSpPr>
          <p:cNvPr id="623624" name="Text Box 8"/>
          <p:cNvSpPr txBox="1">
            <a:spLocks noChangeArrowheads="1"/>
          </p:cNvSpPr>
          <p:nvPr/>
        </p:nvSpPr>
        <p:spPr bwMode="auto">
          <a:xfrm>
            <a:off x="533400" y="4038600"/>
            <a:ext cx="8208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most probable value of the distance from the nucleus, r, is</a:t>
            </a:r>
          </a:p>
          <a:p>
            <a:r>
              <a:rPr lang="en-US">
                <a:solidFill>
                  <a:srgbClr val="002060"/>
                </a:solidFill>
              </a:rPr>
              <a:t>given by the maximum in the Radial Distribution Function, P(r)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 RDF(r)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569913" y="4903788"/>
            <a:ext cx="6380162" cy="889000"/>
            <a:chOff x="359" y="3089"/>
            <a:chExt cx="4019" cy="560"/>
          </a:xfrm>
        </p:grpSpPr>
        <p:sp>
          <p:nvSpPr>
            <p:cNvPr id="40971" name="Text Box 9"/>
            <p:cNvSpPr txBox="1">
              <a:spLocks noChangeArrowheads="1"/>
            </p:cNvSpPr>
            <p:nvPr/>
          </p:nvSpPr>
          <p:spPr bwMode="auto">
            <a:xfrm>
              <a:off x="359" y="3254"/>
              <a:ext cx="218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It can be computed easily by:</a:t>
              </a:r>
            </a:p>
          </p:txBody>
        </p:sp>
        <p:graphicFrame>
          <p:nvGraphicFramePr>
            <p:cNvPr id="40972" name="Object 10"/>
            <p:cNvGraphicFramePr>
              <a:graphicFrameLocks noChangeAspect="1"/>
            </p:cNvGraphicFramePr>
            <p:nvPr/>
          </p:nvGraphicFramePr>
          <p:xfrm>
            <a:off x="2627" y="3089"/>
            <a:ext cx="1751" cy="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90" name="Equation" r:id="rId4" imgW="1619216" imgH="438237" progId="Equation.DSMT4">
                    <p:embed/>
                  </p:oleObj>
                </mc:Choice>
                <mc:Fallback>
                  <p:oleObj name="Equation" r:id="rId4" imgW="1619216" imgH="438237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27" y="3089"/>
                          <a:ext cx="1751" cy="5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3505200" y="838200"/>
            <a:ext cx="914400" cy="1447800"/>
            <a:chOff x="2208" y="528"/>
            <a:chExt cx="576" cy="912"/>
          </a:xfrm>
        </p:grpSpPr>
        <p:sp>
          <p:nvSpPr>
            <p:cNvPr id="40968" name="Line 11"/>
            <p:cNvSpPr>
              <a:spLocks noChangeShapeType="1"/>
            </p:cNvSpPr>
            <p:nvPr/>
          </p:nvSpPr>
          <p:spPr bwMode="auto">
            <a:xfrm>
              <a:off x="2208" y="1200"/>
              <a:ext cx="0" cy="24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69" name="Line 12"/>
            <p:cNvSpPr>
              <a:spLocks noChangeShapeType="1"/>
            </p:cNvSpPr>
            <p:nvPr/>
          </p:nvSpPr>
          <p:spPr bwMode="auto">
            <a:xfrm>
              <a:off x="2448" y="528"/>
              <a:ext cx="0" cy="240"/>
            </a:xfrm>
            <a:prstGeom prst="line">
              <a:avLst/>
            </a:prstGeom>
            <a:noFill/>
            <a:ln w="2857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0" name="Line 13"/>
            <p:cNvSpPr>
              <a:spLocks noChangeShapeType="1"/>
            </p:cNvSpPr>
            <p:nvPr/>
          </p:nvSpPr>
          <p:spPr bwMode="auto">
            <a:xfrm>
              <a:off x="2784" y="960"/>
              <a:ext cx="0" cy="240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2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8" grpId="0" autoUpdateAnimBg="0"/>
      <p:bldP spid="62362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39D6D14-78DE-4924-B23D-DB9642F40B31}" type="slidenum">
              <a:rPr lang="en-US" sz="1400" smtClean="0">
                <a:solidFill>
                  <a:srgbClr val="002060"/>
                </a:solidFill>
              </a:rPr>
              <a:pPr/>
              <a:t>40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517525" y="468313"/>
            <a:ext cx="6580188" cy="722312"/>
            <a:chOff x="326" y="295"/>
            <a:chExt cx="4145" cy="455"/>
          </a:xfrm>
        </p:grpSpPr>
        <p:sp>
          <p:nvSpPr>
            <p:cNvPr id="41994" name="Text Box 2"/>
            <p:cNvSpPr txBox="1">
              <a:spLocks noChangeArrowheads="1"/>
            </p:cNvSpPr>
            <p:nvPr/>
          </p:nvSpPr>
          <p:spPr bwMode="auto">
            <a:xfrm>
              <a:off x="326" y="295"/>
              <a:ext cx="278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wavefunction for an electron in a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2p</a:t>
              </a:r>
              <a:r>
                <a:rPr lang="en-US" baseline="-25000">
                  <a:solidFill>
                    <a:srgbClr val="002060"/>
                  </a:solidFill>
                </a:rPr>
                <a:t>z</a:t>
              </a:r>
              <a:r>
                <a:rPr lang="en-US">
                  <a:solidFill>
                    <a:srgbClr val="002060"/>
                  </a:solidFill>
                </a:rPr>
                <a:t> orbital of a hydrogenlike atom is:</a:t>
              </a:r>
            </a:p>
          </p:txBody>
        </p:sp>
        <p:graphicFrame>
          <p:nvGraphicFramePr>
            <p:cNvPr id="41995" name="Object 5"/>
            <p:cNvGraphicFramePr>
              <a:graphicFrameLocks noChangeAspect="1"/>
            </p:cNvGraphicFramePr>
            <p:nvPr/>
          </p:nvGraphicFramePr>
          <p:xfrm>
            <a:off x="3072" y="309"/>
            <a:ext cx="1399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74" name="Equation" r:id="rId3" imgW="1276384" imgH="323949" progId="Equation.DSMT4">
                    <p:embed/>
                  </p:oleObj>
                </mc:Choice>
                <mc:Fallback>
                  <p:oleObj name="Equation" r:id="rId3" imgW="1276384" imgH="323949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309"/>
                          <a:ext cx="1399" cy="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4644" name="Text Box 4"/>
          <p:cNvSpPr txBox="1">
            <a:spLocks noChangeArrowheads="1"/>
          </p:cNvSpPr>
          <p:nvPr/>
        </p:nvSpPr>
        <p:spPr bwMode="auto">
          <a:xfrm>
            <a:off x="533400" y="1355725"/>
            <a:ext cx="6981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determine the most probable distance of the electron</a:t>
            </a:r>
          </a:p>
          <a:p>
            <a:r>
              <a:rPr lang="en-US">
                <a:solidFill>
                  <a:srgbClr val="002060"/>
                </a:solidFill>
              </a:rPr>
              <a:t>from </a:t>
            </a:r>
            <a:r>
              <a:rPr lang="en-US" smtClean="0">
                <a:solidFill>
                  <a:srgbClr val="002060"/>
                </a:solidFill>
              </a:rPr>
              <a:t>the </a:t>
            </a:r>
            <a:r>
              <a:rPr lang="en-US">
                <a:solidFill>
                  <a:srgbClr val="002060"/>
                </a:solidFill>
              </a:rPr>
              <a:t>nucleus, </a:t>
            </a:r>
            <a:r>
              <a:rPr lang="en-US">
                <a:solidFill>
                  <a:schemeClr val="bg1"/>
                </a:solidFill>
              </a:rPr>
              <a:t>r</a:t>
            </a:r>
            <a:r>
              <a:rPr lang="en-US" baseline="-25000">
                <a:solidFill>
                  <a:schemeClr val="bg1"/>
                </a:solidFill>
              </a:rPr>
              <a:t>mp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659456" name="Object 0"/>
          <p:cNvGraphicFramePr>
            <a:graphicFrameLocks noChangeAspect="1"/>
          </p:cNvGraphicFramePr>
          <p:nvPr/>
        </p:nvGraphicFramePr>
        <p:xfrm>
          <a:off x="2132013" y="2032000"/>
          <a:ext cx="3133725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5" name="Equation" r:id="rId5" imgW="1847951" imgH="504702" progId="Equation.DSMT4">
                  <p:embed/>
                </p:oleObj>
              </mc:Choice>
              <mc:Fallback>
                <p:oleObj name="Equation" r:id="rId5" imgW="1847951" imgH="504702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2013" y="2032000"/>
                        <a:ext cx="3133725" cy="97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9457" name="Object 1"/>
          <p:cNvGraphicFramePr>
            <a:graphicFrameLocks noChangeAspect="1"/>
          </p:cNvGraphicFramePr>
          <p:nvPr/>
        </p:nvGraphicFramePr>
        <p:xfrm>
          <a:off x="5205413" y="2097088"/>
          <a:ext cx="1087437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6" name="Equation" r:id="rId7" imgW="561857" imgH="276127" progId="Equation.DSMT4">
                  <p:embed/>
                </p:oleObj>
              </mc:Choice>
              <mc:Fallback>
                <p:oleObj name="Equation" r:id="rId7" imgW="561857" imgH="276127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2097088"/>
                        <a:ext cx="1087437" cy="614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9458" name="Object 2"/>
          <p:cNvGraphicFramePr>
            <a:graphicFrameLocks noChangeAspect="1"/>
          </p:cNvGraphicFramePr>
          <p:nvPr/>
        </p:nvGraphicFramePr>
        <p:xfrm>
          <a:off x="2628900" y="3138488"/>
          <a:ext cx="3209925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7" name="Equation" r:id="rId9" imgW="1895424" imgH="476332" progId="Equation.DSMT4">
                  <p:embed/>
                </p:oleObj>
              </mc:Choice>
              <mc:Fallback>
                <p:oleObj name="Equation" r:id="rId9" imgW="1895424" imgH="47633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3138488"/>
                        <a:ext cx="3209925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9459" name="Object 3"/>
          <p:cNvGraphicFramePr>
            <a:graphicFrameLocks noChangeAspect="1"/>
          </p:cNvGraphicFramePr>
          <p:nvPr/>
        </p:nvGraphicFramePr>
        <p:xfrm>
          <a:off x="1128713" y="4533900"/>
          <a:ext cx="3130550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8" name="Equation" r:id="rId11" imgW="1847951" imgH="504702" progId="Equation.DSMT4">
                  <p:embed/>
                </p:oleObj>
              </mc:Choice>
              <mc:Fallback>
                <p:oleObj name="Equation" r:id="rId11" imgW="1847951" imgH="504702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8713" y="4533900"/>
                        <a:ext cx="3130550" cy="976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9460" name="Object 4"/>
          <p:cNvGraphicFramePr>
            <a:graphicFrameLocks noChangeAspect="1"/>
          </p:cNvGraphicFramePr>
          <p:nvPr/>
        </p:nvGraphicFramePr>
        <p:xfrm>
          <a:off x="4173538" y="4551363"/>
          <a:ext cx="3267075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9" name="Equation" r:id="rId13" imgW="1924016" imgH="476332" progId="Equation.DSMT4">
                  <p:embed/>
                </p:oleObj>
              </mc:Choice>
              <mc:Fallback>
                <p:oleObj name="Equation" r:id="rId13" imgW="1924016" imgH="476332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3538" y="4551363"/>
                        <a:ext cx="3267075" cy="941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4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9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44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30D7DC-1F9A-4ADD-B3D9-04FB8D08C93E}" type="slidenum">
              <a:rPr lang="en-US" sz="1400" smtClean="0">
                <a:solidFill>
                  <a:srgbClr val="002060"/>
                </a:solidFill>
              </a:rPr>
              <a:pPr/>
              <a:t>41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54349" name="Text Box 13"/>
          <p:cNvSpPr txBox="1">
            <a:spLocks noChangeArrowheads="1"/>
          </p:cNvSpPr>
          <p:nvPr/>
        </p:nvSpPr>
        <p:spPr bwMode="auto">
          <a:xfrm>
            <a:off x="947738" y="5181600"/>
            <a:ext cx="66722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gets the same result for any 2p orbital because the</a:t>
            </a:r>
          </a:p>
          <a:p>
            <a:r>
              <a:rPr lang="en-US">
                <a:solidFill>
                  <a:srgbClr val="002060"/>
                </a:solidFill>
              </a:rPr>
              <a:t>Radial portion of the wavefunction does not depend on m.</a:t>
            </a:r>
          </a:p>
        </p:txBody>
      </p:sp>
      <p:graphicFrame>
        <p:nvGraphicFramePr>
          <p:cNvPr id="43012" name="Object 14"/>
          <p:cNvGraphicFramePr>
            <a:graphicFrameLocks noChangeAspect="1"/>
          </p:cNvGraphicFramePr>
          <p:nvPr/>
        </p:nvGraphicFramePr>
        <p:xfrm>
          <a:off x="1276350" y="949325"/>
          <a:ext cx="3430588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72" name="Equation" r:id="rId3" imgW="2028943" imgH="476332" progId="Equation.DSMT4">
                  <p:embed/>
                </p:oleObj>
              </mc:Choice>
              <mc:Fallback>
                <p:oleObj name="Equation" r:id="rId3" imgW="2028943" imgH="476332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6350" y="949325"/>
                        <a:ext cx="3430588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4351" name="Object 15"/>
          <p:cNvGraphicFramePr>
            <a:graphicFrameLocks noChangeAspect="1"/>
          </p:cNvGraphicFramePr>
          <p:nvPr/>
        </p:nvGraphicFramePr>
        <p:xfrm>
          <a:off x="4637088" y="977900"/>
          <a:ext cx="2144712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73" name="Equation" r:id="rId5" imgW="1228641" imgH="438237" progId="Equation.DSMT4">
                  <p:embed/>
                </p:oleObj>
              </mc:Choice>
              <mc:Fallback>
                <p:oleObj name="Equation" r:id="rId5" imgW="1228641" imgH="438237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7088" y="977900"/>
                        <a:ext cx="2144712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997325" y="3276600"/>
            <a:ext cx="1065213" cy="1419225"/>
            <a:chOff x="2518" y="2064"/>
            <a:chExt cx="671" cy="894"/>
          </a:xfrm>
        </p:grpSpPr>
        <p:graphicFrame>
          <p:nvGraphicFramePr>
            <p:cNvPr id="43018" name="Object 12"/>
            <p:cNvGraphicFramePr>
              <a:graphicFrameLocks noChangeAspect="1"/>
            </p:cNvGraphicFramePr>
            <p:nvPr/>
          </p:nvGraphicFramePr>
          <p:xfrm>
            <a:off x="2518" y="2500"/>
            <a:ext cx="671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074" name="Equation" r:id="rId7" imgW="552416" imgH="333406" progId="Equation.DSMT4">
                    <p:embed/>
                  </p:oleObj>
                </mc:Choice>
                <mc:Fallback>
                  <p:oleObj name="Equation" r:id="rId7" imgW="552416" imgH="333406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8" y="2500"/>
                          <a:ext cx="671" cy="4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3019" name="Line 16"/>
            <p:cNvSpPr>
              <a:spLocks noChangeShapeType="1"/>
            </p:cNvSpPr>
            <p:nvPr/>
          </p:nvSpPr>
          <p:spPr bwMode="auto">
            <a:xfrm>
              <a:off x="2832" y="2064"/>
              <a:ext cx="0" cy="33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2455863" y="2273300"/>
            <a:ext cx="2987675" cy="822325"/>
            <a:chOff x="1547" y="1432"/>
            <a:chExt cx="1882" cy="518"/>
          </a:xfrm>
        </p:grpSpPr>
        <p:sp>
          <p:nvSpPr>
            <p:cNvPr id="43016" name="Text Box 17"/>
            <p:cNvSpPr txBox="1">
              <a:spLocks noChangeArrowheads="1"/>
            </p:cNvSpPr>
            <p:nvPr/>
          </p:nvSpPr>
          <p:spPr bwMode="auto">
            <a:xfrm>
              <a:off x="1547" y="1543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  <p:graphicFrame>
          <p:nvGraphicFramePr>
            <p:cNvPr id="43017" name="Object 18"/>
            <p:cNvGraphicFramePr>
              <a:graphicFrameLocks noChangeAspect="1"/>
            </p:cNvGraphicFramePr>
            <p:nvPr/>
          </p:nvGraphicFramePr>
          <p:xfrm>
            <a:off x="2489" y="1432"/>
            <a:ext cx="940" cy="5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075" name="Equation" r:id="rId9" imgW="819184" imgH="400141" progId="Equation.DSMT4">
                    <p:embed/>
                  </p:oleObj>
                </mc:Choice>
                <mc:Fallback>
                  <p:oleObj name="Equation" r:id="rId9" imgW="819184" imgH="400141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9" y="1432"/>
                          <a:ext cx="940" cy="5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4349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A63FC79-7434-486E-B520-D63D89CBF936}" type="slidenum">
              <a:rPr lang="en-US" sz="1400" smtClean="0">
                <a:solidFill>
                  <a:srgbClr val="002060"/>
                </a:solidFill>
              </a:rPr>
              <a:pPr/>
              <a:t>42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09800" y="152400"/>
            <a:ext cx="3986213" cy="2971800"/>
            <a:chOff x="1392" y="528"/>
            <a:chExt cx="2511" cy="1872"/>
          </a:xfrm>
        </p:grpSpPr>
        <p:grpSp>
          <p:nvGrpSpPr>
            <p:cNvPr id="44043" name="Group 3"/>
            <p:cNvGrpSpPr>
              <a:grpSpLocks/>
            </p:cNvGrpSpPr>
            <p:nvPr/>
          </p:nvGrpSpPr>
          <p:grpSpPr bwMode="auto">
            <a:xfrm>
              <a:off x="1392" y="564"/>
              <a:ext cx="2511" cy="1836"/>
              <a:chOff x="1329" y="480"/>
              <a:chExt cx="2511" cy="1836"/>
            </a:xfrm>
          </p:grpSpPr>
          <p:pic>
            <p:nvPicPr>
              <p:cNvPr id="44048" name="Picture 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98" y="480"/>
                <a:ext cx="2142" cy="1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4049" name="Group 5"/>
              <p:cNvGrpSpPr>
                <a:grpSpLocks/>
              </p:cNvGrpSpPr>
              <p:nvPr/>
            </p:nvGrpSpPr>
            <p:grpSpPr bwMode="auto">
              <a:xfrm>
                <a:off x="1329" y="1010"/>
                <a:ext cx="1632" cy="1210"/>
                <a:chOff x="1440" y="1094"/>
                <a:chExt cx="1632" cy="1210"/>
              </a:xfrm>
            </p:grpSpPr>
            <p:sp>
              <p:nvSpPr>
                <p:cNvPr id="44050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1440" y="1094"/>
                  <a:ext cx="569" cy="6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>
                      <a:solidFill>
                        <a:srgbClr val="FF0000"/>
                      </a:solidFill>
                    </a:rPr>
                    <a:t>RDF</a:t>
                  </a:r>
                  <a:r>
                    <a:rPr lang="en-US" baseline="-25000">
                      <a:solidFill>
                        <a:srgbClr val="FF0000"/>
                      </a:solidFill>
                    </a:rPr>
                    <a:t>1s</a:t>
                  </a:r>
                  <a:endParaRPr lang="en-US">
                    <a:solidFill>
                      <a:srgbClr val="FF0000"/>
                    </a:solidFill>
                  </a:endParaRPr>
                </a:p>
                <a:p>
                  <a:r>
                    <a:rPr lang="en-US">
                      <a:solidFill>
                        <a:srgbClr val="FFCC00"/>
                      </a:solidFill>
                    </a:rPr>
                    <a:t>RDF</a:t>
                  </a:r>
                  <a:r>
                    <a:rPr lang="en-US" baseline="-25000">
                      <a:solidFill>
                        <a:srgbClr val="FFCC00"/>
                      </a:solidFill>
                    </a:rPr>
                    <a:t>2p</a:t>
                  </a:r>
                  <a:endParaRPr lang="en-US">
                    <a:solidFill>
                      <a:srgbClr val="FFCC00"/>
                    </a:solidFill>
                  </a:endParaRPr>
                </a:p>
                <a:p>
                  <a:r>
                    <a:rPr lang="en-US">
                      <a:solidFill>
                        <a:srgbClr val="FF00FF"/>
                      </a:solidFill>
                    </a:rPr>
                    <a:t>RDF</a:t>
                  </a:r>
                  <a:r>
                    <a:rPr lang="en-US" baseline="-25000">
                      <a:solidFill>
                        <a:srgbClr val="FF00FF"/>
                      </a:solidFill>
                    </a:rPr>
                    <a:t>3d</a:t>
                  </a:r>
                  <a:endParaRPr lang="en-US">
                    <a:solidFill>
                      <a:srgbClr val="FF00FF"/>
                    </a:solidFill>
                  </a:endParaRPr>
                </a:p>
              </p:txBody>
            </p:sp>
            <p:sp>
              <p:nvSpPr>
                <p:cNvPr id="44051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2712" y="2054"/>
                  <a:ext cx="360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/>
                    <a:t>r/a</a:t>
                  </a:r>
                  <a:r>
                    <a:rPr lang="en-US" baseline="-25000"/>
                    <a:t>0</a:t>
                  </a:r>
                  <a:endParaRPr lang="en-US"/>
                </a:p>
              </p:txBody>
            </p:sp>
          </p:grpSp>
        </p:grpSp>
        <p:grpSp>
          <p:nvGrpSpPr>
            <p:cNvPr id="44044" name="Group 8"/>
            <p:cNvGrpSpPr>
              <a:grpSpLocks/>
            </p:cNvGrpSpPr>
            <p:nvPr/>
          </p:nvGrpSpPr>
          <p:grpSpPr bwMode="auto">
            <a:xfrm>
              <a:off x="2208" y="528"/>
              <a:ext cx="576" cy="912"/>
              <a:chOff x="2208" y="528"/>
              <a:chExt cx="576" cy="912"/>
            </a:xfrm>
          </p:grpSpPr>
          <p:sp>
            <p:nvSpPr>
              <p:cNvPr id="44045" name="Line 9"/>
              <p:cNvSpPr>
                <a:spLocks noChangeShapeType="1"/>
              </p:cNvSpPr>
              <p:nvPr/>
            </p:nvSpPr>
            <p:spPr bwMode="auto">
              <a:xfrm>
                <a:off x="2208" y="1200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46" name="Line 10"/>
              <p:cNvSpPr>
                <a:spLocks noChangeShapeType="1"/>
              </p:cNvSpPr>
              <p:nvPr/>
            </p:nvSpPr>
            <p:spPr bwMode="auto">
              <a:xfrm>
                <a:off x="2448" y="528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FF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47" name="Line 11"/>
              <p:cNvSpPr>
                <a:spLocks noChangeShapeType="1"/>
              </p:cNvSpPr>
              <p:nvPr/>
            </p:nvSpPr>
            <p:spPr bwMode="auto">
              <a:xfrm>
                <a:off x="2784" y="960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25676" name="Text Box 12"/>
          <p:cNvSpPr txBox="1">
            <a:spLocks noChangeArrowheads="1"/>
          </p:cNvSpPr>
          <p:nvPr/>
        </p:nvSpPr>
        <p:spPr bwMode="auto">
          <a:xfrm>
            <a:off x="669925" y="3363913"/>
            <a:ext cx="7878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By the same method, one may calculate r</a:t>
            </a:r>
            <a:r>
              <a:rPr lang="en-US" baseline="-25000">
                <a:solidFill>
                  <a:srgbClr val="002060"/>
                </a:solidFill>
              </a:rPr>
              <a:t>mp</a:t>
            </a:r>
            <a:r>
              <a:rPr lang="en-US">
                <a:solidFill>
                  <a:srgbClr val="002060"/>
                </a:solidFill>
              </a:rPr>
              <a:t> for 1s and 3d electrons:</a:t>
            </a:r>
          </a:p>
        </p:txBody>
      </p:sp>
      <p:graphicFrame>
        <p:nvGraphicFramePr>
          <p:cNvPr id="625678" name="Object 14"/>
          <p:cNvGraphicFramePr>
            <a:graphicFrameLocks noChangeAspect="1"/>
          </p:cNvGraphicFramePr>
          <p:nvPr/>
        </p:nvGraphicFramePr>
        <p:xfrm>
          <a:off x="1257300" y="4578350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04" name="Equation" r:id="rId4" imgW="847776" imgH="333406" progId="Equation.DSMT4">
                  <p:embed/>
                </p:oleObj>
              </mc:Choice>
              <mc:Fallback>
                <p:oleObj name="Equation" r:id="rId4" imgW="847776" imgH="333406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4578350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679" name="Object 15"/>
          <p:cNvGraphicFramePr>
            <a:graphicFrameLocks noChangeAspect="1"/>
          </p:cNvGraphicFramePr>
          <p:nvPr/>
        </p:nvGraphicFramePr>
        <p:xfrm>
          <a:off x="1377950" y="3814763"/>
          <a:ext cx="1282700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05" name="Equation" r:id="rId6" imgW="695376" imgH="333406" progId="Equation.DSMT4">
                  <p:embed/>
                </p:oleObj>
              </mc:Choice>
              <mc:Fallback>
                <p:oleObj name="Equation" r:id="rId6" imgW="695376" imgH="333406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3814763"/>
                        <a:ext cx="1282700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680" name="Object 16"/>
          <p:cNvGraphicFramePr>
            <a:graphicFrameLocks noChangeAspect="1"/>
          </p:cNvGraphicFramePr>
          <p:nvPr/>
        </p:nvGraphicFramePr>
        <p:xfrm>
          <a:off x="1282700" y="5364163"/>
          <a:ext cx="14859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06" name="Equation" r:id="rId8" imgW="819184" imgH="333406" progId="Equation.DSMT4">
                  <p:embed/>
                </p:oleObj>
              </mc:Choice>
              <mc:Fallback>
                <p:oleObj name="Equation" r:id="rId8" imgW="819184" imgH="333406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2700" y="5364163"/>
                        <a:ext cx="14859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3260725" y="3973513"/>
            <a:ext cx="5332413" cy="1560512"/>
            <a:chOff x="2054" y="2503"/>
            <a:chExt cx="3359" cy="983"/>
          </a:xfrm>
        </p:grpSpPr>
        <p:sp>
          <p:nvSpPr>
            <p:cNvPr id="44041" name="Text Box 17"/>
            <p:cNvSpPr txBox="1">
              <a:spLocks noChangeArrowheads="1"/>
            </p:cNvSpPr>
            <p:nvPr/>
          </p:nvSpPr>
          <p:spPr bwMode="auto">
            <a:xfrm>
              <a:off x="2054" y="2503"/>
              <a:ext cx="335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These most probable distances correspond to</a:t>
              </a:r>
            </a:p>
            <a:p>
              <a:r>
                <a:rPr lang="en-US">
                  <a:solidFill>
                    <a:srgbClr val="002060"/>
                  </a:solidFill>
                </a:rPr>
                <a:t>predicted radii for the Bohr orbits:</a:t>
              </a:r>
            </a:p>
          </p:txBody>
        </p:sp>
        <p:graphicFrame>
          <p:nvGraphicFramePr>
            <p:cNvPr id="44042" name="Object 18"/>
            <p:cNvGraphicFramePr>
              <a:graphicFrameLocks noChangeAspect="1"/>
            </p:cNvGraphicFramePr>
            <p:nvPr/>
          </p:nvGraphicFramePr>
          <p:xfrm>
            <a:off x="3030" y="3028"/>
            <a:ext cx="690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07" name="Equation" r:id="rId10" imgW="581008" imgH="333406" progId="Equation.DSMT4">
                    <p:embed/>
                  </p:oleObj>
                </mc:Choice>
                <mc:Fallback>
                  <p:oleObj name="Equation" r:id="rId10" imgW="581008" imgH="333406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30" y="3028"/>
                          <a:ext cx="690" cy="4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5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5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5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76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87A81AD-1A71-4639-B24B-E86E2C8F72C4}" type="slidenum">
              <a:rPr lang="en-US" sz="1400" smtClean="0">
                <a:solidFill>
                  <a:srgbClr val="002060"/>
                </a:solidFill>
              </a:rPr>
              <a:pPr/>
              <a:t>43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6690" name="Text Box 2"/>
          <p:cNvSpPr txBox="1">
            <a:spLocks noChangeArrowheads="1"/>
          </p:cNvSpPr>
          <p:nvPr/>
        </p:nvSpPr>
        <p:spPr bwMode="auto">
          <a:xfrm>
            <a:off x="2074863" y="228600"/>
            <a:ext cx="455453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Probability of r in a certain range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6781800" y="1001713"/>
            <a:ext cx="2062163" cy="2697162"/>
            <a:chOff x="4272" y="631"/>
            <a:chExt cx="1299" cy="1699"/>
          </a:xfrm>
        </p:grpSpPr>
        <p:graphicFrame>
          <p:nvGraphicFramePr>
            <p:cNvPr id="45070" name="Object 3"/>
            <p:cNvGraphicFramePr>
              <a:graphicFrameLocks noChangeAspect="1"/>
            </p:cNvGraphicFramePr>
            <p:nvPr/>
          </p:nvGraphicFramePr>
          <p:xfrm>
            <a:off x="4316" y="1043"/>
            <a:ext cx="1188" cy="4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78" name="Equation" r:id="rId3" imgW="1076241" imgH="333406" progId="Equation.DSMT4">
                    <p:embed/>
                  </p:oleObj>
                </mc:Choice>
                <mc:Fallback>
                  <p:oleObj name="Equation" r:id="rId3" imgW="1076241" imgH="333406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16" y="1043"/>
                          <a:ext cx="1188" cy="4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071" name="Text Box 4"/>
            <p:cNvSpPr txBox="1">
              <a:spLocks noChangeArrowheads="1"/>
            </p:cNvSpPr>
            <p:nvPr/>
          </p:nvSpPr>
          <p:spPr bwMode="auto">
            <a:xfrm>
              <a:off x="4272" y="631"/>
              <a:ext cx="129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olidFill>
                    <a:srgbClr val="FF0000"/>
                  </a:solidFill>
                </a:rPr>
                <a:t>Some Numerical</a:t>
              </a:r>
            </a:p>
            <a:p>
              <a:pPr algn="ctr"/>
              <a:r>
                <a:rPr lang="en-US">
                  <a:solidFill>
                    <a:srgbClr val="FF0000"/>
                  </a:solidFill>
                </a:rPr>
                <a:t>Integrals</a:t>
              </a:r>
            </a:p>
          </p:txBody>
        </p:sp>
        <p:graphicFrame>
          <p:nvGraphicFramePr>
            <p:cNvPr id="45072" name="Object 5"/>
            <p:cNvGraphicFramePr>
              <a:graphicFrameLocks noChangeAspect="1"/>
            </p:cNvGraphicFramePr>
            <p:nvPr/>
          </p:nvGraphicFramePr>
          <p:xfrm>
            <a:off x="4377" y="1510"/>
            <a:ext cx="1126" cy="3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79" name="Equation" r:id="rId5" imgW="1009616" imgH="276127" progId="Equation.DSMT4">
                    <p:embed/>
                  </p:oleObj>
                </mc:Choice>
                <mc:Fallback>
                  <p:oleObj name="Equation" r:id="rId5" imgW="1009616" imgH="276127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77" y="1510"/>
                          <a:ext cx="1126" cy="3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073" name="Object 6"/>
            <p:cNvGraphicFramePr>
              <a:graphicFrameLocks noChangeAspect="1"/>
            </p:cNvGraphicFramePr>
            <p:nvPr/>
          </p:nvGraphicFramePr>
          <p:xfrm>
            <a:off x="4351" y="1946"/>
            <a:ext cx="1196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80" name="Equation" r:id="rId7" imgW="1076241" imgH="276127" progId="Equation.DSMT4">
                    <p:embed/>
                  </p:oleObj>
                </mc:Choice>
                <mc:Fallback>
                  <p:oleObj name="Equation" r:id="rId7" imgW="1076241" imgH="276127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51" y="1946"/>
                          <a:ext cx="1196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533400" y="1077913"/>
            <a:ext cx="5473700" cy="701675"/>
            <a:chOff x="336" y="679"/>
            <a:chExt cx="3448" cy="442"/>
          </a:xfrm>
        </p:grpSpPr>
        <p:sp>
          <p:nvSpPr>
            <p:cNvPr id="45068" name="Text Box 7"/>
            <p:cNvSpPr txBox="1">
              <a:spLocks noChangeArrowheads="1"/>
            </p:cNvSpPr>
            <p:nvPr/>
          </p:nvSpPr>
          <p:spPr bwMode="auto">
            <a:xfrm>
              <a:off x="336" y="679"/>
              <a:ext cx="246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We will again consider an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electron in a 2p orbital, for which:</a:t>
              </a:r>
            </a:p>
          </p:txBody>
        </p:sp>
        <p:graphicFrame>
          <p:nvGraphicFramePr>
            <p:cNvPr id="45069" name="Object 8"/>
            <p:cNvGraphicFramePr>
              <a:graphicFrameLocks noChangeAspect="1"/>
            </p:cNvGraphicFramePr>
            <p:nvPr/>
          </p:nvGraphicFramePr>
          <p:xfrm>
            <a:off x="2754" y="720"/>
            <a:ext cx="1030" cy="3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81" name="Equation" r:id="rId9" imgW="914400" imgH="323949" progId="Equation.DSMT4">
                    <p:embed/>
                  </p:oleObj>
                </mc:Choice>
                <mc:Fallback>
                  <p:oleObj name="Equation" r:id="rId9" imgW="914400" imgH="323949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4" y="720"/>
                          <a:ext cx="1030" cy="3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6697" name="Text Box 9"/>
          <p:cNvSpPr txBox="1">
            <a:spLocks noChangeArrowheads="1"/>
          </p:cNvSpPr>
          <p:nvPr/>
        </p:nvSpPr>
        <p:spPr bwMode="auto">
          <a:xfrm>
            <a:off x="1066800" y="1981200"/>
            <a:ext cx="46275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What is the probability that 0 </a:t>
            </a:r>
            <a:r>
              <a:rPr lang="en-US">
                <a:solidFill>
                  <a:srgbClr val="FF00FF"/>
                </a:solidFill>
                <a:sym typeface="Symbol" pitchFamily="18" charset="2"/>
              </a:rPr>
              <a:t> r  5a</a:t>
            </a:r>
            <a:r>
              <a:rPr lang="en-US" baseline="-25000">
                <a:solidFill>
                  <a:srgbClr val="FF00FF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FF00FF"/>
                </a:solidFill>
                <a:sym typeface="Symbol" pitchFamily="18" charset="2"/>
              </a:rPr>
              <a:t>/Z</a:t>
            </a:r>
            <a:endParaRPr lang="en-US">
              <a:solidFill>
                <a:srgbClr val="FF00FF"/>
              </a:solidFill>
            </a:endParaRPr>
          </a:p>
        </p:txBody>
      </p:sp>
      <p:sp>
        <p:nvSpPr>
          <p:cNvPr id="626698" name="Text Box 10"/>
          <p:cNvSpPr txBox="1">
            <a:spLocks noChangeArrowheads="1"/>
          </p:cNvSpPr>
          <p:nvPr/>
        </p:nvSpPr>
        <p:spPr bwMode="auto">
          <a:xfrm>
            <a:off x="611188" y="2879725"/>
            <a:ext cx="36560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first normalize the RDF</a:t>
            </a:r>
          </a:p>
        </p:txBody>
      </p:sp>
      <p:graphicFrame>
        <p:nvGraphicFramePr>
          <p:cNvPr id="626699" name="Object 11"/>
          <p:cNvGraphicFramePr>
            <a:graphicFrameLocks noChangeAspect="1"/>
          </p:cNvGraphicFramePr>
          <p:nvPr/>
        </p:nvGraphicFramePr>
        <p:xfrm>
          <a:off x="795338" y="3497263"/>
          <a:ext cx="2913062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2" name="Equation" r:id="rId11" imgW="1704992" imgH="352318" progId="Equation.DSMT4">
                  <p:embed/>
                </p:oleObj>
              </mc:Choice>
              <mc:Fallback>
                <p:oleObj name="Equation" r:id="rId11" imgW="1704992" imgH="352318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38" y="3497263"/>
                        <a:ext cx="2913062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6700" name="Object 12"/>
          <p:cNvGraphicFramePr>
            <a:graphicFrameLocks noChangeAspect="1"/>
          </p:cNvGraphicFramePr>
          <p:nvPr/>
        </p:nvGraphicFramePr>
        <p:xfrm>
          <a:off x="3694113" y="3578225"/>
          <a:ext cx="1182687" cy="121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3" name="Equation" r:id="rId13" imgW="628751" imgH="638172" progId="Equation.DSMT4">
                  <p:embed/>
                </p:oleObj>
              </mc:Choice>
              <mc:Fallback>
                <p:oleObj name="Equation" r:id="rId13" imgW="628751" imgH="638172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4113" y="3578225"/>
                        <a:ext cx="1182687" cy="1211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6701" name="Object 13"/>
          <p:cNvGraphicFramePr>
            <a:graphicFrameLocks noChangeAspect="1"/>
          </p:cNvGraphicFramePr>
          <p:nvPr/>
        </p:nvGraphicFramePr>
        <p:xfrm>
          <a:off x="4851400" y="3463925"/>
          <a:ext cx="147320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4" name="Equation" r:id="rId15" imgW="809743" imgH="409597" progId="Equation.DSMT4">
                  <p:embed/>
                </p:oleObj>
              </mc:Choice>
              <mc:Fallback>
                <p:oleObj name="Equation" r:id="rId15" imgW="809743" imgH="409597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1400" y="3463925"/>
                        <a:ext cx="147320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6702" name="Object 14"/>
          <p:cNvGraphicFramePr>
            <a:graphicFrameLocks noChangeAspect="1"/>
          </p:cNvGraphicFramePr>
          <p:nvPr/>
        </p:nvGraphicFramePr>
        <p:xfrm>
          <a:off x="1023938" y="4527550"/>
          <a:ext cx="1450975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85" name="Equation" r:id="rId17" imgW="790592" imgH="447693" progId="Equation.DSMT4">
                  <p:embed/>
                </p:oleObj>
              </mc:Choice>
              <mc:Fallback>
                <p:oleObj name="Equation" r:id="rId17" imgW="790592" imgH="447693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3938" y="4527550"/>
                        <a:ext cx="1450975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6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6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6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6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6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6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6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0" grpId="0" autoUpdateAnimBg="0"/>
      <p:bldP spid="626697" grpId="0" autoUpdateAnimBg="0"/>
      <p:bldP spid="626698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B766F9B-E780-4F3D-AE98-54B34151DC90}" type="slidenum">
              <a:rPr lang="en-US" sz="1400" smtClean="0">
                <a:solidFill>
                  <a:srgbClr val="002060"/>
                </a:solidFill>
              </a:rPr>
              <a:pPr/>
              <a:t>44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46083" name="Object 2"/>
          <p:cNvGraphicFramePr>
            <a:graphicFrameLocks noChangeAspect="1"/>
          </p:cNvGraphicFramePr>
          <p:nvPr/>
        </p:nvGraphicFramePr>
        <p:xfrm>
          <a:off x="6835775" y="958850"/>
          <a:ext cx="1887538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3" name="Equation" r:id="rId3" imgW="1076241" imgH="333406" progId="Equation.DSMT4">
                  <p:embed/>
                </p:oleObj>
              </mc:Choice>
              <mc:Fallback>
                <p:oleObj name="Equation" r:id="rId3" imgW="1076241" imgH="333406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775" y="958850"/>
                        <a:ext cx="1887538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6765925" y="304800"/>
            <a:ext cx="2062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>
                <a:solidFill>
                  <a:srgbClr val="FF0000"/>
                </a:solidFill>
              </a:rPr>
              <a:t>Some Numerical</a:t>
            </a:r>
          </a:p>
          <a:p>
            <a:pPr algn="ctr"/>
            <a:r>
              <a:rPr lang="en-US">
                <a:solidFill>
                  <a:srgbClr val="FF0000"/>
                </a:solidFill>
              </a:rPr>
              <a:t>Integrals</a:t>
            </a:r>
          </a:p>
        </p:txBody>
      </p:sp>
      <p:graphicFrame>
        <p:nvGraphicFramePr>
          <p:cNvPr id="46085" name="Object 4"/>
          <p:cNvGraphicFramePr>
            <a:graphicFrameLocks noChangeAspect="1"/>
          </p:cNvGraphicFramePr>
          <p:nvPr/>
        </p:nvGraphicFramePr>
        <p:xfrm>
          <a:off x="6932613" y="1701800"/>
          <a:ext cx="1785937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4" name="Equation" r:id="rId5" imgW="1009616" imgH="276127" progId="Equation.DSMT4">
                  <p:embed/>
                </p:oleObj>
              </mc:Choice>
              <mc:Fallback>
                <p:oleObj name="Equation" r:id="rId5" imgW="1009616" imgH="27612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2613" y="1701800"/>
                        <a:ext cx="1785937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6" name="Object 5"/>
          <p:cNvGraphicFramePr>
            <a:graphicFrameLocks noChangeAspect="1"/>
          </p:cNvGraphicFramePr>
          <p:nvPr/>
        </p:nvGraphicFramePr>
        <p:xfrm>
          <a:off x="6889750" y="2390775"/>
          <a:ext cx="1900238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5" name="Equation" r:id="rId7" imgW="1076241" imgH="276127" progId="Equation.DSMT4">
                  <p:embed/>
                </p:oleObj>
              </mc:Choice>
              <mc:Fallback>
                <p:oleObj name="Equation" r:id="rId7" imgW="1076241" imgH="276127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0" y="2390775"/>
                        <a:ext cx="1900238" cy="611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7" name="Object 6"/>
          <p:cNvGraphicFramePr>
            <a:graphicFrameLocks noChangeAspect="1"/>
          </p:cNvGraphicFramePr>
          <p:nvPr/>
        </p:nvGraphicFramePr>
        <p:xfrm>
          <a:off x="1497013" y="180975"/>
          <a:ext cx="1562100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6" name="Equation" r:id="rId9" imgW="866657" imgH="295310" progId="Equation.DSMT4">
                  <p:embed/>
                </p:oleObj>
              </mc:Choice>
              <mc:Fallback>
                <p:oleObj name="Equation" r:id="rId9" imgW="866657" imgH="29531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180975"/>
                        <a:ext cx="1562100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Text Box 7"/>
          <p:cNvSpPr txBox="1">
            <a:spLocks noChangeArrowheads="1"/>
          </p:cNvSpPr>
          <p:nvPr/>
        </p:nvSpPr>
        <p:spPr bwMode="auto">
          <a:xfrm>
            <a:off x="1050925" y="1203325"/>
            <a:ext cx="46275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What is the probability that 0 </a:t>
            </a:r>
            <a:r>
              <a:rPr lang="en-US">
                <a:solidFill>
                  <a:srgbClr val="FF00FF"/>
                </a:solidFill>
                <a:sym typeface="Symbol" pitchFamily="18" charset="2"/>
              </a:rPr>
              <a:t> r  5a</a:t>
            </a:r>
            <a:r>
              <a:rPr lang="en-US" baseline="-25000">
                <a:solidFill>
                  <a:srgbClr val="FF00FF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FF00FF"/>
                </a:solidFill>
                <a:sym typeface="Symbol" pitchFamily="18" charset="2"/>
              </a:rPr>
              <a:t>/Z</a:t>
            </a:r>
            <a:endParaRPr lang="en-US">
              <a:solidFill>
                <a:srgbClr val="FF00FF"/>
              </a:solidFill>
            </a:endParaRPr>
          </a:p>
        </p:txBody>
      </p:sp>
      <p:graphicFrame>
        <p:nvGraphicFramePr>
          <p:cNvPr id="46089" name="Object 8"/>
          <p:cNvGraphicFramePr>
            <a:graphicFrameLocks noChangeAspect="1"/>
          </p:cNvGraphicFramePr>
          <p:nvPr/>
        </p:nvGraphicFramePr>
        <p:xfrm>
          <a:off x="3544888" y="127000"/>
          <a:ext cx="1452562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7" name="Equation" r:id="rId11" imgW="790592" imgH="447693" progId="Equation.DSMT4">
                  <p:embed/>
                </p:oleObj>
              </mc:Choice>
              <mc:Fallback>
                <p:oleObj name="Equation" r:id="rId11" imgW="790592" imgH="447693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4888" y="127000"/>
                        <a:ext cx="1452562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61" name="Object 9"/>
          <p:cNvGraphicFramePr>
            <a:graphicFrameLocks noChangeAspect="1"/>
          </p:cNvGraphicFramePr>
          <p:nvPr/>
        </p:nvGraphicFramePr>
        <p:xfrm>
          <a:off x="909638" y="1973263"/>
          <a:ext cx="3319462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8" name="Equation" r:id="rId13" imgW="1962049" imgH="276127" progId="Equation.DSMT4">
                  <p:embed/>
                </p:oleObj>
              </mc:Choice>
              <mc:Fallback>
                <p:oleObj name="Equation" r:id="rId13" imgW="1962049" imgH="276127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9638" y="1973263"/>
                        <a:ext cx="3319462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62" name="Object 10"/>
          <p:cNvGraphicFramePr>
            <a:graphicFrameLocks noChangeAspect="1"/>
          </p:cNvGraphicFramePr>
          <p:nvPr/>
        </p:nvGraphicFramePr>
        <p:xfrm>
          <a:off x="4117975" y="1897063"/>
          <a:ext cx="1858963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19" name="Equation" r:id="rId15" imgW="1047649" imgH="352318" progId="Equation.DSMT4">
                  <p:embed/>
                </p:oleObj>
              </mc:Choice>
              <mc:Fallback>
                <p:oleObj name="Equation" r:id="rId15" imgW="1047649" imgH="352318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7975" y="1897063"/>
                        <a:ext cx="1858963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898525" y="2687638"/>
            <a:ext cx="1858963" cy="787400"/>
            <a:chOff x="566" y="1693"/>
            <a:chExt cx="1171" cy="496"/>
          </a:xfrm>
        </p:grpSpPr>
        <p:sp>
          <p:nvSpPr>
            <p:cNvPr id="46103" name="Text Box 11"/>
            <p:cNvSpPr txBox="1">
              <a:spLocks noChangeArrowheads="1"/>
            </p:cNvSpPr>
            <p:nvPr/>
          </p:nvSpPr>
          <p:spPr bwMode="auto">
            <a:xfrm>
              <a:off x="566" y="1783"/>
              <a:ext cx="62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Define:</a:t>
              </a:r>
            </a:p>
          </p:txBody>
        </p:sp>
        <p:graphicFrame>
          <p:nvGraphicFramePr>
            <p:cNvPr id="46104" name="Object 12"/>
            <p:cNvGraphicFramePr>
              <a:graphicFrameLocks noChangeAspect="1"/>
            </p:cNvGraphicFramePr>
            <p:nvPr/>
          </p:nvGraphicFramePr>
          <p:xfrm>
            <a:off x="1221" y="1693"/>
            <a:ext cx="516" cy="4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20" name="Equation" r:id="rId17" imgW="400016" imgH="371501" progId="Equation.DSMT4">
                    <p:embed/>
                  </p:oleObj>
                </mc:Choice>
                <mc:Fallback>
                  <p:oleObj name="Equation" r:id="rId17" imgW="400016" imgH="371501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21" y="1693"/>
                          <a:ext cx="516" cy="4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048000" y="2673350"/>
            <a:ext cx="1816100" cy="727075"/>
            <a:chOff x="1920" y="1684"/>
            <a:chExt cx="1144" cy="458"/>
          </a:xfrm>
        </p:grpSpPr>
        <p:sp>
          <p:nvSpPr>
            <p:cNvPr id="46101" name="Text Box 13"/>
            <p:cNvSpPr txBox="1">
              <a:spLocks noChangeArrowheads="1"/>
            </p:cNvSpPr>
            <p:nvPr/>
          </p:nvSpPr>
          <p:spPr bwMode="auto">
            <a:xfrm>
              <a:off x="1920" y="1776"/>
              <a:ext cx="52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Then:</a:t>
              </a:r>
            </a:p>
          </p:txBody>
        </p:sp>
        <p:graphicFrame>
          <p:nvGraphicFramePr>
            <p:cNvPr id="46102" name="Object 14"/>
            <p:cNvGraphicFramePr>
              <a:graphicFrameLocks noChangeAspect="1"/>
            </p:cNvGraphicFramePr>
            <p:nvPr/>
          </p:nvGraphicFramePr>
          <p:xfrm>
            <a:off x="2485" y="1684"/>
            <a:ext cx="579" cy="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21" name="Equation" r:id="rId19" imgW="466641" imgH="333406" progId="Equation.DSMT4">
                    <p:embed/>
                  </p:oleObj>
                </mc:Choice>
                <mc:Fallback>
                  <p:oleObj name="Equation" r:id="rId19" imgW="466641" imgH="333406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5" y="1684"/>
                          <a:ext cx="579" cy="4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37967" name="Object 15"/>
          <p:cNvGraphicFramePr>
            <a:graphicFrameLocks noChangeAspect="1"/>
          </p:cNvGraphicFramePr>
          <p:nvPr/>
        </p:nvGraphicFramePr>
        <p:xfrm>
          <a:off x="3824288" y="3382963"/>
          <a:ext cx="1157287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2" name="Equation" r:id="rId21" imgW="619041" imgH="333406" progId="Equation.DSMT4">
                  <p:embed/>
                </p:oleObj>
              </mc:Choice>
              <mc:Fallback>
                <p:oleObj name="Equation" r:id="rId21" imgW="619041" imgH="333406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4288" y="3382963"/>
                        <a:ext cx="1157287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68" name="Object 16"/>
          <p:cNvGraphicFramePr>
            <a:graphicFrameLocks noChangeAspect="1"/>
          </p:cNvGraphicFramePr>
          <p:nvPr/>
        </p:nvGraphicFramePr>
        <p:xfrm>
          <a:off x="5308600" y="3352800"/>
          <a:ext cx="2417763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3" name="Equation" r:id="rId23" imgW="1400192" imgH="371501" progId="Equation.DSMT4">
                  <p:embed/>
                </p:oleObj>
              </mc:Choice>
              <mc:Fallback>
                <p:oleObj name="Equation" r:id="rId23" imgW="1400192" imgH="371501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8600" y="3352800"/>
                        <a:ext cx="2417763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69" name="Object 17"/>
          <p:cNvGraphicFramePr>
            <a:graphicFrameLocks noChangeAspect="1"/>
          </p:cNvGraphicFramePr>
          <p:nvPr/>
        </p:nvGraphicFramePr>
        <p:xfrm>
          <a:off x="693738" y="4221163"/>
          <a:ext cx="4481512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4" name="Equation" r:id="rId25" imgW="2686016" imgH="409597" progId="Equation.DSMT4">
                  <p:embed/>
                </p:oleObj>
              </mc:Choice>
              <mc:Fallback>
                <p:oleObj name="Equation" r:id="rId25" imgW="2686016" imgH="409597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738" y="4221163"/>
                        <a:ext cx="4481512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70" name="Object 18"/>
          <p:cNvGraphicFramePr>
            <a:graphicFrameLocks noChangeAspect="1"/>
          </p:cNvGraphicFramePr>
          <p:nvPr/>
        </p:nvGraphicFramePr>
        <p:xfrm>
          <a:off x="5164138" y="4221163"/>
          <a:ext cx="2227262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5" name="Equation" r:id="rId27" imgW="1276384" imgH="409597" progId="Equation.DSMT4">
                  <p:embed/>
                </p:oleObj>
              </mc:Choice>
              <mc:Fallback>
                <p:oleObj name="Equation" r:id="rId27" imgW="1276384" imgH="409597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4221163"/>
                        <a:ext cx="2227262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71" name="Object 19"/>
          <p:cNvGraphicFramePr>
            <a:graphicFrameLocks noChangeAspect="1"/>
          </p:cNvGraphicFramePr>
          <p:nvPr/>
        </p:nvGraphicFramePr>
        <p:xfrm>
          <a:off x="2471738" y="5081588"/>
          <a:ext cx="2608262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6" name="Equation" r:id="rId29" imgW="1514559" imgH="447693" progId="Equation.DSMT4">
                  <p:embed/>
                </p:oleObj>
              </mc:Choice>
              <mc:Fallback>
                <p:oleObj name="Equation" r:id="rId29" imgW="1514559" imgH="447693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738" y="5081588"/>
                        <a:ext cx="2608262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75" name="Object 23"/>
          <p:cNvGraphicFramePr>
            <a:graphicFrameLocks noChangeAspect="1"/>
          </p:cNvGraphicFramePr>
          <p:nvPr/>
        </p:nvGraphicFramePr>
        <p:xfrm>
          <a:off x="5060950" y="5184775"/>
          <a:ext cx="906463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7" name="Equation" r:id="rId31" imgW="447759" imgH="333406" progId="Equation.DSMT4">
                  <p:embed/>
                </p:oleObj>
              </mc:Choice>
              <mc:Fallback>
                <p:oleObj name="Equation" r:id="rId31" imgW="447759" imgH="333406" progId="Equation.DSMT4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0" y="5184775"/>
                        <a:ext cx="906463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6010275" y="5405438"/>
          <a:ext cx="714375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28" name="Equation" r:id="rId33" imgW="371424" imgH="123744" progId="Equation.DSMT4">
                  <p:embed/>
                </p:oleObj>
              </mc:Choice>
              <mc:Fallback>
                <p:oleObj name="Equation" r:id="rId33" imgW="371424" imgH="12374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0275" y="5405438"/>
                        <a:ext cx="714375" cy="296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7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7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37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81CA041-184B-459E-AB81-3A009B618E11}" type="slidenum">
              <a:rPr lang="en-US" sz="1400" smtClean="0">
                <a:solidFill>
                  <a:srgbClr val="002060"/>
                </a:solidFill>
              </a:rPr>
              <a:pPr/>
              <a:t>45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8983" name="Text Box 7"/>
          <p:cNvSpPr txBox="1">
            <a:spLocks noChangeArrowheads="1"/>
          </p:cNvSpPr>
          <p:nvPr/>
        </p:nvSpPr>
        <p:spPr bwMode="auto">
          <a:xfrm>
            <a:off x="1050925" y="1203325"/>
            <a:ext cx="47386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What is the probability that 3a</a:t>
            </a:r>
            <a:r>
              <a:rPr lang="en-US" baseline="-25000">
                <a:solidFill>
                  <a:srgbClr val="FF00FF"/>
                </a:solidFill>
              </a:rPr>
              <a:t>0</a:t>
            </a:r>
            <a:r>
              <a:rPr lang="en-US">
                <a:solidFill>
                  <a:srgbClr val="FF00FF"/>
                </a:solidFill>
              </a:rPr>
              <a:t>/Z </a:t>
            </a:r>
            <a:r>
              <a:rPr lang="en-US">
                <a:solidFill>
                  <a:srgbClr val="FF00FF"/>
                </a:solidFill>
                <a:sym typeface="Symbol" pitchFamily="18" charset="2"/>
              </a:rPr>
              <a:t> r &lt; </a:t>
            </a:r>
            <a:endParaRPr lang="en-US">
              <a:solidFill>
                <a:srgbClr val="FF00FF"/>
              </a:solidFill>
            </a:endParaRPr>
          </a:p>
        </p:txBody>
      </p:sp>
      <p:grpSp>
        <p:nvGrpSpPr>
          <p:cNvPr id="47108" name="Group 25"/>
          <p:cNvGrpSpPr>
            <a:grpSpLocks/>
          </p:cNvGrpSpPr>
          <p:nvPr/>
        </p:nvGrpSpPr>
        <p:grpSpPr bwMode="auto">
          <a:xfrm>
            <a:off x="1497013" y="127000"/>
            <a:ext cx="7331075" cy="2874963"/>
            <a:chOff x="943" y="80"/>
            <a:chExt cx="4618" cy="1811"/>
          </a:xfrm>
        </p:grpSpPr>
        <p:graphicFrame>
          <p:nvGraphicFramePr>
            <p:cNvPr id="47114" name="Object 2"/>
            <p:cNvGraphicFramePr>
              <a:graphicFrameLocks noChangeAspect="1"/>
            </p:cNvGraphicFramePr>
            <p:nvPr/>
          </p:nvGraphicFramePr>
          <p:xfrm>
            <a:off x="4306" y="604"/>
            <a:ext cx="1189" cy="4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37" name="Equation" r:id="rId3" imgW="1076241" imgH="333406" progId="Equation.DSMT4">
                    <p:embed/>
                  </p:oleObj>
                </mc:Choice>
                <mc:Fallback>
                  <p:oleObj name="Equation" r:id="rId3" imgW="1076241" imgH="333406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06" y="604"/>
                          <a:ext cx="1189" cy="4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115" name="Text Box 3"/>
            <p:cNvSpPr txBox="1">
              <a:spLocks noChangeArrowheads="1"/>
            </p:cNvSpPr>
            <p:nvPr/>
          </p:nvSpPr>
          <p:spPr bwMode="auto">
            <a:xfrm>
              <a:off x="4262" y="192"/>
              <a:ext cx="129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>
                  <a:solidFill>
                    <a:srgbClr val="FF0000"/>
                  </a:solidFill>
                </a:rPr>
                <a:t>Some Numerical</a:t>
              </a:r>
            </a:p>
            <a:p>
              <a:pPr algn="ctr"/>
              <a:r>
                <a:rPr lang="en-US">
                  <a:solidFill>
                    <a:srgbClr val="FF0000"/>
                  </a:solidFill>
                </a:rPr>
                <a:t>Integrals</a:t>
              </a:r>
            </a:p>
          </p:txBody>
        </p:sp>
        <p:graphicFrame>
          <p:nvGraphicFramePr>
            <p:cNvPr id="47116" name="Object 4"/>
            <p:cNvGraphicFramePr>
              <a:graphicFrameLocks noChangeAspect="1"/>
            </p:cNvGraphicFramePr>
            <p:nvPr/>
          </p:nvGraphicFramePr>
          <p:xfrm>
            <a:off x="4367" y="1072"/>
            <a:ext cx="1125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38" name="Equation" r:id="rId5" imgW="1009616" imgH="276127" progId="Equation.DSMT4">
                    <p:embed/>
                  </p:oleObj>
                </mc:Choice>
                <mc:Fallback>
                  <p:oleObj name="Equation" r:id="rId5" imgW="1009616" imgH="276127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7" y="1072"/>
                          <a:ext cx="1125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117" name="Object 5"/>
            <p:cNvGraphicFramePr>
              <a:graphicFrameLocks noChangeAspect="1"/>
            </p:cNvGraphicFramePr>
            <p:nvPr/>
          </p:nvGraphicFramePr>
          <p:xfrm>
            <a:off x="4340" y="1506"/>
            <a:ext cx="1197" cy="3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39" name="Equation" r:id="rId7" imgW="1076241" imgH="276127" progId="Equation.DSMT4">
                    <p:embed/>
                  </p:oleObj>
                </mc:Choice>
                <mc:Fallback>
                  <p:oleObj name="Equation" r:id="rId7" imgW="1076241" imgH="276127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40" y="1506"/>
                          <a:ext cx="1197" cy="3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118" name="Object 6"/>
            <p:cNvGraphicFramePr>
              <a:graphicFrameLocks noChangeAspect="1"/>
            </p:cNvGraphicFramePr>
            <p:nvPr/>
          </p:nvGraphicFramePr>
          <p:xfrm>
            <a:off x="943" y="114"/>
            <a:ext cx="984" cy="4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40" name="Equation" r:id="rId9" imgW="866657" imgH="295310" progId="Equation.DSMT4">
                    <p:embed/>
                  </p:oleObj>
                </mc:Choice>
                <mc:Fallback>
                  <p:oleObj name="Equation" r:id="rId9" imgW="866657" imgH="29531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43" y="114"/>
                          <a:ext cx="984" cy="4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119" name="Object 8"/>
            <p:cNvGraphicFramePr>
              <a:graphicFrameLocks noChangeAspect="1"/>
            </p:cNvGraphicFramePr>
            <p:nvPr/>
          </p:nvGraphicFramePr>
          <p:xfrm>
            <a:off x="2233" y="80"/>
            <a:ext cx="915" cy="5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41" name="Equation" r:id="rId11" imgW="790592" imgH="447693" progId="Equation.DSMT4">
                    <p:embed/>
                  </p:oleObj>
                </mc:Choice>
                <mc:Fallback>
                  <p:oleObj name="Equation" r:id="rId11" imgW="790592" imgH="447693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33" y="80"/>
                          <a:ext cx="915" cy="5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38997" name="Text Box 21"/>
          <p:cNvSpPr txBox="1">
            <a:spLocks noChangeArrowheads="1"/>
          </p:cNvSpPr>
          <p:nvPr/>
        </p:nvSpPr>
        <p:spPr bwMode="auto">
          <a:xfrm>
            <a:off x="466725" y="3135313"/>
            <a:ext cx="6826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use the identical method used above to determine</a:t>
            </a:r>
          </a:p>
          <a:p>
            <a:r>
              <a:rPr lang="en-US">
                <a:solidFill>
                  <a:srgbClr val="002060"/>
                </a:solidFill>
              </a:rPr>
              <a:t>that:</a:t>
            </a:r>
          </a:p>
        </p:txBody>
      </p:sp>
      <p:graphicFrame>
        <p:nvGraphicFramePr>
          <p:cNvPr id="638998" name="Object 22"/>
          <p:cNvGraphicFramePr>
            <a:graphicFrameLocks noChangeAspect="1"/>
          </p:cNvGraphicFramePr>
          <p:nvPr/>
        </p:nvGraphicFramePr>
        <p:xfrm>
          <a:off x="2001838" y="3741738"/>
          <a:ext cx="3222625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42" name="Equation" r:id="rId13" imgW="1895424" imgH="333406" progId="Equation.DSMT4">
                  <p:embed/>
                </p:oleObj>
              </mc:Choice>
              <mc:Fallback>
                <p:oleObj name="Equation" r:id="rId13" imgW="1895424" imgH="333406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838" y="3741738"/>
                        <a:ext cx="3222625" cy="677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182688" y="1973263"/>
          <a:ext cx="4095750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43" name="Equation" r:id="rId15" imgW="2486143" imgH="171566" progId="Equation.DSMT4">
                  <p:embed/>
                </p:oleObj>
              </mc:Choice>
              <mc:Fallback>
                <p:oleObj name="Equation" r:id="rId15" imgW="2486143" imgH="171566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688" y="1973263"/>
                        <a:ext cx="4095750" cy="38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257300" y="4792663"/>
          <a:ext cx="4097338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44" name="Equation" r:id="rId17" imgW="2486143" imgH="171566" progId="Equation.DSMT4">
                  <p:embed/>
                </p:oleObj>
              </mc:Choice>
              <mc:Fallback>
                <p:oleObj name="Equation" r:id="rId17" imgW="2486143" imgH="171566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4792663"/>
                        <a:ext cx="4097338" cy="38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402263" y="4816475"/>
          <a:ext cx="16668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45" name="Equation" r:id="rId19" imgW="971584" imgH="123744" progId="Equation.DSMT4">
                  <p:embed/>
                </p:oleObj>
              </mc:Choice>
              <mc:Fallback>
                <p:oleObj name="Equation" r:id="rId19" imgW="971584" imgH="12374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2263" y="4816475"/>
                        <a:ext cx="1666875" cy="295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8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8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8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83" grpId="0" autoUpdateAnimBg="0"/>
      <p:bldP spid="638997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883BAA-312B-4498-AC7A-BA92DAE2B396}" type="slidenum">
              <a:rPr lang="en-US" sz="1400" smtClean="0">
                <a:solidFill>
                  <a:srgbClr val="002060"/>
                </a:solidFill>
              </a:rPr>
              <a:pPr/>
              <a:t>46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40007" name="Text Box 7"/>
          <p:cNvSpPr txBox="1">
            <a:spLocks noChangeArrowheads="1"/>
          </p:cNvSpPr>
          <p:nvPr/>
        </p:nvSpPr>
        <p:spPr bwMode="auto">
          <a:xfrm>
            <a:off x="1050925" y="1206500"/>
            <a:ext cx="67294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Calculate &lt;r&gt; for an electron in a 2p</a:t>
            </a:r>
            <a:r>
              <a:rPr lang="en-US" baseline="-25000">
                <a:solidFill>
                  <a:srgbClr val="FF00FF"/>
                </a:solidFill>
              </a:rPr>
              <a:t>z</a:t>
            </a:r>
            <a:r>
              <a:rPr lang="en-US">
                <a:solidFill>
                  <a:srgbClr val="FF00FF"/>
                </a:solidFill>
              </a:rPr>
              <a:t> orbital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00FF"/>
                </a:solidFill>
              </a:rPr>
              <a:t>(same as worked earlier using the complete wavefunction)</a:t>
            </a:r>
          </a:p>
        </p:txBody>
      </p:sp>
      <p:grpSp>
        <p:nvGrpSpPr>
          <p:cNvPr id="48132" name="Group 22"/>
          <p:cNvGrpSpPr>
            <a:grpSpLocks/>
          </p:cNvGrpSpPr>
          <p:nvPr/>
        </p:nvGrpSpPr>
        <p:grpSpPr bwMode="auto">
          <a:xfrm>
            <a:off x="1533525" y="171450"/>
            <a:ext cx="6315075" cy="819150"/>
            <a:chOff x="966" y="108"/>
            <a:chExt cx="3978" cy="516"/>
          </a:xfrm>
        </p:grpSpPr>
        <p:graphicFrame>
          <p:nvGraphicFramePr>
            <p:cNvPr id="48141" name="Object 2"/>
            <p:cNvGraphicFramePr>
              <a:graphicFrameLocks noChangeAspect="1"/>
            </p:cNvGraphicFramePr>
            <p:nvPr/>
          </p:nvGraphicFramePr>
          <p:xfrm>
            <a:off x="3802" y="179"/>
            <a:ext cx="1142" cy="3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61" name="Equation" r:id="rId3" imgW="1076241" imgH="333406" progId="Equation.DSMT4">
                    <p:embed/>
                  </p:oleObj>
                </mc:Choice>
                <mc:Fallback>
                  <p:oleObj name="Equation" r:id="rId3" imgW="1076241" imgH="333406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02" y="179"/>
                          <a:ext cx="1142" cy="3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142" name="Object 6"/>
            <p:cNvGraphicFramePr>
              <a:graphicFrameLocks noChangeAspect="1"/>
            </p:cNvGraphicFramePr>
            <p:nvPr/>
          </p:nvGraphicFramePr>
          <p:xfrm>
            <a:off x="966" y="144"/>
            <a:ext cx="937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62" name="Equation" r:id="rId5" imgW="866657" imgH="295310" progId="Equation.DSMT4">
                    <p:embed/>
                  </p:oleObj>
                </mc:Choice>
                <mc:Fallback>
                  <p:oleObj name="Equation" r:id="rId5" imgW="866657" imgH="29531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66" y="144"/>
                          <a:ext cx="937" cy="36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143" name="Object 8"/>
            <p:cNvGraphicFramePr>
              <a:graphicFrameLocks noChangeAspect="1"/>
            </p:cNvGraphicFramePr>
            <p:nvPr/>
          </p:nvGraphicFramePr>
          <p:xfrm>
            <a:off x="2260" y="108"/>
            <a:ext cx="860" cy="5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63" name="Equation" r:id="rId7" imgW="790592" imgH="447693" progId="Equation.DSMT4">
                    <p:embed/>
                  </p:oleObj>
                </mc:Choice>
                <mc:Fallback>
                  <p:oleObj name="Equation" r:id="rId7" imgW="790592" imgH="447693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60" y="108"/>
                          <a:ext cx="860" cy="5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40015" name="Object 15"/>
          <p:cNvGraphicFramePr>
            <a:graphicFrameLocks noChangeAspect="1"/>
          </p:cNvGraphicFramePr>
          <p:nvPr/>
        </p:nvGraphicFramePr>
        <p:xfrm>
          <a:off x="1003300" y="2335213"/>
          <a:ext cx="166052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4" name="Equation" r:id="rId9" imgW="981024" imgH="285853" progId="Equation.DSMT4">
                  <p:embed/>
                </p:oleObj>
              </mc:Choice>
              <mc:Fallback>
                <p:oleObj name="Equation" r:id="rId9" imgW="981024" imgH="285853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3300" y="2335213"/>
                        <a:ext cx="1660525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0016" name="Object 16"/>
          <p:cNvGraphicFramePr>
            <a:graphicFrameLocks noChangeAspect="1"/>
          </p:cNvGraphicFramePr>
          <p:nvPr/>
        </p:nvGraphicFramePr>
        <p:xfrm>
          <a:off x="2678113" y="2236788"/>
          <a:ext cx="1752600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5" name="Equation" r:id="rId11" imgW="1028767" imgH="362045" progId="Equation.DSMT4">
                  <p:embed/>
                </p:oleObj>
              </mc:Choice>
              <mc:Fallback>
                <p:oleObj name="Equation" r:id="rId11" imgW="1028767" imgH="362045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113" y="2236788"/>
                        <a:ext cx="1752600" cy="665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0017" name="Object 17"/>
          <p:cNvGraphicFramePr>
            <a:graphicFrameLocks noChangeAspect="1"/>
          </p:cNvGraphicFramePr>
          <p:nvPr/>
        </p:nvGraphicFramePr>
        <p:xfrm>
          <a:off x="4414838" y="2236788"/>
          <a:ext cx="1517650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6" name="Equation" r:id="rId13" imgW="895249" imgH="362045" progId="Equation.DSMT4">
                  <p:embed/>
                </p:oleObj>
              </mc:Choice>
              <mc:Fallback>
                <p:oleObj name="Equation" r:id="rId13" imgW="895249" imgH="362045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4838" y="2236788"/>
                        <a:ext cx="1517650" cy="665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0018" name="Object 18"/>
          <p:cNvGraphicFramePr>
            <a:graphicFrameLocks noChangeAspect="1"/>
          </p:cNvGraphicFramePr>
          <p:nvPr/>
        </p:nvGraphicFramePr>
        <p:xfrm>
          <a:off x="906463" y="3109913"/>
          <a:ext cx="2278062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7" name="Equation" r:id="rId15" imgW="1362159" imgH="714363" progId="Equation.DSMT4">
                  <p:embed/>
                </p:oleObj>
              </mc:Choice>
              <mc:Fallback>
                <p:oleObj name="Equation" r:id="rId15" imgW="1362159" imgH="714363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6463" y="3109913"/>
                        <a:ext cx="2278062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0019" name="Object 19"/>
          <p:cNvGraphicFramePr>
            <a:graphicFrameLocks noChangeAspect="1"/>
          </p:cNvGraphicFramePr>
          <p:nvPr/>
        </p:nvGraphicFramePr>
        <p:xfrm>
          <a:off x="3246438" y="3209925"/>
          <a:ext cx="1298575" cy="1144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8" name="Equation" r:id="rId17" imgW="752559" imgH="647628" progId="Equation.DSMT4">
                  <p:embed/>
                </p:oleObj>
              </mc:Choice>
              <mc:Fallback>
                <p:oleObj name="Equation" r:id="rId17" imgW="752559" imgH="647628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6438" y="3209925"/>
                        <a:ext cx="1298575" cy="1144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4616450" y="3241675"/>
            <a:ext cx="3741738" cy="655638"/>
            <a:chOff x="2908" y="2042"/>
            <a:chExt cx="2357" cy="413"/>
          </a:xfrm>
        </p:grpSpPr>
        <p:graphicFrame>
          <p:nvGraphicFramePr>
            <p:cNvPr id="48139" name="Object 20"/>
            <p:cNvGraphicFramePr>
              <a:graphicFrameLocks noChangeAspect="1"/>
            </p:cNvGraphicFramePr>
            <p:nvPr/>
          </p:nvGraphicFramePr>
          <p:xfrm>
            <a:off x="2908" y="2042"/>
            <a:ext cx="434" cy="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69" name="Equation" r:id="rId19" imgW="371424" imgH="342862" progId="Equation.DSMT4">
                    <p:embed/>
                  </p:oleObj>
                </mc:Choice>
                <mc:Fallback>
                  <p:oleObj name="Equation" r:id="rId19" imgW="371424" imgH="342862" progId="Equation.DSMT4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08" y="2042"/>
                          <a:ext cx="434" cy="4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40" name="Text Box 21"/>
            <p:cNvSpPr txBox="1">
              <a:spLocks noChangeArrowheads="1"/>
            </p:cNvSpPr>
            <p:nvPr/>
          </p:nvSpPr>
          <p:spPr bwMode="auto">
            <a:xfrm>
              <a:off x="3542" y="2119"/>
              <a:ext cx="172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Same result as before.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0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7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23487EE-6556-401A-A64B-ADE6605B70A1}" type="slidenum">
              <a:rPr lang="en-US" sz="1400" smtClean="0">
                <a:solidFill>
                  <a:srgbClr val="002060"/>
                </a:solidFill>
              </a:rPr>
              <a:pPr/>
              <a:t>47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49155" name="Object 2"/>
          <p:cNvGraphicFramePr>
            <a:graphicFrameLocks noChangeAspect="1"/>
          </p:cNvGraphicFramePr>
          <p:nvPr/>
        </p:nvGraphicFramePr>
        <p:xfrm>
          <a:off x="6030913" y="274638"/>
          <a:ext cx="1824037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0" name="Equation" r:id="rId3" imgW="1085951" imgH="342862" progId="Equation.DSMT4">
                  <p:embed/>
                </p:oleObj>
              </mc:Choice>
              <mc:Fallback>
                <p:oleObj name="Equation" r:id="rId3" imgW="1085951" imgH="34286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0913" y="274638"/>
                        <a:ext cx="1824037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6" name="Object 3"/>
          <p:cNvGraphicFramePr>
            <a:graphicFrameLocks noChangeAspect="1"/>
          </p:cNvGraphicFramePr>
          <p:nvPr/>
        </p:nvGraphicFramePr>
        <p:xfrm>
          <a:off x="1528763" y="217488"/>
          <a:ext cx="1498600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1" name="Equation" r:id="rId5" imgW="876367" imgH="304766" progId="Equation.DSMT4">
                  <p:embed/>
                </p:oleObj>
              </mc:Choice>
              <mc:Fallback>
                <p:oleObj name="Equation" r:id="rId5" imgW="876367" imgH="30476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8763" y="217488"/>
                        <a:ext cx="1498600" cy="59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2052" name="Text Box 4"/>
          <p:cNvSpPr txBox="1">
            <a:spLocks noChangeArrowheads="1"/>
          </p:cNvSpPr>
          <p:nvPr/>
        </p:nvSpPr>
        <p:spPr bwMode="auto">
          <a:xfrm>
            <a:off x="914400" y="1206500"/>
            <a:ext cx="7967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Calculate the average potential energy for an electron in a 2p</a:t>
            </a:r>
            <a:r>
              <a:rPr lang="en-US" baseline="-25000">
                <a:solidFill>
                  <a:srgbClr val="FF00FF"/>
                </a:solidFill>
              </a:rPr>
              <a:t>z</a:t>
            </a:r>
            <a:r>
              <a:rPr lang="en-US">
                <a:solidFill>
                  <a:srgbClr val="FF00FF"/>
                </a:solidFill>
              </a:rPr>
              <a:t> orbital.</a:t>
            </a:r>
          </a:p>
        </p:txBody>
      </p:sp>
      <p:graphicFrame>
        <p:nvGraphicFramePr>
          <p:cNvPr id="49158" name="Object 5"/>
          <p:cNvGraphicFramePr>
            <a:graphicFrameLocks noChangeAspect="1"/>
          </p:cNvGraphicFramePr>
          <p:nvPr/>
        </p:nvGraphicFramePr>
        <p:xfrm>
          <a:off x="3578225" y="161925"/>
          <a:ext cx="138588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2" name="Equation" r:id="rId7" imgW="800033" imgH="457149" progId="Equation.DSMT4">
                  <p:embed/>
                </p:oleObj>
              </mc:Choice>
              <mc:Fallback>
                <p:oleObj name="Equation" r:id="rId7" imgW="800033" imgH="45714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8225" y="161925"/>
                        <a:ext cx="1385888" cy="839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5" name="Object 7"/>
          <p:cNvGraphicFramePr>
            <a:graphicFrameLocks noChangeAspect="1"/>
          </p:cNvGraphicFramePr>
          <p:nvPr/>
        </p:nvGraphicFramePr>
        <p:xfrm>
          <a:off x="911225" y="3163888"/>
          <a:ext cx="184467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3" name="Equation" r:id="rId9" imgW="1095392" imgH="380958" progId="Equation.DSMT4">
                  <p:embed/>
                </p:oleObj>
              </mc:Choice>
              <mc:Fallback>
                <p:oleObj name="Equation" r:id="rId9" imgW="1095392" imgH="380958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225" y="3163888"/>
                        <a:ext cx="1844675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6" name="Object 8"/>
          <p:cNvGraphicFramePr>
            <a:graphicFrameLocks noChangeAspect="1"/>
          </p:cNvGraphicFramePr>
          <p:nvPr/>
        </p:nvGraphicFramePr>
        <p:xfrm>
          <a:off x="2790825" y="3121025"/>
          <a:ext cx="1789113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4" name="Equation" r:id="rId11" imgW="1057359" imgH="400141" progId="Equation.DSMT4">
                  <p:embed/>
                </p:oleObj>
              </mc:Choice>
              <mc:Fallback>
                <p:oleObj name="Equation" r:id="rId11" imgW="1057359" imgH="400141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25" y="3121025"/>
                        <a:ext cx="1789113" cy="72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7" name="Object 9"/>
          <p:cNvGraphicFramePr>
            <a:graphicFrameLocks noChangeAspect="1"/>
          </p:cNvGraphicFramePr>
          <p:nvPr/>
        </p:nvGraphicFramePr>
        <p:xfrm>
          <a:off x="4506913" y="3151188"/>
          <a:ext cx="15192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5" name="Equation" r:id="rId13" imgW="895249" imgH="362045" progId="Equation.DSMT4">
                  <p:embed/>
                </p:oleObj>
              </mc:Choice>
              <mc:Fallback>
                <p:oleObj name="Equation" r:id="rId13" imgW="895249" imgH="36204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913" y="3151188"/>
                        <a:ext cx="1519237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8" name="Object 10"/>
          <p:cNvGraphicFramePr>
            <a:graphicFrameLocks noChangeAspect="1"/>
          </p:cNvGraphicFramePr>
          <p:nvPr/>
        </p:nvGraphicFramePr>
        <p:xfrm>
          <a:off x="858838" y="4024313"/>
          <a:ext cx="2374900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6" name="Equation" r:id="rId15" imgW="1428784" imgH="714363" progId="Equation.DSMT4">
                  <p:embed/>
                </p:oleObj>
              </mc:Choice>
              <mc:Fallback>
                <p:oleObj name="Equation" r:id="rId15" imgW="1428784" imgH="714363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838" y="4024313"/>
                        <a:ext cx="2374900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9" name="Object 11"/>
          <p:cNvGraphicFramePr>
            <a:graphicFrameLocks noChangeAspect="1"/>
          </p:cNvGraphicFramePr>
          <p:nvPr/>
        </p:nvGraphicFramePr>
        <p:xfrm>
          <a:off x="3270250" y="4095750"/>
          <a:ext cx="1420813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7" name="Equation" r:id="rId17" imgW="828624" imgH="438237" progId="Equation.DSMT4">
                  <p:embed/>
                </p:oleObj>
              </mc:Choice>
              <mc:Fallback>
                <p:oleObj name="Equation" r:id="rId17" imgW="828624" imgH="438237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0250" y="4095750"/>
                        <a:ext cx="1420813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63" name="Object 15"/>
          <p:cNvGraphicFramePr>
            <a:graphicFrameLocks noChangeAspect="1"/>
          </p:cNvGraphicFramePr>
          <p:nvPr/>
        </p:nvGraphicFramePr>
        <p:xfrm>
          <a:off x="1260475" y="1884363"/>
          <a:ext cx="1639888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48" name="Equation" r:id="rId19" imgW="971584" imgH="380958" progId="Equation.DSMT4">
                  <p:embed/>
                </p:oleObj>
              </mc:Choice>
              <mc:Fallback>
                <p:oleObj name="Equation" r:id="rId19" imgW="971584" imgH="380958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0475" y="1884363"/>
                        <a:ext cx="1639888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3429000" y="1784350"/>
            <a:ext cx="4130675" cy="788988"/>
            <a:chOff x="2160" y="1124"/>
            <a:chExt cx="2602" cy="497"/>
          </a:xfrm>
        </p:grpSpPr>
        <p:graphicFrame>
          <p:nvGraphicFramePr>
            <p:cNvPr id="49169" name="Object 16"/>
            <p:cNvGraphicFramePr>
              <a:graphicFrameLocks noChangeAspect="1"/>
            </p:cNvGraphicFramePr>
            <p:nvPr/>
          </p:nvGraphicFramePr>
          <p:xfrm>
            <a:off x="2792" y="1124"/>
            <a:ext cx="1970" cy="4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349" name="Equation" r:id="rId21" imgW="1895424" imgH="438237" progId="Equation.DSMT4">
                    <p:embed/>
                  </p:oleObj>
                </mc:Choice>
                <mc:Fallback>
                  <p:oleObj name="Equation" r:id="rId21" imgW="1895424" imgH="438237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92" y="1124"/>
                          <a:ext cx="1970" cy="4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170" name="Line 17"/>
            <p:cNvSpPr>
              <a:spLocks noChangeShapeType="1"/>
            </p:cNvSpPr>
            <p:nvPr/>
          </p:nvSpPr>
          <p:spPr bwMode="auto">
            <a:xfrm>
              <a:off x="2160" y="1392"/>
              <a:ext cx="43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642066" name="Object 18"/>
          <p:cNvGraphicFramePr>
            <a:graphicFrameLocks noChangeAspect="1"/>
          </p:cNvGraphicFramePr>
          <p:nvPr/>
        </p:nvGraphicFramePr>
        <p:xfrm>
          <a:off x="4724400" y="4095750"/>
          <a:ext cx="1055688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50" name="Equation" r:id="rId23" imgW="600159" imgH="438237" progId="Equation.DSMT4">
                  <p:embed/>
                </p:oleObj>
              </mc:Choice>
              <mc:Fallback>
                <p:oleObj name="Equation" r:id="rId23" imgW="600159" imgH="438237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095750"/>
                        <a:ext cx="1055688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67" name="Object 19"/>
          <p:cNvGraphicFramePr>
            <a:graphicFrameLocks noChangeAspect="1"/>
          </p:cNvGraphicFramePr>
          <p:nvPr/>
        </p:nvGraphicFramePr>
        <p:xfrm>
          <a:off x="876300" y="5389563"/>
          <a:ext cx="3402013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51" name="Equation" r:id="rId25" imgW="2057535" imgH="438237" progId="Equation.DSMT4">
                  <p:embed/>
                </p:oleObj>
              </mc:Choice>
              <mc:Fallback>
                <p:oleObj name="Equation" r:id="rId25" imgW="2057535" imgH="438237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6300" y="5389563"/>
                        <a:ext cx="3402013" cy="788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68" name="Object 20"/>
          <p:cNvGraphicFramePr>
            <a:graphicFrameLocks noChangeAspect="1"/>
          </p:cNvGraphicFramePr>
          <p:nvPr/>
        </p:nvGraphicFramePr>
        <p:xfrm>
          <a:off x="4333875" y="5427663"/>
          <a:ext cx="12636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52" name="Equation" r:id="rId27" imgW="723967" imgH="409597" progId="Equation.DSMT4">
                  <p:embed/>
                </p:oleObj>
              </mc:Choice>
              <mc:Fallback>
                <p:oleObj name="Equation" r:id="rId27" imgW="723967" imgH="409597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75" y="5427663"/>
                        <a:ext cx="12636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4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4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4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2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1252A68-7B5D-43EB-86D9-738020646A98}" type="slidenum">
              <a:rPr lang="en-US" sz="1400" smtClean="0">
                <a:solidFill>
                  <a:srgbClr val="002060"/>
                </a:solidFill>
              </a:rPr>
              <a:pPr/>
              <a:t>48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50179" name="Group 2"/>
          <p:cNvGrpSpPr>
            <a:grpSpLocks/>
          </p:cNvGrpSpPr>
          <p:nvPr/>
        </p:nvGrpSpPr>
        <p:grpSpPr bwMode="auto">
          <a:xfrm>
            <a:off x="1824038" y="220663"/>
            <a:ext cx="5216525" cy="752475"/>
            <a:chOff x="1149" y="139"/>
            <a:chExt cx="3286" cy="474"/>
          </a:xfrm>
        </p:grpSpPr>
        <p:graphicFrame>
          <p:nvGraphicFramePr>
            <p:cNvPr id="50197" name="Object 6"/>
            <p:cNvGraphicFramePr>
              <a:graphicFrameLocks noChangeAspect="1"/>
            </p:cNvGraphicFramePr>
            <p:nvPr/>
          </p:nvGraphicFramePr>
          <p:xfrm>
            <a:off x="1149" y="139"/>
            <a:ext cx="1034" cy="4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90" name="Equation" r:id="rId3" imgW="971584" imgH="409597" progId="Equation.DSMT4">
                    <p:embed/>
                  </p:oleObj>
                </mc:Choice>
                <mc:Fallback>
                  <p:oleObj name="Equation" r:id="rId3" imgW="971584" imgH="409597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49" y="139"/>
                          <a:ext cx="1034" cy="4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198" name="Text Box 4"/>
            <p:cNvSpPr txBox="1">
              <a:spLocks noChangeArrowheads="1"/>
            </p:cNvSpPr>
            <p:nvPr/>
          </p:nvSpPr>
          <p:spPr bwMode="auto">
            <a:xfrm>
              <a:off x="2294" y="247"/>
              <a:ext cx="214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an electron in a 2p orbital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669925" y="1439863"/>
            <a:ext cx="3941763" cy="749300"/>
            <a:chOff x="422" y="907"/>
            <a:chExt cx="2483" cy="472"/>
          </a:xfrm>
        </p:grpSpPr>
        <p:graphicFrame>
          <p:nvGraphicFramePr>
            <p:cNvPr id="50195" name="Object 5"/>
            <p:cNvGraphicFramePr>
              <a:graphicFrameLocks noChangeAspect="1"/>
            </p:cNvGraphicFramePr>
            <p:nvPr/>
          </p:nvGraphicFramePr>
          <p:xfrm>
            <a:off x="1539" y="907"/>
            <a:ext cx="1366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91" name="Equation" r:id="rId5" imgW="1295535" imgH="409597" progId="Equation.DSMT4">
                    <p:embed/>
                  </p:oleObj>
                </mc:Choice>
                <mc:Fallback>
                  <p:oleObj name="Equation" r:id="rId5" imgW="1295535" imgH="409597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9" y="907"/>
                          <a:ext cx="1366" cy="4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196" name="Text Box 7"/>
            <p:cNvSpPr txBox="1">
              <a:spLocks noChangeArrowheads="1"/>
            </p:cNvSpPr>
            <p:nvPr/>
          </p:nvSpPr>
          <p:spPr bwMode="auto">
            <a:xfrm>
              <a:off x="422" y="1008"/>
              <a:ext cx="106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Total Energy:</a:t>
              </a: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4876800" y="1439863"/>
            <a:ext cx="2336800" cy="749300"/>
            <a:chOff x="3072" y="907"/>
            <a:chExt cx="1472" cy="472"/>
          </a:xfrm>
        </p:grpSpPr>
        <p:graphicFrame>
          <p:nvGraphicFramePr>
            <p:cNvPr id="50193" name="Object 4"/>
            <p:cNvGraphicFramePr>
              <a:graphicFrameLocks noChangeAspect="1"/>
            </p:cNvGraphicFramePr>
            <p:nvPr/>
          </p:nvGraphicFramePr>
          <p:xfrm>
            <a:off x="3549" y="907"/>
            <a:ext cx="995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92" name="Equation" r:id="rId7" imgW="933551" imgH="409597" progId="Equation.DSMT4">
                    <p:embed/>
                  </p:oleObj>
                </mc:Choice>
                <mc:Fallback>
                  <p:oleObj name="Equation" r:id="rId7" imgW="933551" imgH="409597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49" y="907"/>
                          <a:ext cx="995" cy="4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194" name="Line 10"/>
            <p:cNvSpPr>
              <a:spLocks noChangeShapeType="1"/>
            </p:cNvSpPr>
            <p:nvPr/>
          </p:nvSpPr>
          <p:spPr bwMode="auto">
            <a:xfrm>
              <a:off x="3072" y="1152"/>
              <a:ext cx="28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51275" name="Text Box 11"/>
          <p:cNvSpPr txBox="1">
            <a:spLocks noChangeArrowheads="1"/>
          </p:cNvSpPr>
          <p:nvPr/>
        </p:nvSpPr>
        <p:spPr bwMode="auto">
          <a:xfrm>
            <a:off x="2822575" y="2514600"/>
            <a:ext cx="2435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</a:t>
            </a:r>
            <a:r>
              <a:rPr lang="en-US">
                <a:solidFill>
                  <a:schemeClr val="bg1"/>
                </a:solidFill>
              </a:rPr>
              <a:t>&lt;V&gt; = 2</a:t>
            </a:r>
            <a:r>
              <a:rPr lang="en-US">
                <a:solidFill>
                  <a:schemeClr val="bg1"/>
                </a:solidFill>
                <a:cs typeface="Arial" charset="0"/>
              </a:rPr>
              <a:t>•E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51276" name="Text Box 12"/>
          <p:cNvSpPr txBox="1">
            <a:spLocks noChangeArrowheads="1"/>
          </p:cNvSpPr>
          <p:nvPr/>
        </p:nvSpPr>
        <p:spPr bwMode="auto">
          <a:xfrm>
            <a:off x="1752600" y="3124200"/>
            <a:ext cx="49387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Calculation of average kinetic energy, &lt;T&gt;</a:t>
            </a:r>
          </a:p>
        </p:txBody>
      </p:sp>
      <p:graphicFrame>
        <p:nvGraphicFramePr>
          <p:cNvPr id="660480" name="Object 0"/>
          <p:cNvGraphicFramePr>
            <a:graphicFrameLocks noChangeAspect="1"/>
          </p:cNvGraphicFramePr>
          <p:nvPr/>
        </p:nvGraphicFramePr>
        <p:xfrm>
          <a:off x="3414713" y="3702050"/>
          <a:ext cx="1406525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93" name="Equation" r:id="rId9" imgW="819184" imgH="209662" progId="Equation.DSMT4">
                  <p:embed/>
                </p:oleObj>
              </mc:Choice>
              <mc:Fallback>
                <p:oleObj name="Equation" r:id="rId9" imgW="819184" imgH="209662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4713" y="3702050"/>
                        <a:ext cx="1406525" cy="41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0481" name="Object 1"/>
          <p:cNvGraphicFramePr>
            <a:graphicFrameLocks noChangeAspect="1"/>
          </p:cNvGraphicFramePr>
          <p:nvPr/>
        </p:nvGraphicFramePr>
        <p:xfrm>
          <a:off x="3386138" y="4387850"/>
          <a:ext cx="1354137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94" name="Equation" r:id="rId11" imgW="790592" imgH="209662" progId="Equation.DSMT4">
                  <p:embed/>
                </p:oleObj>
              </mc:Choice>
              <mc:Fallback>
                <p:oleObj name="Equation" r:id="rId11" imgW="790592" imgH="209662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6138" y="4387850"/>
                        <a:ext cx="1354137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0482" name="Object 2"/>
          <p:cNvGraphicFramePr>
            <a:graphicFrameLocks noChangeAspect="1"/>
          </p:cNvGraphicFramePr>
          <p:nvPr/>
        </p:nvGraphicFramePr>
        <p:xfrm>
          <a:off x="3530600" y="5073650"/>
          <a:ext cx="966788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95" name="Equation" r:id="rId13" imgW="552416" imgH="209662" progId="Equation.DSMT4">
                  <p:embed/>
                </p:oleObj>
              </mc:Choice>
              <mc:Fallback>
                <p:oleObj name="Equation" r:id="rId13" imgW="552416" imgH="20966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5073650"/>
                        <a:ext cx="966788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270125" y="5786438"/>
            <a:ext cx="2722563" cy="417512"/>
            <a:chOff x="1430" y="3645"/>
            <a:chExt cx="1715" cy="263"/>
          </a:xfrm>
        </p:grpSpPr>
        <p:sp>
          <p:nvSpPr>
            <p:cNvPr id="50191" name="Text Box 17"/>
            <p:cNvSpPr txBox="1">
              <a:spLocks noChangeArrowheads="1"/>
            </p:cNvSpPr>
            <p:nvPr/>
          </p:nvSpPr>
          <p:spPr bwMode="auto">
            <a:xfrm>
              <a:off x="1430" y="3648"/>
              <a:ext cx="47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Also:</a:t>
              </a:r>
            </a:p>
          </p:txBody>
        </p:sp>
        <p:graphicFrame>
          <p:nvGraphicFramePr>
            <p:cNvPr id="50192" name="Object 3"/>
            <p:cNvGraphicFramePr>
              <a:graphicFrameLocks noChangeAspect="1"/>
            </p:cNvGraphicFramePr>
            <p:nvPr/>
          </p:nvGraphicFramePr>
          <p:xfrm>
            <a:off x="1980" y="3645"/>
            <a:ext cx="1165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96" name="Equation" r:id="rId15" imgW="1095392" imgH="209662" progId="Equation.DSMT4">
                    <p:embed/>
                  </p:oleObj>
                </mc:Choice>
                <mc:Fallback>
                  <p:oleObj name="Equation" r:id="rId15" imgW="1095392" imgH="209662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0" y="3645"/>
                          <a:ext cx="1165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6096000" y="3870325"/>
            <a:ext cx="1679575" cy="1463675"/>
            <a:chOff x="3840" y="2438"/>
            <a:chExt cx="1058" cy="922"/>
          </a:xfrm>
        </p:grpSpPr>
        <p:sp>
          <p:nvSpPr>
            <p:cNvPr id="50189" name="Text Box 20"/>
            <p:cNvSpPr txBox="1">
              <a:spLocks noChangeArrowheads="1"/>
            </p:cNvSpPr>
            <p:nvPr/>
          </p:nvSpPr>
          <p:spPr bwMode="auto">
            <a:xfrm>
              <a:off x="4022" y="2438"/>
              <a:ext cx="51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Signs</a:t>
              </a:r>
            </a:p>
          </p:txBody>
        </p:sp>
        <p:sp>
          <p:nvSpPr>
            <p:cNvPr id="50190" name="Text Box 21"/>
            <p:cNvSpPr txBox="1">
              <a:spLocks noChangeArrowheads="1"/>
            </p:cNvSpPr>
            <p:nvPr/>
          </p:nvSpPr>
          <p:spPr bwMode="auto">
            <a:xfrm>
              <a:off x="3840" y="2726"/>
              <a:ext cx="1058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&lt;V&gt; negative</a:t>
              </a:r>
            </a:p>
            <a:p>
              <a:r>
                <a:rPr lang="en-US">
                  <a:solidFill>
                    <a:srgbClr val="FF0000"/>
                  </a:solidFill>
                </a:rPr>
                <a:t>&lt;T&gt; positive</a:t>
              </a:r>
            </a:p>
            <a:p>
              <a:r>
                <a:rPr lang="en-US">
                  <a:solidFill>
                    <a:srgbClr val="FF0000"/>
                  </a:solidFill>
                </a:rPr>
                <a:t>&lt;E&gt; negative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5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6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6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5" grpId="0" autoUpdateAnimBg="0"/>
      <p:bldP spid="651276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7DF5CB4-2549-4675-AA6D-3C36F5E794A7}" type="slidenum">
              <a:rPr lang="en-US" sz="1400" smtClean="0">
                <a:solidFill>
                  <a:srgbClr val="002060"/>
                </a:solidFill>
              </a:rPr>
              <a:pPr/>
              <a:t>49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Outline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457200" y="760413"/>
            <a:ext cx="5681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Hydrogen Atom Schr</a:t>
            </a:r>
            <a:r>
              <a:rPr lang="en-US" sz="2200">
                <a:solidFill>
                  <a:srgbClr val="002060"/>
                </a:solidFill>
                <a:cs typeface="Arial" charset="0"/>
              </a:rPr>
              <a:t>ödinger Equation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457200" y="1446213"/>
            <a:ext cx="80438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Equation Solutions (Wavefunctions and Energies)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60375" y="4265613"/>
            <a:ext cx="21367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Atomic Units</a:t>
            </a:r>
            <a:endParaRPr lang="en-US" sz="2600" b="1">
              <a:solidFill>
                <a:srgbClr val="FF33CC"/>
              </a:solidFill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460375" y="2132013"/>
            <a:ext cx="74168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Hydrogen Atom Wavefunctions (Complex and Real)</a:t>
            </a:r>
          </a:p>
        </p:txBody>
      </p:sp>
      <p:sp>
        <p:nvSpPr>
          <p:cNvPr id="51208" name="Text Box 9"/>
          <p:cNvSpPr txBox="1">
            <a:spLocks noChangeArrowheads="1"/>
          </p:cNvSpPr>
          <p:nvPr/>
        </p:nvSpPr>
        <p:spPr bwMode="auto">
          <a:xfrm>
            <a:off x="484188" y="2862263"/>
            <a:ext cx="6515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Use of the Wavefunctions (Calculating Averages)</a:t>
            </a:r>
          </a:p>
        </p:txBody>
      </p:sp>
      <p:sp>
        <p:nvSpPr>
          <p:cNvPr id="51209" name="Text Box 10"/>
          <p:cNvSpPr txBox="1">
            <a:spLocks noChangeArrowheads="1"/>
          </p:cNvSpPr>
          <p:nvPr/>
        </p:nvSpPr>
        <p:spPr bwMode="auto">
          <a:xfrm>
            <a:off x="508000" y="3579813"/>
            <a:ext cx="44132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Radial Distribution Function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4E1AFF7-8430-4FAD-BB51-055FDC09F0F2}" type="slidenum">
              <a:rPr lang="en-US" sz="1400" smtClean="0">
                <a:solidFill>
                  <a:srgbClr val="002060"/>
                </a:solidFill>
              </a:rPr>
              <a:pPr/>
              <a:t>50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Atomic Units</a:t>
            </a:r>
          </a:p>
        </p:txBody>
      </p:sp>
      <p:sp>
        <p:nvSpPr>
          <p:cNvPr id="643075" name="Text Box 3"/>
          <p:cNvSpPr txBox="1">
            <a:spLocks noChangeArrowheads="1"/>
          </p:cNvSpPr>
          <p:nvPr/>
        </p:nvSpPr>
        <p:spPr bwMode="auto">
          <a:xfrm>
            <a:off x="669925" y="685800"/>
            <a:ext cx="7716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All of these funny symbols flying around are giving me a headache.</a:t>
            </a:r>
          </a:p>
          <a:p>
            <a:r>
              <a:rPr lang="en-US">
                <a:solidFill>
                  <a:srgbClr val="002060"/>
                </a:solidFill>
              </a:rPr>
              <a:t>Let’s get rid of some of them.</a:t>
            </a:r>
          </a:p>
        </p:txBody>
      </p:sp>
      <p:sp>
        <p:nvSpPr>
          <p:cNvPr id="643076" name="Text Box 4"/>
          <p:cNvSpPr txBox="1">
            <a:spLocks noChangeArrowheads="1"/>
          </p:cNvSpPr>
          <p:nvPr/>
        </p:nvSpPr>
        <p:spPr bwMode="auto">
          <a:xfrm>
            <a:off x="669925" y="1431925"/>
            <a:ext cx="2144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redefine</a:t>
            </a:r>
          </a:p>
          <a:p>
            <a:r>
              <a:rPr lang="en-US">
                <a:solidFill>
                  <a:srgbClr val="002060"/>
                </a:solidFill>
              </a:rPr>
              <a:t>some basic units:</a:t>
            </a:r>
          </a:p>
        </p:txBody>
      </p:sp>
      <p:sp>
        <p:nvSpPr>
          <p:cNvPr id="643077" name="Text Box 5"/>
          <p:cNvSpPr txBox="1">
            <a:spLocks noChangeArrowheads="1"/>
          </p:cNvSpPr>
          <p:nvPr/>
        </p:nvSpPr>
        <p:spPr bwMode="auto">
          <a:xfrm>
            <a:off x="2895600" y="1687513"/>
            <a:ext cx="3255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m</a:t>
            </a:r>
            <a:r>
              <a:rPr lang="en-US" baseline="-25000">
                <a:solidFill>
                  <a:schemeClr val="bg1"/>
                </a:solidFill>
              </a:rPr>
              <a:t>e</a:t>
            </a:r>
            <a:r>
              <a:rPr lang="en-US">
                <a:solidFill>
                  <a:schemeClr val="bg1"/>
                </a:solidFill>
              </a:rPr>
              <a:t>=1      (mass of electron)</a:t>
            </a:r>
          </a:p>
        </p:txBody>
      </p:sp>
      <p:sp>
        <p:nvSpPr>
          <p:cNvPr id="643078" name="Text Box 6"/>
          <p:cNvSpPr txBox="1">
            <a:spLocks noChangeArrowheads="1"/>
          </p:cNvSpPr>
          <p:nvPr/>
        </p:nvSpPr>
        <p:spPr bwMode="auto">
          <a:xfrm>
            <a:off x="2911475" y="2193925"/>
            <a:ext cx="3371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 = 1      (charge of electron)</a:t>
            </a:r>
          </a:p>
        </p:txBody>
      </p:sp>
      <p:sp>
        <p:nvSpPr>
          <p:cNvPr id="643079" name="Text Box 7"/>
          <p:cNvSpPr txBox="1">
            <a:spLocks noChangeArrowheads="1"/>
          </p:cNvSpPr>
          <p:nvPr/>
        </p:nvSpPr>
        <p:spPr bwMode="auto">
          <a:xfrm>
            <a:off x="2911475" y="2727325"/>
            <a:ext cx="3527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cs typeface="Arial" charset="0"/>
              </a:rPr>
              <a:t>ħ</a:t>
            </a:r>
            <a:r>
              <a:rPr lang="en-US">
                <a:solidFill>
                  <a:schemeClr val="bg1"/>
                </a:solidFill>
              </a:rPr>
              <a:t> = 1      (angular momentum)</a:t>
            </a:r>
          </a:p>
        </p:txBody>
      </p:sp>
      <p:sp>
        <p:nvSpPr>
          <p:cNvPr id="643080" name="Text Box 8"/>
          <p:cNvSpPr txBox="1">
            <a:spLocks noChangeArrowheads="1"/>
          </p:cNvSpPr>
          <p:nvPr/>
        </p:nvSpPr>
        <p:spPr bwMode="auto">
          <a:xfrm>
            <a:off x="2911475" y="3273425"/>
            <a:ext cx="3656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cs typeface="Arial" charset="0"/>
              </a:rPr>
              <a:t>4</a:t>
            </a:r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</a:t>
            </a:r>
            <a:r>
              <a:rPr lang="en-US" baseline="-25000">
                <a:solidFill>
                  <a:schemeClr val="bg1"/>
                </a:solidFill>
                <a:cs typeface="Arial" charset="0"/>
                <a:sym typeface="Symbol" pitchFamily="18" charset="2"/>
              </a:rPr>
              <a:t>o</a:t>
            </a:r>
            <a:r>
              <a:rPr lang="en-US">
                <a:solidFill>
                  <a:schemeClr val="bg1"/>
                </a:solidFill>
              </a:rPr>
              <a:t> = 1 (dielectric permittivity)</a:t>
            </a:r>
          </a:p>
        </p:txBody>
      </p:sp>
      <p:sp>
        <p:nvSpPr>
          <p:cNvPr id="643081" name="Text Box 9"/>
          <p:cNvSpPr txBox="1">
            <a:spLocks noChangeArrowheads="1"/>
          </p:cNvSpPr>
          <p:nvPr/>
        </p:nvSpPr>
        <p:spPr bwMode="auto">
          <a:xfrm>
            <a:off x="409575" y="3962400"/>
            <a:ext cx="17097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Derived Units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165225" y="4240213"/>
            <a:ext cx="4186238" cy="766762"/>
            <a:chOff x="734" y="2671"/>
            <a:chExt cx="2637" cy="483"/>
          </a:xfrm>
        </p:grpSpPr>
        <p:graphicFrame>
          <p:nvGraphicFramePr>
            <p:cNvPr id="52243" name="Object 1"/>
            <p:cNvGraphicFramePr>
              <a:graphicFrameLocks noChangeAspect="1"/>
            </p:cNvGraphicFramePr>
            <p:nvPr/>
          </p:nvGraphicFramePr>
          <p:xfrm>
            <a:off x="1540" y="2671"/>
            <a:ext cx="811" cy="4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86" name="Equation" r:id="rId3" imgW="752559" imgH="419054" progId="Equation.DSMT4">
                    <p:embed/>
                  </p:oleObj>
                </mc:Choice>
                <mc:Fallback>
                  <p:oleObj name="Equation" r:id="rId3" imgW="752559" imgH="419054" progId="Equation.DSMT4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0" y="2671"/>
                          <a:ext cx="811" cy="48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2244" name="Group 20"/>
            <p:cNvGrpSpPr>
              <a:grpSpLocks/>
            </p:cNvGrpSpPr>
            <p:nvPr/>
          </p:nvGrpSpPr>
          <p:grpSpPr bwMode="auto">
            <a:xfrm>
              <a:off x="734" y="2774"/>
              <a:ext cx="2637" cy="261"/>
              <a:chOff x="734" y="2774"/>
              <a:chExt cx="2637" cy="261"/>
            </a:xfrm>
          </p:grpSpPr>
          <p:sp>
            <p:nvSpPr>
              <p:cNvPr id="52245" name="Text Box 10"/>
              <p:cNvSpPr txBox="1">
                <a:spLocks noChangeArrowheads="1"/>
              </p:cNvSpPr>
              <p:nvPr/>
            </p:nvSpPr>
            <p:spPr bwMode="auto">
              <a:xfrm>
                <a:off x="734" y="2774"/>
                <a:ext cx="64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Length:</a:t>
                </a:r>
              </a:p>
            </p:txBody>
          </p:sp>
          <p:graphicFrame>
            <p:nvGraphicFramePr>
              <p:cNvPr id="52246" name="Object 2"/>
              <p:cNvGraphicFramePr>
                <a:graphicFrameLocks noChangeAspect="1"/>
              </p:cNvGraphicFramePr>
              <p:nvPr/>
            </p:nvGraphicFramePr>
            <p:xfrm>
              <a:off x="2353" y="2805"/>
              <a:ext cx="1018" cy="2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2287" name="Equation" r:id="rId5" imgW="952433" imgH="161840" progId="Equation.DSMT4">
                      <p:embed/>
                    </p:oleObj>
                  </mc:Choice>
                  <mc:Fallback>
                    <p:oleObj name="Equation" r:id="rId5" imgW="952433" imgH="161840" progId="Equation.DSMT4">
                      <p:embed/>
                      <p:pic>
                        <p:nvPicPr>
                          <p:cNvPr id="0" name="Object 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53" y="2805"/>
                            <a:ext cx="1018" cy="2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128713" y="5040313"/>
            <a:ext cx="4592637" cy="768350"/>
            <a:chOff x="711" y="3175"/>
            <a:chExt cx="2893" cy="484"/>
          </a:xfrm>
        </p:grpSpPr>
        <p:sp>
          <p:nvSpPr>
            <p:cNvPr id="52241" name="Text Box 13"/>
            <p:cNvSpPr txBox="1">
              <a:spLocks noChangeArrowheads="1"/>
            </p:cNvSpPr>
            <p:nvPr/>
          </p:nvSpPr>
          <p:spPr bwMode="auto">
            <a:xfrm>
              <a:off x="711" y="3254"/>
              <a:ext cx="66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Energy:</a:t>
              </a:r>
            </a:p>
          </p:txBody>
        </p:sp>
        <p:graphicFrame>
          <p:nvGraphicFramePr>
            <p:cNvPr id="52242" name="Object 0"/>
            <p:cNvGraphicFramePr>
              <a:graphicFrameLocks noChangeAspect="1"/>
            </p:cNvGraphicFramePr>
            <p:nvPr/>
          </p:nvGraphicFramePr>
          <p:xfrm>
            <a:off x="1474" y="3175"/>
            <a:ext cx="2130" cy="4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88" name="Equation" r:id="rId7" imgW="2057535" imgH="419054" progId="Equation.DSMT4">
                    <p:embed/>
                  </p:oleObj>
                </mc:Choice>
                <mc:Fallback>
                  <p:oleObj name="Equation" r:id="rId7" imgW="2057535" imgH="419054" progId="Equation.DSMT4">
                    <p:embed/>
                    <p:pic>
                      <p:nvPicPr>
                        <p:cNvPr id="0" name="Object 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4" y="3175"/>
                          <a:ext cx="2130" cy="4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3087" name="Text Box 15"/>
          <p:cNvSpPr txBox="1">
            <a:spLocks noChangeArrowheads="1"/>
          </p:cNvSpPr>
          <p:nvPr/>
        </p:nvSpPr>
        <p:spPr bwMode="auto">
          <a:xfrm>
            <a:off x="6276975" y="3886200"/>
            <a:ext cx="1724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Conversions</a:t>
            </a:r>
          </a:p>
        </p:txBody>
      </p:sp>
      <p:sp>
        <p:nvSpPr>
          <p:cNvPr id="643088" name="Text Box 16"/>
          <p:cNvSpPr txBox="1">
            <a:spLocks noChangeArrowheads="1"/>
          </p:cNvSpPr>
          <p:nvPr/>
        </p:nvSpPr>
        <p:spPr bwMode="auto">
          <a:xfrm>
            <a:off x="6156325" y="4430713"/>
            <a:ext cx="20653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bohr = 0.529 </a:t>
            </a:r>
            <a:r>
              <a:rPr lang="en-US">
                <a:solidFill>
                  <a:schemeClr val="bg1"/>
                </a:solidFill>
                <a:cs typeface="Arial" charset="0"/>
              </a:rPr>
              <a:t>Å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43089" name="Text Box 17"/>
          <p:cNvSpPr txBox="1">
            <a:spLocks noChangeArrowheads="1"/>
          </p:cNvSpPr>
          <p:nvPr/>
        </p:nvSpPr>
        <p:spPr bwMode="auto">
          <a:xfrm>
            <a:off x="6164263" y="5181600"/>
            <a:ext cx="21923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h = 2625 kJ/mol</a:t>
            </a:r>
          </a:p>
        </p:txBody>
      </p:sp>
      <p:sp>
        <p:nvSpPr>
          <p:cNvPr id="643091" name="Text Box 19"/>
          <p:cNvSpPr txBox="1">
            <a:spLocks noChangeArrowheads="1"/>
          </p:cNvSpPr>
          <p:nvPr/>
        </p:nvSpPr>
        <p:spPr bwMode="auto">
          <a:xfrm>
            <a:off x="6172200" y="5638800"/>
            <a:ext cx="18399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 h = 27.21 eV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4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64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64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4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4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75" grpId="0" autoUpdateAnimBg="0"/>
      <p:bldP spid="643076" grpId="0" autoUpdateAnimBg="0"/>
      <p:bldP spid="643077" grpId="0" autoUpdateAnimBg="0"/>
      <p:bldP spid="643078" grpId="0" autoUpdateAnimBg="0"/>
      <p:bldP spid="643079" grpId="0" autoUpdateAnimBg="0"/>
      <p:bldP spid="643080" grpId="0" autoUpdateAnimBg="0"/>
      <p:bldP spid="643081" grpId="0" autoUpdateAnimBg="0"/>
      <p:bldP spid="643087" grpId="0" autoUpdateAnimBg="0"/>
      <p:bldP spid="643088" grpId="0" autoUpdateAnimBg="0"/>
      <p:bldP spid="643089" grpId="0" autoUpdateAnimBg="0"/>
      <p:bldP spid="643091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686479C-A97F-42A4-AC57-B52797AF5E9D}" type="slidenum">
              <a:rPr lang="en-US" sz="1400" smtClean="0">
                <a:solidFill>
                  <a:srgbClr val="002060"/>
                </a:solidFill>
              </a:rPr>
              <a:pPr/>
              <a:t>51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3251" name="Text Box 2"/>
          <p:cNvSpPr txBox="1">
            <a:spLocks noChangeArrowheads="1"/>
          </p:cNvSpPr>
          <p:nvPr/>
        </p:nvSpPr>
        <p:spPr bwMode="auto">
          <a:xfrm>
            <a:off x="1878013" y="304800"/>
            <a:ext cx="52847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Hydrogen Atom Schr</a:t>
            </a:r>
            <a:r>
              <a:rPr lang="en-US" sz="2200" b="1">
                <a:solidFill>
                  <a:srgbClr val="FF00FF"/>
                </a:solidFill>
                <a:cs typeface="Arial" charset="0"/>
              </a:rPr>
              <a:t>ödinger Equation</a:t>
            </a:r>
            <a:endParaRPr lang="en-US" sz="2200" b="1">
              <a:solidFill>
                <a:srgbClr val="FF00FF"/>
              </a:solidFill>
            </a:endParaRPr>
          </a:p>
        </p:txBody>
      </p:sp>
      <p:graphicFrame>
        <p:nvGraphicFramePr>
          <p:cNvPr id="662528" name="Object 0"/>
          <p:cNvGraphicFramePr>
            <a:graphicFrameLocks noChangeAspect="1"/>
          </p:cNvGraphicFramePr>
          <p:nvPr/>
        </p:nvGraphicFramePr>
        <p:xfrm>
          <a:off x="1073150" y="1992313"/>
          <a:ext cx="277495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39" name="Equation" r:id="rId3" imgW="1676400" imgH="419054" progId="Equation.DSMT4">
                  <p:embed/>
                </p:oleObj>
              </mc:Choice>
              <mc:Fallback>
                <p:oleObj name="Equation" r:id="rId3" imgW="1676400" imgH="419054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3150" y="1992313"/>
                        <a:ext cx="2774950" cy="766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2529" name="Object 1"/>
          <p:cNvGraphicFramePr>
            <a:graphicFrameLocks noChangeAspect="1"/>
          </p:cNvGraphicFramePr>
          <p:nvPr/>
        </p:nvGraphicFramePr>
        <p:xfrm>
          <a:off x="1257300" y="3136900"/>
          <a:ext cx="228600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0" name="Equation" r:id="rId5" imgW="1371600" imgH="419054" progId="Equation.DSMT4">
                  <p:embed/>
                </p:oleObj>
              </mc:Choice>
              <mc:Fallback>
                <p:oleObj name="Equation" r:id="rId5" imgW="1371600" imgH="41905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3136900"/>
                        <a:ext cx="2286000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2530" name="Object 2"/>
          <p:cNvGraphicFramePr>
            <a:graphicFrameLocks noChangeAspect="1"/>
          </p:cNvGraphicFramePr>
          <p:nvPr/>
        </p:nvGraphicFramePr>
        <p:xfrm>
          <a:off x="1462088" y="4279900"/>
          <a:ext cx="1878012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1" name="Equation" r:id="rId7" imgW="1114543" imgH="419054" progId="Equation.DSMT4">
                  <p:embed/>
                </p:oleObj>
              </mc:Choice>
              <mc:Fallback>
                <p:oleObj name="Equation" r:id="rId7" imgW="1114543" imgH="419054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2088" y="4279900"/>
                        <a:ext cx="1878012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2531" name="Object 3"/>
          <p:cNvGraphicFramePr>
            <a:graphicFrameLocks noChangeAspect="1"/>
          </p:cNvGraphicFramePr>
          <p:nvPr/>
        </p:nvGraphicFramePr>
        <p:xfrm>
          <a:off x="5400675" y="2041525"/>
          <a:ext cx="21050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2" name="Equation" r:id="rId9" imgW="1257233" imgH="352318" progId="Equation.DSMT4">
                  <p:embed/>
                </p:oleObj>
              </mc:Choice>
              <mc:Fallback>
                <p:oleObj name="Equation" r:id="rId9" imgW="1257233" imgH="352318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675" y="2041525"/>
                        <a:ext cx="2105025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874838" y="1279525"/>
            <a:ext cx="5529262" cy="400050"/>
            <a:chOff x="1181" y="806"/>
            <a:chExt cx="3483" cy="252"/>
          </a:xfrm>
        </p:grpSpPr>
        <p:sp>
          <p:nvSpPr>
            <p:cNvPr id="53259" name="Text Box 4"/>
            <p:cNvSpPr txBox="1">
              <a:spLocks noChangeArrowheads="1"/>
            </p:cNvSpPr>
            <p:nvPr/>
          </p:nvSpPr>
          <p:spPr bwMode="auto">
            <a:xfrm>
              <a:off x="1181" y="806"/>
              <a:ext cx="71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SI Units</a:t>
              </a:r>
            </a:p>
          </p:txBody>
        </p:sp>
        <p:sp>
          <p:nvSpPr>
            <p:cNvPr id="53260" name="Text Box 8"/>
            <p:cNvSpPr txBox="1">
              <a:spLocks noChangeArrowheads="1"/>
            </p:cNvSpPr>
            <p:nvPr/>
          </p:nvSpPr>
          <p:spPr bwMode="auto">
            <a:xfrm>
              <a:off x="3552" y="806"/>
              <a:ext cx="111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Atomic Units</a:t>
              </a:r>
            </a:p>
          </p:txBody>
        </p:sp>
      </p:grpSp>
      <p:graphicFrame>
        <p:nvGraphicFramePr>
          <p:cNvPr id="662532" name="Object 4"/>
          <p:cNvGraphicFramePr>
            <a:graphicFrameLocks noChangeAspect="1"/>
          </p:cNvGraphicFramePr>
          <p:nvPr/>
        </p:nvGraphicFramePr>
        <p:xfrm>
          <a:off x="5654675" y="3167063"/>
          <a:ext cx="1477963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3" name="Equation" r:id="rId11" imgW="866657" imgH="380958" progId="Equation.DSMT4">
                  <p:embed/>
                </p:oleObj>
              </mc:Choice>
              <mc:Fallback>
                <p:oleObj name="Equation" r:id="rId11" imgW="866657" imgH="38095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4675" y="3167063"/>
                        <a:ext cx="1477963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2533" name="Object 5"/>
          <p:cNvGraphicFramePr>
            <a:graphicFrameLocks noChangeAspect="1"/>
          </p:cNvGraphicFramePr>
          <p:nvPr/>
        </p:nvGraphicFramePr>
        <p:xfrm>
          <a:off x="5867400" y="4310063"/>
          <a:ext cx="105092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4" name="Equation" r:id="rId13" imgW="600159" imgH="380958" progId="Equation.DSMT4">
                  <p:embed/>
                </p:oleObj>
              </mc:Choice>
              <mc:Fallback>
                <p:oleObj name="Equation" r:id="rId13" imgW="600159" imgH="380958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4310063"/>
                        <a:ext cx="1050925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6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6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6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27988</TotalTime>
  <Words>2107</Words>
  <Application>Microsoft Office PowerPoint</Application>
  <PresentationFormat>On-screen Show (4:3)</PresentationFormat>
  <Paragraphs>389</Paragraphs>
  <Slides>51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Symbol</vt:lpstr>
      <vt:lpstr>Times New Roman</vt:lpstr>
      <vt:lpstr>Default Design</vt:lpstr>
      <vt:lpstr>Equation</vt:lpstr>
      <vt:lpstr>MathType 6.0 Equation</vt:lpstr>
      <vt:lpstr>PowerPoint Presentation</vt:lpstr>
      <vt:lpstr>Outline</vt:lpstr>
      <vt:lpstr>The Hydrogen Atom Schrödinger Equation</vt:lpstr>
      <vt:lpstr>PowerPoint Presentation</vt:lpstr>
      <vt:lpstr>PowerPoint Presentation</vt:lpstr>
      <vt:lpstr>PowerPoint Presentation</vt:lpstr>
      <vt:lpstr>PowerPoint Presentation</vt:lpstr>
      <vt:lpstr>Outline</vt:lpstr>
      <vt:lpstr>The Radial Equation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The Hydrogen Atom Wavefunctions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Plotting the Angular Functions</vt:lpstr>
      <vt:lpstr>Plotting the Radial Functions</vt:lpstr>
      <vt:lpstr>PowerPoint Presentation</vt:lpstr>
      <vt:lpstr>Outline</vt:lpstr>
      <vt:lpstr>Use of Hydrogen-like Atom Wavefunctions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The Radial Distribution Function</vt:lpstr>
      <vt:lpstr>The Radial Distribution Function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Outline</vt:lpstr>
      <vt:lpstr>Atomic Units</vt:lpstr>
      <vt:lpstr>PowerPoint Presentation</vt:lpstr>
    </vt:vector>
  </TitlesOfParts>
  <Company>University of North Texas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Schwartz, Martin</cp:lastModifiedBy>
  <cp:revision>1388</cp:revision>
  <cp:lastPrinted>2015-05-21T15:46:55Z</cp:lastPrinted>
  <dcterms:created xsi:type="dcterms:W3CDTF">2000-08-12T01:25:00Z</dcterms:created>
  <dcterms:modified xsi:type="dcterms:W3CDTF">2015-05-21T16:26:52Z</dcterms:modified>
</cp:coreProperties>
</file>