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299" r:id="rId2"/>
    <p:sldId id="535" r:id="rId3"/>
    <p:sldId id="490" r:id="rId4"/>
    <p:sldId id="491" r:id="rId5"/>
    <p:sldId id="492" r:id="rId6"/>
    <p:sldId id="493" r:id="rId7"/>
    <p:sldId id="541" r:id="rId8"/>
    <p:sldId id="496" r:id="rId9"/>
    <p:sldId id="497" r:id="rId10"/>
    <p:sldId id="498" r:id="rId11"/>
    <p:sldId id="499" r:id="rId12"/>
    <p:sldId id="500" r:id="rId13"/>
    <p:sldId id="504" r:id="rId14"/>
    <p:sldId id="505" r:id="rId15"/>
    <p:sldId id="546" r:id="rId16"/>
    <p:sldId id="506" r:id="rId17"/>
    <p:sldId id="542" r:id="rId18"/>
    <p:sldId id="511" r:id="rId19"/>
    <p:sldId id="512" r:id="rId20"/>
    <p:sldId id="513" r:id="rId21"/>
    <p:sldId id="514" r:id="rId22"/>
    <p:sldId id="515" r:id="rId23"/>
    <p:sldId id="516" r:id="rId24"/>
    <p:sldId id="543" r:id="rId25"/>
    <p:sldId id="520" r:id="rId26"/>
    <p:sldId id="521" r:id="rId27"/>
    <p:sldId id="522" r:id="rId28"/>
    <p:sldId id="523" r:id="rId29"/>
    <p:sldId id="544" r:id="rId30"/>
    <p:sldId id="526" r:id="rId31"/>
    <p:sldId id="527" r:id="rId32"/>
    <p:sldId id="528" r:id="rId33"/>
    <p:sldId id="529" r:id="rId34"/>
    <p:sldId id="545" r:id="rId35"/>
    <p:sldId id="530" r:id="rId36"/>
    <p:sldId id="531" r:id="rId37"/>
    <p:sldId id="532" r:id="rId38"/>
    <p:sldId id="533" r:id="rId39"/>
    <p:sldId id="534" r:id="rId40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33CC"/>
    <a:srgbClr val="FF6600"/>
    <a:srgbClr val="FF9933"/>
    <a:srgbClr val="33CCCC"/>
    <a:srgbClr val="FFFFFF"/>
    <a:srgbClr val="FFFF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68" autoAdjust="0"/>
    <p:restoredTop sz="86450" autoAdjust="0"/>
  </p:normalViewPr>
  <p:slideViewPr>
    <p:cSldViewPr>
      <p:cViewPr varScale="1">
        <p:scale>
          <a:sx n="72" d="100"/>
          <a:sy n="72" d="100"/>
        </p:scale>
        <p:origin x="1638" y="72"/>
      </p:cViewPr>
      <p:guideLst>
        <p:guide orient="horz" pos="2160"/>
        <p:guide pos="336"/>
      </p:guideLst>
    </p:cSldViewPr>
  </p:slideViewPr>
  <p:outlineViewPr>
    <p:cViewPr>
      <p:scale>
        <a:sx n="33" d="100"/>
        <a:sy n="33" d="100"/>
      </p:scale>
      <p:origin x="0" y="327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752" y="-84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wmf"/><Relationship Id="rId1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image" Target="../media/image12.emf"/><Relationship Id="rId7" Type="http://schemas.openxmlformats.org/officeDocument/2006/relationships/image" Target="../media/image16.emf"/><Relationship Id="rId2" Type="http://schemas.openxmlformats.org/officeDocument/2006/relationships/image" Target="../media/image11.e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2" Type="http://schemas.openxmlformats.org/officeDocument/2006/relationships/image" Target="../media/image19.wmf"/><Relationship Id="rId1" Type="http://schemas.openxmlformats.org/officeDocument/2006/relationships/image" Target="../media/image18.emf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Relationship Id="rId9" Type="http://schemas.openxmlformats.org/officeDocument/2006/relationships/image" Target="../media/image26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Relationship Id="rId4" Type="http://schemas.openxmlformats.org/officeDocument/2006/relationships/image" Target="../media/image30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emf"/><Relationship Id="rId6" Type="http://schemas.openxmlformats.org/officeDocument/2006/relationships/image" Target="../media/image37.emf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emf"/><Relationship Id="rId1" Type="http://schemas.openxmlformats.org/officeDocument/2006/relationships/image" Target="../media/image39.emf"/><Relationship Id="rId5" Type="http://schemas.openxmlformats.org/officeDocument/2006/relationships/image" Target="../media/image43.emf"/><Relationship Id="rId4" Type="http://schemas.openxmlformats.org/officeDocument/2006/relationships/image" Target="../media/image42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image" Target="../media/image47.emf"/><Relationship Id="rId5" Type="http://schemas.openxmlformats.org/officeDocument/2006/relationships/image" Target="../media/image51.emf"/><Relationship Id="rId4" Type="http://schemas.openxmlformats.org/officeDocument/2006/relationships/image" Target="../media/image50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7" Type="http://schemas.openxmlformats.org/officeDocument/2006/relationships/image" Target="../media/image59.wmf"/><Relationship Id="rId2" Type="http://schemas.openxmlformats.org/officeDocument/2006/relationships/image" Target="../media/image54.emf"/><Relationship Id="rId1" Type="http://schemas.openxmlformats.org/officeDocument/2006/relationships/image" Target="../media/image53.emf"/><Relationship Id="rId6" Type="http://schemas.openxmlformats.org/officeDocument/2006/relationships/image" Target="../media/image58.e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60.wmf"/><Relationship Id="rId4" Type="http://schemas.openxmlformats.org/officeDocument/2006/relationships/image" Target="../media/image59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64.wmf"/><Relationship Id="rId7" Type="http://schemas.openxmlformats.org/officeDocument/2006/relationships/image" Target="../media/image66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6" Type="http://schemas.openxmlformats.org/officeDocument/2006/relationships/image" Target="../media/image65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Relationship Id="rId9" Type="http://schemas.openxmlformats.org/officeDocument/2006/relationships/image" Target="../media/image6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2" Type="http://schemas.openxmlformats.org/officeDocument/2006/relationships/image" Target="../media/image70.emf"/><Relationship Id="rId1" Type="http://schemas.openxmlformats.org/officeDocument/2006/relationships/image" Target="../media/image69.emf"/><Relationship Id="rId6" Type="http://schemas.openxmlformats.org/officeDocument/2006/relationships/image" Target="../media/image74.emf"/><Relationship Id="rId5" Type="http://schemas.openxmlformats.org/officeDocument/2006/relationships/image" Target="../media/image73.emf"/><Relationship Id="rId4" Type="http://schemas.openxmlformats.org/officeDocument/2006/relationships/image" Target="../media/image72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emf"/><Relationship Id="rId2" Type="http://schemas.openxmlformats.org/officeDocument/2006/relationships/image" Target="../media/image76.emf"/><Relationship Id="rId1" Type="http://schemas.openxmlformats.org/officeDocument/2006/relationships/image" Target="../media/image75.emf"/><Relationship Id="rId5" Type="http://schemas.openxmlformats.org/officeDocument/2006/relationships/image" Target="../media/image79.emf"/><Relationship Id="rId4" Type="http://schemas.openxmlformats.org/officeDocument/2006/relationships/image" Target="../media/image78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81.emf"/><Relationship Id="rId1" Type="http://schemas.openxmlformats.org/officeDocument/2006/relationships/image" Target="../media/image80.emf"/><Relationship Id="rId6" Type="http://schemas.openxmlformats.org/officeDocument/2006/relationships/image" Target="../media/image85.emf"/><Relationship Id="rId5" Type="http://schemas.openxmlformats.org/officeDocument/2006/relationships/image" Target="../media/image84.emf"/><Relationship Id="rId4" Type="http://schemas.openxmlformats.org/officeDocument/2006/relationships/image" Target="../media/image83.e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93.emf"/><Relationship Id="rId3" Type="http://schemas.openxmlformats.org/officeDocument/2006/relationships/image" Target="../media/image88.emf"/><Relationship Id="rId7" Type="http://schemas.openxmlformats.org/officeDocument/2006/relationships/image" Target="../media/image92.emf"/><Relationship Id="rId2" Type="http://schemas.openxmlformats.org/officeDocument/2006/relationships/image" Target="../media/image87.wmf"/><Relationship Id="rId1" Type="http://schemas.openxmlformats.org/officeDocument/2006/relationships/image" Target="../media/image86.wmf"/><Relationship Id="rId6" Type="http://schemas.openxmlformats.org/officeDocument/2006/relationships/image" Target="../media/image91.emf"/><Relationship Id="rId5" Type="http://schemas.openxmlformats.org/officeDocument/2006/relationships/image" Target="../media/image90.emf"/><Relationship Id="rId4" Type="http://schemas.openxmlformats.org/officeDocument/2006/relationships/image" Target="../media/image89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emf"/><Relationship Id="rId7" Type="http://schemas.openxmlformats.org/officeDocument/2006/relationships/image" Target="../media/image100.emf"/><Relationship Id="rId2" Type="http://schemas.openxmlformats.org/officeDocument/2006/relationships/image" Target="../media/image95.emf"/><Relationship Id="rId1" Type="http://schemas.openxmlformats.org/officeDocument/2006/relationships/image" Target="../media/image94.emf"/><Relationship Id="rId6" Type="http://schemas.openxmlformats.org/officeDocument/2006/relationships/image" Target="../media/image99.emf"/><Relationship Id="rId5" Type="http://schemas.openxmlformats.org/officeDocument/2006/relationships/image" Target="../media/image98.emf"/><Relationship Id="rId4" Type="http://schemas.openxmlformats.org/officeDocument/2006/relationships/image" Target="../media/image97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emf"/><Relationship Id="rId2" Type="http://schemas.openxmlformats.org/officeDocument/2006/relationships/image" Target="../media/image102.emf"/><Relationship Id="rId1" Type="http://schemas.openxmlformats.org/officeDocument/2006/relationships/image" Target="../media/image101.emf"/><Relationship Id="rId4" Type="http://schemas.openxmlformats.org/officeDocument/2006/relationships/image" Target="../media/image104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wmf"/><Relationship Id="rId2" Type="http://schemas.openxmlformats.org/officeDocument/2006/relationships/image" Target="../media/image106.emf"/><Relationship Id="rId1" Type="http://schemas.openxmlformats.org/officeDocument/2006/relationships/image" Target="../media/image105.emf"/><Relationship Id="rId6" Type="http://schemas.openxmlformats.org/officeDocument/2006/relationships/image" Target="../media/image110.emf"/><Relationship Id="rId5" Type="http://schemas.openxmlformats.org/officeDocument/2006/relationships/image" Target="../media/image109.emf"/><Relationship Id="rId4" Type="http://schemas.openxmlformats.org/officeDocument/2006/relationships/image" Target="../media/image108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emf"/><Relationship Id="rId2" Type="http://schemas.openxmlformats.org/officeDocument/2006/relationships/image" Target="../media/image112.emf"/><Relationship Id="rId1" Type="http://schemas.openxmlformats.org/officeDocument/2006/relationships/image" Target="../media/image111.emf"/><Relationship Id="rId6" Type="http://schemas.openxmlformats.org/officeDocument/2006/relationships/image" Target="../media/image116.emf"/><Relationship Id="rId5" Type="http://schemas.openxmlformats.org/officeDocument/2006/relationships/image" Target="../media/image115.emf"/><Relationship Id="rId4" Type="http://schemas.openxmlformats.org/officeDocument/2006/relationships/image" Target="../media/image114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emf"/><Relationship Id="rId1" Type="http://schemas.openxmlformats.org/officeDocument/2006/relationships/image" Target="../media/image117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emf"/><Relationship Id="rId1" Type="http://schemas.openxmlformats.org/officeDocument/2006/relationships/image" Target="../media/image119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emf"/><Relationship Id="rId2" Type="http://schemas.openxmlformats.org/officeDocument/2006/relationships/image" Target="../media/image122.emf"/><Relationship Id="rId1" Type="http://schemas.openxmlformats.org/officeDocument/2006/relationships/image" Target="../media/image121.emf"/><Relationship Id="rId4" Type="http://schemas.openxmlformats.org/officeDocument/2006/relationships/image" Target="../media/image124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emf"/><Relationship Id="rId2" Type="http://schemas.openxmlformats.org/officeDocument/2006/relationships/image" Target="../media/image126.emf"/><Relationship Id="rId1" Type="http://schemas.openxmlformats.org/officeDocument/2006/relationships/image" Target="../media/image125.emf"/><Relationship Id="rId5" Type="http://schemas.openxmlformats.org/officeDocument/2006/relationships/image" Target="../media/image129.emf"/><Relationship Id="rId4" Type="http://schemas.openxmlformats.org/officeDocument/2006/relationships/image" Target="../media/image128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emf"/><Relationship Id="rId2" Type="http://schemas.openxmlformats.org/officeDocument/2006/relationships/image" Target="../media/image132.emf"/><Relationship Id="rId1" Type="http://schemas.openxmlformats.org/officeDocument/2006/relationships/image" Target="../media/image131.emf"/><Relationship Id="rId6" Type="http://schemas.openxmlformats.org/officeDocument/2006/relationships/image" Target="../media/image136.emf"/><Relationship Id="rId5" Type="http://schemas.openxmlformats.org/officeDocument/2006/relationships/image" Target="../media/image135.emf"/><Relationship Id="rId4" Type="http://schemas.openxmlformats.org/officeDocument/2006/relationships/image" Target="../media/image134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7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8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9.e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emf"/><Relationship Id="rId1" Type="http://schemas.openxmlformats.org/officeDocument/2006/relationships/image" Target="../media/image140.e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emf"/><Relationship Id="rId2" Type="http://schemas.openxmlformats.org/officeDocument/2006/relationships/image" Target="../media/image143.emf"/><Relationship Id="rId1" Type="http://schemas.openxmlformats.org/officeDocument/2006/relationships/image" Target="../media/image142.emf"/><Relationship Id="rId6" Type="http://schemas.openxmlformats.org/officeDocument/2006/relationships/image" Target="../media/image147.emf"/><Relationship Id="rId5" Type="http://schemas.openxmlformats.org/officeDocument/2006/relationships/image" Target="../media/image146.emf"/><Relationship Id="rId4" Type="http://schemas.openxmlformats.org/officeDocument/2006/relationships/image" Target="../media/image14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9920" cy="4800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5280" y="0"/>
            <a:ext cx="3169920" cy="4800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140"/>
            <a:ext cx="3169920" cy="4800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5280" y="9121140"/>
            <a:ext cx="3169920" cy="4800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395E86DA-15BD-4A31-A896-AA2B75FB5F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377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9920" cy="4800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5280" y="0"/>
            <a:ext cx="3169920" cy="4800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5360" y="4560570"/>
            <a:ext cx="5364480" cy="432054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140"/>
            <a:ext cx="3169920" cy="4800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5280" y="9121140"/>
            <a:ext cx="3169920" cy="4800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fld id="{4C83667E-73F4-4779-81DA-EFB981EA31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0571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9D3AEC21-EA32-4CAF-84D7-3FBF718883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164237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68922E1D-59CB-4871-BBD7-98A135EF7C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949249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E8664B71-C600-4020-A897-DE69A1C2F6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127408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B530DD5D-00A6-4EC7-938C-77226756A5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006615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DC77F398-9CEB-4E29-A538-FAF5B9AEA7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202769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CB98D730-D250-4F51-A7EB-CC415D2CAF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513095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65F39667-D078-4E15-8D39-9B3EB604DD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91543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79EFA3CB-DB7A-4BE3-A2F6-D6E2A249D6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260842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42118733-C481-466A-B00C-E3DF93B6D6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357599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E835BE2E-9471-4822-AE46-B8E19EF0C4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199853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76200"/>
            <a:ext cx="194945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76200"/>
            <a:ext cx="569595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8A09AF4A-D548-4498-94E5-A54C60648E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75363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762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45200" y="6324600"/>
            <a:ext cx="28702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r>
              <a:rPr lang="en-US"/>
              <a:t>Slide </a:t>
            </a:r>
            <a:fld id="{79CCD933-6CAA-4E7E-A24D-2420E44607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66FFF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66FFFF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66FFFF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FFFF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emf"/><Relationship Id="rId4" Type="http://schemas.openxmlformats.org/officeDocument/2006/relationships/image" Target="../media/image1.emf"/><Relationship Id="rId9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7.bin"/><Relationship Id="rId10" Type="http://schemas.openxmlformats.org/officeDocument/2006/relationships/image" Target="../media/image9.emf"/><Relationship Id="rId4" Type="http://schemas.openxmlformats.org/officeDocument/2006/relationships/image" Target="../media/image6.emf"/><Relationship Id="rId9" Type="http://schemas.openxmlformats.org/officeDocument/2006/relationships/oleObject" Target="../embeddings/oleObject9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openxmlformats.org/officeDocument/2006/relationships/oleObject" Target="../embeddings/oleObject15.bin"/><Relationship Id="rId18" Type="http://schemas.openxmlformats.org/officeDocument/2006/relationships/image" Target="../media/image17.e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12" Type="http://schemas.openxmlformats.org/officeDocument/2006/relationships/image" Target="../media/image14.emf"/><Relationship Id="rId17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6.e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1.bin"/><Relationship Id="rId15" Type="http://schemas.openxmlformats.org/officeDocument/2006/relationships/oleObject" Target="../embeddings/oleObject16.bin"/><Relationship Id="rId10" Type="http://schemas.openxmlformats.org/officeDocument/2006/relationships/image" Target="../media/image13.emf"/><Relationship Id="rId4" Type="http://schemas.openxmlformats.org/officeDocument/2006/relationships/image" Target="../media/image10.wmf"/><Relationship Id="rId9" Type="http://schemas.openxmlformats.org/officeDocument/2006/relationships/oleObject" Target="../embeddings/oleObject13.bin"/><Relationship Id="rId1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13" Type="http://schemas.openxmlformats.org/officeDocument/2006/relationships/oleObject" Target="../embeddings/oleObject23.bin"/><Relationship Id="rId18" Type="http://schemas.openxmlformats.org/officeDocument/2006/relationships/image" Target="../media/image25.emf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12" Type="http://schemas.openxmlformats.org/officeDocument/2006/relationships/image" Target="../media/image22.emf"/><Relationship Id="rId17" Type="http://schemas.openxmlformats.org/officeDocument/2006/relationships/oleObject" Target="../embeddings/oleObject25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4.emf"/><Relationship Id="rId20" Type="http://schemas.openxmlformats.org/officeDocument/2006/relationships/image" Target="../media/image26.e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11" Type="http://schemas.openxmlformats.org/officeDocument/2006/relationships/oleObject" Target="../embeddings/oleObject22.bin"/><Relationship Id="rId5" Type="http://schemas.openxmlformats.org/officeDocument/2006/relationships/oleObject" Target="../embeddings/oleObject19.bin"/><Relationship Id="rId15" Type="http://schemas.openxmlformats.org/officeDocument/2006/relationships/oleObject" Target="../embeddings/oleObject24.bin"/><Relationship Id="rId10" Type="http://schemas.openxmlformats.org/officeDocument/2006/relationships/image" Target="../media/image21.emf"/><Relationship Id="rId19" Type="http://schemas.openxmlformats.org/officeDocument/2006/relationships/oleObject" Target="../embeddings/oleObject26.bin"/><Relationship Id="rId4" Type="http://schemas.openxmlformats.org/officeDocument/2006/relationships/image" Target="../media/image18.emf"/><Relationship Id="rId9" Type="http://schemas.openxmlformats.org/officeDocument/2006/relationships/oleObject" Target="../embeddings/oleObject21.bin"/><Relationship Id="rId14" Type="http://schemas.openxmlformats.org/officeDocument/2006/relationships/image" Target="../media/image23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image" Target="../media/image31.wmf"/><Relationship Id="rId7" Type="http://schemas.openxmlformats.org/officeDocument/2006/relationships/image" Target="../media/image28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30.emf"/><Relationship Id="rId5" Type="http://schemas.openxmlformats.org/officeDocument/2006/relationships/image" Target="../media/image27.e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2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13" Type="http://schemas.openxmlformats.org/officeDocument/2006/relationships/image" Target="../media/image36.emf"/><Relationship Id="rId3" Type="http://schemas.openxmlformats.org/officeDocument/2006/relationships/oleObject" Target="../embeddings/oleObject31.bin"/><Relationship Id="rId7" Type="http://schemas.openxmlformats.org/officeDocument/2006/relationships/image" Target="../media/image31.wmf"/><Relationship Id="rId12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7.e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33.emf"/><Relationship Id="rId11" Type="http://schemas.openxmlformats.org/officeDocument/2006/relationships/image" Target="../media/image35.emf"/><Relationship Id="rId5" Type="http://schemas.openxmlformats.org/officeDocument/2006/relationships/oleObject" Target="../embeddings/oleObject32.bin"/><Relationship Id="rId15" Type="http://schemas.openxmlformats.org/officeDocument/2006/relationships/oleObject" Target="../embeddings/oleObject36.bin"/><Relationship Id="rId10" Type="http://schemas.openxmlformats.org/officeDocument/2006/relationships/oleObject" Target="../embeddings/oleObject34.bin"/><Relationship Id="rId4" Type="http://schemas.openxmlformats.org/officeDocument/2006/relationships/image" Target="../media/image32.emf"/><Relationship Id="rId9" Type="http://schemas.openxmlformats.org/officeDocument/2006/relationships/image" Target="../media/image34.emf"/><Relationship Id="rId14" Type="http://schemas.openxmlformats.org/officeDocument/2006/relationships/image" Target="../media/image38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39.bin"/><Relationship Id="rId12" Type="http://schemas.openxmlformats.org/officeDocument/2006/relationships/image" Target="../media/image43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0.emf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8.bin"/><Relationship Id="rId10" Type="http://schemas.openxmlformats.org/officeDocument/2006/relationships/image" Target="../media/image42.emf"/><Relationship Id="rId4" Type="http://schemas.openxmlformats.org/officeDocument/2006/relationships/image" Target="../media/image39.emf"/><Relationship Id="rId9" Type="http://schemas.openxmlformats.org/officeDocument/2006/relationships/oleObject" Target="../embeddings/oleObject4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7" Type="http://schemas.openxmlformats.org/officeDocument/2006/relationships/image" Target="../media/image4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5.e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44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emf"/><Relationship Id="rId13" Type="http://schemas.openxmlformats.org/officeDocument/2006/relationships/image" Target="../media/image52.wmf"/><Relationship Id="rId3" Type="http://schemas.openxmlformats.org/officeDocument/2006/relationships/oleObject" Target="../embeddings/oleObject44.bin"/><Relationship Id="rId7" Type="http://schemas.openxmlformats.org/officeDocument/2006/relationships/oleObject" Target="../embeddings/oleObject46.bin"/><Relationship Id="rId12" Type="http://schemas.openxmlformats.org/officeDocument/2006/relationships/image" Target="../media/image5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8.emf"/><Relationship Id="rId11" Type="http://schemas.openxmlformats.org/officeDocument/2006/relationships/oleObject" Target="../embeddings/oleObject48.bin"/><Relationship Id="rId5" Type="http://schemas.openxmlformats.org/officeDocument/2006/relationships/oleObject" Target="../embeddings/oleObject45.bin"/><Relationship Id="rId10" Type="http://schemas.openxmlformats.org/officeDocument/2006/relationships/image" Target="../media/image50.emf"/><Relationship Id="rId4" Type="http://schemas.openxmlformats.org/officeDocument/2006/relationships/image" Target="../media/image47.emf"/><Relationship Id="rId9" Type="http://schemas.openxmlformats.org/officeDocument/2006/relationships/oleObject" Target="../embeddings/oleObject47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13" Type="http://schemas.openxmlformats.org/officeDocument/2006/relationships/oleObject" Target="../embeddings/oleObject54.bin"/><Relationship Id="rId3" Type="http://schemas.openxmlformats.org/officeDocument/2006/relationships/oleObject" Target="../embeddings/oleObject49.bin"/><Relationship Id="rId7" Type="http://schemas.openxmlformats.org/officeDocument/2006/relationships/oleObject" Target="../embeddings/oleObject51.bin"/><Relationship Id="rId12" Type="http://schemas.openxmlformats.org/officeDocument/2006/relationships/image" Target="../media/image57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9.w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4.emf"/><Relationship Id="rId11" Type="http://schemas.openxmlformats.org/officeDocument/2006/relationships/oleObject" Target="../embeddings/oleObject53.bin"/><Relationship Id="rId5" Type="http://schemas.openxmlformats.org/officeDocument/2006/relationships/oleObject" Target="../embeddings/oleObject50.bin"/><Relationship Id="rId15" Type="http://schemas.openxmlformats.org/officeDocument/2006/relationships/oleObject" Target="../embeddings/oleObject55.bin"/><Relationship Id="rId10" Type="http://schemas.openxmlformats.org/officeDocument/2006/relationships/image" Target="../media/image56.wmf"/><Relationship Id="rId4" Type="http://schemas.openxmlformats.org/officeDocument/2006/relationships/image" Target="../media/image53.emf"/><Relationship Id="rId9" Type="http://schemas.openxmlformats.org/officeDocument/2006/relationships/oleObject" Target="../embeddings/oleObject52.bin"/><Relationship Id="rId14" Type="http://schemas.openxmlformats.org/officeDocument/2006/relationships/image" Target="../media/image5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3" Type="http://schemas.openxmlformats.org/officeDocument/2006/relationships/image" Target="../media/image61.wmf"/><Relationship Id="rId7" Type="http://schemas.openxmlformats.org/officeDocument/2006/relationships/image" Target="../media/image5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57.bin"/><Relationship Id="rId11" Type="http://schemas.openxmlformats.org/officeDocument/2006/relationships/image" Target="../media/image59.wmf"/><Relationship Id="rId5" Type="http://schemas.openxmlformats.org/officeDocument/2006/relationships/image" Target="../media/image60.wmf"/><Relationship Id="rId10" Type="http://schemas.openxmlformats.org/officeDocument/2006/relationships/oleObject" Target="../embeddings/oleObject59.bin"/><Relationship Id="rId4" Type="http://schemas.openxmlformats.org/officeDocument/2006/relationships/oleObject" Target="../embeddings/oleObject56.bin"/><Relationship Id="rId9" Type="http://schemas.openxmlformats.org/officeDocument/2006/relationships/image" Target="../media/image57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.bin"/><Relationship Id="rId13" Type="http://schemas.openxmlformats.org/officeDocument/2006/relationships/image" Target="../media/image57.wmf"/><Relationship Id="rId18" Type="http://schemas.openxmlformats.org/officeDocument/2006/relationships/oleObject" Target="../embeddings/oleObject67.bin"/><Relationship Id="rId3" Type="http://schemas.openxmlformats.org/officeDocument/2006/relationships/oleObject" Target="../embeddings/oleObject60.bin"/><Relationship Id="rId21" Type="http://schemas.openxmlformats.org/officeDocument/2006/relationships/image" Target="../media/image68.wmf"/><Relationship Id="rId7" Type="http://schemas.openxmlformats.org/officeDocument/2006/relationships/image" Target="../media/image52.wmf"/><Relationship Id="rId12" Type="http://schemas.openxmlformats.org/officeDocument/2006/relationships/oleObject" Target="../embeddings/oleObject64.bin"/><Relationship Id="rId17" Type="http://schemas.openxmlformats.org/officeDocument/2006/relationships/image" Target="../media/image66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66.bin"/><Relationship Id="rId20" Type="http://schemas.openxmlformats.org/officeDocument/2006/relationships/oleObject" Target="../embeddings/oleObject68.bin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3.wmf"/><Relationship Id="rId11" Type="http://schemas.openxmlformats.org/officeDocument/2006/relationships/image" Target="../media/image56.wmf"/><Relationship Id="rId5" Type="http://schemas.openxmlformats.org/officeDocument/2006/relationships/oleObject" Target="../embeddings/oleObject61.bin"/><Relationship Id="rId15" Type="http://schemas.openxmlformats.org/officeDocument/2006/relationships/image" Target="../media/image65.wmf"/><Relationship Id="rId10" Type="http://schemas.openxmlformats.org/officeDocument/2006/relationships/oleObject" Target="../embeddings/oleObject63.bin"/><Relationship Id="rId19" Type="http://schemas.openxmlformats.org/officeDocument/2006/relationships/image" Target="../media/image67.wmf"/><Relationship Id="rId4" Type="http://schemas.openxmlformats.org/officeDocument/2006/relationships/image" Target="../media/image62.wmf"/><Relationship Id="rId9" Type="http://schemas.openxmlformats.org/officeDocument/2006/relationships/image" Target="../media/image64.wmf"/><Relationship Id="rId14" Type="http://schemas.openxmlformats.org/officeDocument/2006/relationships/oleObject" Target="../embeddings/oleObject65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emf"/><Relationship Id="rId13" Type="http://schemas.openxmlformats.org/officeDocument/2006/relationships/oleObject" Target="../embeddings/oleObject74.bin"/><Relationship Id="rId3" Type="http://schemas.openxmlformats.org/officeDocument/2006/relationships/oleObject" Target="../embeddings/oleObject69.bin"/><Relationship Id="rId7" Type="http://schemas.openxmlformats.org/officeDocument/2006/relationships/oleObject" Target="../embeddings/oleObject71.bin"/><Relationship Id="rId12" Type="http://schemas.openxmlformats.org/officeDocument/2006/relationships/image" Target="../media/image73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70.emf"/><Relationship Id="rId11" Type="http://schemas.openxmlformats.org/officeDocument/2006/relationships/oleObject" Target="../embeddings/oleObject73.bin"/><Relationship Id="rId5" Type="http://schemas.openxmlformats.org/officeDocument/2006/relationships/oleObject" Target="../embeddings/oleObject70.bin"/><Relationship Id="rId10" Type="http://schemas.openxmlformats.org/officeDocument/2006/relationships/image" Target="../media/image72.emf"/><Relationship Id="rId4" Type="http://schemas.openxmlformats.org/officeDocument/2006/relationships/image" Target="../media/image69.emf"/><Relationship Id="rId9" Type="http://schemas.openxmlformats.org/officeDocument/2006/relationships/oleObject" Target="../embeddings/oleObject72.bin"/><Relationship Id="rId14" Type="http://schemas.openxmlformats.org/officeDocument/2006/relationships/image" Target="../media/image74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emf"/><Relationship Id="rId3" Type="http://schemas.openxmlformats.org/officeDocument/2006/relationships/oleObject" Target="../embeddings/oleObject75.bin"/><Relationship Id="rId7" Type="http://schemas.openxmlformats.org/officeDocument/2006/relationships/oleObject" Target="../embeddings/oleObject77.bin"/><Relationship Id="rId12" Type="http://schemas.openxmlformats.org/officeDocument/2006/relationships/image" Target="../media/image7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76.emf"/><Relationship Id="rId11" Type="http://schemas.openxmlformats.org/officeDocument/2006/relationships/oleObject" Target="../embeddings/oleObject79.bin"/><Relationship Id="rId5" Type="http://schemas.openxmlformats.org/officeDocument/2006/relationships/oleObject" Target="../embeddings/oleObject76.bin"/><Relationship Id="rId10" Type="http://schemas.openxmlformats.org/officeDocument/2006/relationships/image" Target="../media/image78.emf"/><Relationship Id="rId4" Type="http://schemas.openxmlformats.org/officeDocument/2006/relationships/image" Target="../media/image75.emf"/><Relationship Id="rId9" Type="http://schemas.openxmlformats.org/officeDocument/2006/relationships/oleObject" Target="../embeddings/oleObject78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emf"/><Relationship Id="rId13" Type="http://schemas.openxmlformats.org/officeDocument/2006/relationships/oleObject" Target="../embeddings/oleObject85.bin"/><Relationship Id="rId3" Type="http://schemas.openxmlformats.org/officeDocument/2006/relationships/oleObject" Target="../embeddings/oleObject80.bin"/><Relationship Id="rId7" Type="http://schemas.openxmlformats.org/officeDocument/2006/relationships/oleObject" Target="../embeddings/oleObject82.bin"/><Relationship Id="rId12" Type="http://schemas.openxmlformats.org/officeDocument/2006/relationships/image" Target="../media/image84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81.emf"/><Relationship Id="rId11" Type="http://schemas.openxmlformats.org/officeDocument/2006/relationships/oleObject" Target="../embeddings/oleObject84.bin"/><Relationship Id="rId5" Type="http://schemas.openxmlformats.org/officeDocument/2006/relationships/oleObject" Target="../embeddings/oleObject81.bin"/><Relationship Id="rId10" Type="http://schemas.openxmlformats.org/officeDocument/2006/relationships/image" Target="../media/image83.emf"/><Relationship Id="rId4" Type="http://schemas.openxmlformats.org/officeDocument/2006/relationships/image" Target="../media/image80.emf"/><Relationship Id="rId9" Type="http://schemas.openxmlformats.org/officeDocument/2006/relationships/oleObject" Target="../embeddings/oleObject83.bin"/><Relationship Id="rId14" Type="http://schemas.openxmlformats.org/officeDocument/2006/relationships/image" Target="../media/image85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emf"/><Relationship Id="rId13" Type="http://schemas.openxmlformats.org/officeDocument/2006/relationships/oleObject" Target="../embeddings/oleObject91.bin"/><Relationship Id="rId18" Type="http://schemas.openxmlformats.org/officeDocument/2006/relationships/image" Target="../media/image93.emf"/><Relationship Id="rId3" Type="http://schemas.openxmlformats.org/officeDocument/2006/relationships/oleObject" Target="../embeddings/oleObject86.bin"/><Relationship Id="rId7" Type="http://schemas.openxmlformats.org/officeDocument/2006/relationships/oleObject" Target="../embeddings/oleObject88.bin"/><Relationship Id="rId12" Type="http://schemas.openxmlformats.org/officeDocument/2006/relationships/image" Target="../media/image90.emf"/><Relationship Id="rId17" Type="http://schemas.openxmlformats.org/officeDocument/2006/relationships/oleObject" Target="../embeddings/oleObject93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2.emf"/><Relationship Id="rId1" Type="http://schemas.openxmlformats.org/officeDocument/2006/relationships/vmlDrawing" Target="../drawings/vmlDrawing16.vml"/><Relationship Id="rId6" Type="http://schemas.openxmlformats.org/officeDocument/2006/relationships/image" Target="../media/image87.wmf"/><Relationship Id="rId11" Type="http://schemas.openxmlformats.org/officeDocument/2006/relationships/oleObject" Target="../embeddings/oleObject90.bin"/><Relationship Id="rId5" Type="http://schemas.openxmlformats.org/officeDocument/2006/relationships/oleObject" Target="../embeddings/oleObject87.bin"/><Relationship Id="rId15" Type="http://schemas.openxmlformats.org/officeDocument/2006/relationships/oleObject" Target="../embeddings/oleObject92.bin"/><Relationship Id="rId10" Type="http://schemas.openxmlformats.org/officeDocument/2006/relationships/image" Target="../media/image89.emf"/><Relationship Id="rId4" Type="http://schemas.openxmlformats.org/officeDocument/2006/relationships/image" Target="../media/image86.wmf"/><Relationship Id="rId9" Type="http://schemas.openxmlformats.org/officeDocument/2006/relationships/oleObject" Target="../embeddings/oleObject89.bin"/><Relationship Id="rId14" Type="http://schemas.openxmlformats.org/officeDocument/2006/relationships/image" Target="../media/image91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emf"/><Relationship Id="rId13" Type="http://schemas.openxmlformats.org/officeDocument/2006/relationships/oleObject" Target="../embeddings/oleObject99.bin"/><Relationship Id="rId3" Type="http://schemas.openxmlformats.org/officeDocument/2006/relationships/oleObject" Target="../embeddings/oleObject94.bin"/><Relationship Id="rId7" Type="http://schemas.openxmlformats.org/officeDocument/2006/relationships/oleObject" Target="../embeddings/oleObject96.bin"/><Relationship Id="rId12" Type="http://schemas.openxmlformats.org/officeDocument/2006/relationships/image" Target="../media/image98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0.emf"/><Relationship Id="rId1" Type="http://schemas.openxmlformats.org/officeDocument/2006/relationships/vmlDrawing" Target="../drawings/vmlDrawing17.vml"/><Relationship Id="rId6" Type="http://schemas.openxmlformats.org/officeDocument/2006/relationships/image" Target="../media/image95.emf"/><Relationship Id="rId11" Type="http://schemas.openxmlformats.org/officeDocument/2006/relationships/oleObject" Target="../embeddings/oleObject98.bin"/><Relationship Id="rId5" Type="http://schemas.openxmlformats.org/officeDocument/2006/relationships/oleObject" Target="../embeddings/oleObject95.bin"/><Relationship Id="rId15" Type="http://schemas.openxmlformats.org/officeDocument/2006/relationships/oleObject" Target="../embeddings/oleObject100.bin"/><Relationship Id="rId10" Type="http://schemas.openxmlformats.org/officeDocument/2006/relationships/image" Target="../media/image97.emf"/><Relationship Id="rId4" Type="http://schemas.openxmlformats.org/officeDocument/2006/relationships/image" Target="../media/image94.emf"/><Relationship Id="rId9" Type="http://schemas.openxmlformats.org/officeDocument/2006/relationships/oleObject" Target="../embeddings/oleObject97.bin"/><Relationship Id="rId14" Type="http://schemas.openxmlformats.org/officeDocument/2006/relationships/image" Target="../media/image99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emf"/><Relationship Id="rId3" Type="http://schemas.openxmlformats.org/officeDocument/2006/relationships/oleObject" Target="../embeddings/oleObject101.bin"/><Relationship Id="rId7" Type="http://schemas.openxmlformats.org/officeDocument/2006/relationships/oleObject" Target="../embeddings/oleObject10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02.emf"/><Relationship Id="rId5" Type="http://schemas.openxmlformats.org/officeDocument/2006/relationships/oleObject" Target="../embeddings/oleObject102.bin"/><Relationship Id="rId10" Type="http://schemas.openxmlformats.org/officeDocument/2006/relationships/image" Target="../media/image104.emf"/><Relationship Id="rId4" Type="http://schemas.openxmlformats.org/officeDocument/2006/relationships/image" Target="../media/image101.emf"/><Relationship Id="rId9" Type="http://schemas.openxmlformats.org/officeDocument/2006/relationships/oleObject" Target="../embeddings/oleObject104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wmf"/><Relationship Id="rId13" Type="http://schemas.openxmlformats.org/officeDocument/2006/relationships/oleObject" Target="../embeddings/oleObject110.bin"/><Relationship Id="rId3" Type="http://schemas.openxmlformats.org/officeDocument/2006/relationships/oleObject" Target="../embeddings/oleObject105.bin"/><Relationship Id="rId7" Type="http://schemas.openxmlformats.org/officeDocument/2006/relationships/oleObject" Target="../embeddings/oleObject107.bin"/><Relationship Id="rId12" Type="http://schemas.openxmlformats.org/officeDocument/2006/relationships/image" Target="../media/image10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06.emf"/><Relationship Id="rId11" Type="http://schemas.openxmlformats.org/officeDocument/2006/relationships/oleObject" Target="../embeddings/oleObject109.bin"/><Relationship Id="rId5" Type="http://schemas.openxmlformats.org/officeDocument/2006/relationships/oleObject" Target="../embeddings/oleObject106.bin"/><Relationship Id="rId10" Type="http://schemas.openxmlformats.org/officeDocument/2006/relationships/image" Target="../media/image108.emf"/><Relationship Id="rId4" Type="http://schemas.openxmlformats.org/officeDocument/2006/relationships/image" Target="../media/image105.emf"/><Relationship Id="rId9" Type="http://schemas.openxmlformats.org/officeDocument/2006/relationships/oleObject" Target="../embeddings/oleObject108.bin"/><Relationship Id="rId14" Type="http://schemas.openxmlformats.org/officeDocument/2006/relationships/image" Target="../media/image110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emf"/><Relationship Id="rId13" Type="http://schemas.openxmlformats.org/officeDocument/2006/relationships/oleObject" Target="../embeddings/oleObject116.bin"/><Relationship Id="rId3" Type="http://schemas.openxmlformats.org/officeDocument/2006/relationships/oleObject" Target="../embeddings/oleObject111.bin"/><Relationship Id="rId7" Type="http://schemas.openxmlformats.org/officeDocument/2006/relationships/oleObject" Target="../embeddings/oleObject113.bin"/><Relationship Id="rId12" Type="http://schemas.openxmlformats.org/officeDocument/2006/relationships/image" Target="../media/image115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2.emf"/><Relationship Id="rId11" Type="http://schemas.openxmlformats.org/officeDocument/2006/relationships/oleObject" Target="../embeddings/oleObject115.bin"/><Relationship Id="rId5" Type="http://schemas.openxmlformats.org/officeDocument/2006/relationships/oleObject" Target="../embeddings/oleObject112.bin"/><Relationship Id="rId10" Type="http://schemas.openxmlformats.org/officeDocument/2006/relationships/image" Target="../media/image114.emf"/><Relationship Id="rId4" Type="http://schemas.openxmlformats.org/officeDocument/2006/relationships/image" Target="../media/image111.emf"/><Relationship Id="rId9" Type="http://schemas.openxmlformats.org/officeDocument/2006/relationships/oleObject" Target="../embeddings/oleObject114.bin"/><Relationship Id="rId14" Type="http://schemas.openxmlformats.org/officeDocument/2006/relationships/image" Target="../media/image11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18.emf"/><Relationship Id="rId5" Type="http://schemas.openxmlformats.org/officeDocument/2006/relationships/oleObject" Target="../embeddings/oleObject118.bin"/><Relationship Id="rId4" Type="http://schemas.openxmlformats.org/officeDocument/2006/relationships/image" Target="../media/image117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20.emf"/><Relationship Id="rId5" Type="http://schemas.openxmlformats.org/officeDocument/2006/relationships/oleObject" Target="../embeddings/oleObject120.bin"/><Relationship Id="rId4" Type="http://schemas.openxmlformats.org/officeDocument/2006/relationships/image" Target="../media/image119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emf"/><Relationship Id="rId3" Type="http://schemas.openxmlformats.org/officeDocument/2006/relationships/oleObject" Target="../embeddings/oleObject121.bin"/><Relationship Id="rId7" Type="http://schemas.openxmlformats.org/officeDocument/2006/relationships/oleObject" Target="../embeddings/oleObject1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22.emf"/><Relationship Id="rId5" Type="http://schemas.openxmlformats.org/officeDocument/2006/relationships/oleObject" Target="../embeddings/oleObject122.bin"/><Relationship Id="rId10" Type="http://schemas.openxmlformats.org/officeDocument/2006/relationships/image" Target="../media/image124.emf"/><Relationship Id="rId4" Type="http://schemas.openxmlformats.org/officeDocument/2006/relationships/image" Target="../media/image121.emf"/><Relationship Id="rId9" Type="http://schemas.openxmlformats.org/officeDocument/2006/relationships/oleObject" Target="../embeddings/oleObject124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emf"/><Relationship Id="rId13" Type="http://schemas.openxmlformats.org/officeDocument/2006/relationships/image" Target="../media/image130.wmf"/><Relationship Id="rId3" Type="http://schemas.openxmlformats.org/officeDocument/2006/relationships/oleObject" Target="../embeddings/oleObject125.bin"/><Relationship Id="rId7" Type="http://schemas.openxmlformats.org/officeDocument/2006/relationships/oleObject" Target="../embeddings/oleObject127.bin"/><Relationship Id="rId12" Type="http://schemas.openxmlformats.org/officeDocument/2006/relationships/image" Target="../media/image12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26.emf"/><Relationship Id="rId11" Type="http://schemas.openxmlformats.org/officeDocument/2006/relationships/oleObject" Target="../embeddings/oleObject129.bin"/><Relationship Id="rId5" Type="http://schemas.openxmlformats.org/officeDocument/2006/relationships/oleObject" Target="../embeddings/oleObject126.bin"/><Relationship Id="rId10" Type="http://schemas.openxmlformats.org/officeDocument/2006/relationships/image" Target="../media/image128.emf"/><Relationship Id="rId4" Type="http://schemas.openxmlformats.org/officeDocument/2006/relationships/image" Target="../media/image125.emf"/><Relationship Id="rId9" Type="http://schemas.openxmlformats.org/officeDocument/2006/relationships/oleObject" Target="../embeddings/oleObject128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2.bin"/><Relationship Id="rId13" Type="http://schemas.openxmlformats.org/officeDocument/2006/relationships/image" Target="../media/image135.emf"/><Relationship Id="rId3" Type="http://schemas.openxmlformats.org/officeDocument/2006/relationships/image" Target="../media/image130.wmf"/><Relationship Id="rId7" Type="http://schemas.openxmlformats.org/officeDocument/2006/relationships/image" Target="../media/image132.emf"/><Relationship Id="rId12" Type="http://schemas.openxmlformats.org/officeDocument/2006/relationships/oleObject" Target="../embeddings/oleObject1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131.bin"/><Relationship Id="rId11" Type="http://schemas.openxmlformats.org/officeDocument/2006/relationships/image" Target="../media/image134.emf"/><Relationship Id="rId5" Type="http://schemas.openxmlformats.org/officeDocument/2006/relationships/image" Target="../media/image131.emf"/><Relationship Id="rId15" Type="http://schemas.openxmlformats.org/officeDocument/2006/relationships/image" Target="../media/image136.emf"/><Relationship Id="rId10" Type="http://schemas.openxmlformats.org/officeDocument/2006/relationships/oleObject" Target="../embeddings/oleObject133.bin"/><Relationship Id="rId4" Type="http://schemas.openxmlformats.org/officeDocument/2006/relationships/oleObject" Target="../embeddings/oleObject130.bin"/><Relationship Id="rId9" Type="http://schemas.openxmlformats.org/officeDocument/2006/relationships/image" Target="../media/image133.emf"/><Relationship Id="rId14" Type="http://schemas.openxmlformats.org/officeDocument/2006/relationships/oleObject" Target="../embeddings/oleObject135.bin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137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13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13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41.emf"/><Relationship Id="rId5" Type="http://schemas.openxmlformats.org/officeDocument/2006/relationships/oleObject" Target="../embeddings/oleObject140.bin"/><Relationship Id="rId4" Type="http://schemas.openxmlformats.org/officeDocument/2006/relationships/image" Target="../media/image140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emf"/><Relationship Id="rId13" Type="http://schemas.openxmlformats.org/officeDocument/2006/relationships/oleObject" Target="../embeddings/oleObject146.bin"/><Relationship Id="rId3" Type="http://schemas.openxmlformats.org/officeDocument/2006/relationships/oleObject" Target="../embeddings/oleObject141.bin"/><Relationship Id="rId7" Type="http://schemas.openxmlformats.org/officeDocument/2006/relationships/oleObject" Target="../embeddings/oleObject143.bin"/><Relationship Id="rId12" Type="http://schemas.openxmlformats.org/officeDocument/2006/relationships/image" Target="../media/image146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43.emf"/><Relationship Id="rId11" Type="http://schemas.openxmlformats.org/officeDocument/2006/relationships/oleObject" Target="../embeddings/oleObject145.bin"/><Relationship Id="rId5" Type="http://schemas.openxmlformats.org/officeDocument/2006/relationships/oleObject" Target="../embeddings/oleObject142.bin"/><Relationship Id="rId10" Type="http://schemas.openxmlformats.org/officeDocument/2006/relationships/image" Target="../media/image145.emf"/><Relationship Id="rId4" Type="http://schemas.openxmlformats.org/officeDocument/2006/relationships/image" Target="../media/image142.emf"/><Relationship Id="rId9" Type="http://schemas.openxmlformats.org/officeDocument/2006/relationships/oleObject" Target="../embeddings/oleObject144.bin"/><Relationship Id="rId14" Type="http://schemas.openxmlformats.org/officeDocument/2006/relationships/image" Target="../media/image14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EB5A13F-000D-4126-A27F-4E44DF746E00}" type="slidenum">
              <a:rPr lang="en-US" sz="1400" smtClean="0">
                <a:solidFill>
                  <a:srgbClr val="002060"/>
                </a:solidFill>
              </a:rPr>
              <a:pPr/>
              <a:t>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2336252" y="1066800"/>
            <a:ext cx="4361963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3400" b="1" dirty="0">
                <a:solidFill>
                  <a:srgbClr val="FF00FF"/>
                </a:solidFill>
              </a:rPr>
              <a:t>Chapter 7</a:t>
            </a:r>
          </a:p>
          <a:p>
            <a:pPr algn="ctr"/>
            <a:endParaRPr lang="en-US" sz="3400" b="1" dirty="0">
              <a:solidFill>
                <a:srgbClr val="FF00FF"/>
              </a:solidFill>
            </a:endParaRPr>
          </a:p>
          <a:p>
            <a:pPr algn="ctr"/>
            <a:r>
              <a:rPr lang="en-US" sz="3400" b="1" dirty="0" err="1" smtClean="0">
                <a:solidFill>
                  <a:srgbClr val="FF00FF"/>
                </a:solidFill>
              </a:rPr>
              <a:t>Multielectron</a:t>
            </a:r>
            <a:r>
              <a:rPr lang="en-US" sz="3400" b="1" dirty="0" smtClean="0">
                <a:solidFill>
                  <a:srgbClr val="FF00FF"/>
                </a:solidFill>
              </a:rPr>
              <a:t> Atoms</a:t>
            </a:r>
            <a:endParaRPr lang="en-US" sz="3400" b="1" dirty="0">
              <a:solidFill>
                <a:srgbClr val="FF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 bwMode="auto">
          <a:xfrm>
            <a:off x="321367" y="3352800"/>
            <a:ext cx="8746433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 anchor="ctr">
            <a:spAutoFit/>
          </a:bodyPr>
          <a:lstStyle/>
          <a:p>
            <a:pPr algn="ctr"/>
            <a:r>
              <a:rPr lang="en-US" sz="2600" b="1">
                <a:solidFill>
                  <a:schemeClr val="bg1"/>
                </a:solidFill>
              </a:rPr>
              <a:t>Part A:  The Variational </a:t>
            </a:r>
            <a:r>
              <a:rPr lang="en-US" sz="2600" b="1" smtClean="0">
                <a:solidFill>
                  <a:schemeClr val="bg1"/>
                </a:solidFill>
              </a:rPr>
              <a:t>Principle and </a:t>
            </a:r>
            <a:r>
              <a:rPr lang="en-US" sz="2600" b="1">
                <a:solidFill>
                  <a:schemeClr val="bg1"/>
                </a:solidFill>
              </a:rPr>
              <a:t>the Helium Atom</a:t>
            </a:r>
          </a:p>
        </p:txBody>
      </p:sp>
      <p:sp>
        <p:nvSpPr>
          <p:cNvPr id="5" name="TextBox 4"/>
          <p:cNvSpPr txBox="1"/>
          <p:nvPr/>
        </p:nvSpPr>
        <p:spPr bwMode="auto">
          <a:xfrm>
            <a:off x="304800" y="4079557"/>
            <a:ext cx="72891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 anchor="ctr">
            <a:spAutoFit/>
          </a:bodyPr>
          <a:lstStyle/>
          <a:p>
            <a:pPr algn="ctr"/>
            <a:r>
              <a:rPr lang="en-US" sz="2600" b="1">
                <a:solidFill>
                  <a:schemeClr val="bg1"/>
                </a:solidFill>
              </a:rPr>
              <a:t>Part </a:t>
            </a:r>
            <a:r>
              <a:rPr lang="en-US" sz="2600" b="1" smtClean="0">
                <a:solidFill>
                  <a:schemeClr val="bg1"/>
                </a:solidFill>
              </a:rPr>
              <a:t>B:  Electron Spin and the Pauli Principle</a:t>
            </a:r>
            <a:endParaRPr lang="en-US" sz="2600" b="1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304800" y="4876800"/>
            <a:ext cx="486267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 anchor="ctr">
            <a:spAutoFit/>
          </a:bodyPr>
          <a:lstStyle/>
          <a:p>
            <a:pPr algn="ctr"/>
            <a:r>
              <a:rPr lang="en-US" sz="2600" b="1">
                <a:solidFill>
                  <a:schemeClr val="bg1"/>
                </a:solidFill>
              </a:rPr>
              <a:t>Part </a:t>
            </a:r>
            <a:r>
              <a:rPr lang="en-US" sz="2600" b="1" smtClean="0">
                <a:solidFill>
                  <a:schemeClr val="bg1"/>
                </a:solidFill>
              </a:rPr>
              <a:t>C:  Many Electron Atoms</a:t>
            </a:r>
            <a:endParaRPr lang="en-US" sz="2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5C9E30E-64B7-4F48-9D4B-BCF055D6A4AD}" type="slidenum">
              <a:rPr lang="en-US" sz="1400" smtClean="0">
                <a:solidFill>
                  <a:srgbClr val="002060"/>
                </a:solidFill>
              </a:rPr>
              <a:pPr/>
              <a:t>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075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1200" y="228600"/>
            <a:ext cx="7772400" cy="762000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A:  The Variational Principle </a:t>
            </a:r>
            <a:br>
              <a:rPr lang="en-US" sz="2400" smtClean="0">
                <a:solidFill>
                  <a:schemeClr val="bg1"/>
                </a:solidFill>
              </a:rPr>
            </a:br>
            <a:r>
              <a:rPr lang="en-US" sz="2400" smtClean="0">
                <a:solidFill>
                  <a:schemeClr val="bg1"/>
                </a:solidFill>
              </a:rPr>
              <a:t>and the Helium Atom</a:t>
            </a:r>
          </a:p>
        </p:txBody>
      </p:sp>
      <p:grpSp>
        <p:nvGrpSpPr>
          <p:cNvPr id="3076" name="Group 1027"/>
          <p:cNvGrpSpPr>
            <a:grpSpLocks/>
          </p:cNvGrpSpPr>
          <p:nvPr/>
        </p:nvGrpSpPr>
        <p:grpSpPr bwMode="auto">
          <a:xfrm>
            <a:off x="457200" y="1339850"/>
            <a:ext cx="5505450" cy="3994150"/>
            <a:chOff x="288" y="480"/>
            <a:chExt cx="3468" cy="2516"/>
          </a:xfrm>
        </p:grpSpPr>
        <p:sp>
          <p:nvSpPr>
            <p:cNvPr id="3077" name="Text Box 1028"/>
            <p:cNvSpPr txBox="1">
              <a:spLocks noChangeArrowheads="1"/>
            </p:cNvSpPr>
            <p:nvPr/>
          </p:nvSpPr>
          <p:spPr bwMode="auto">
            <a:xfrm>
              <a:off x="288" y="480"/>
              <a:ext cx="2179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 b="1">
                  <a:solidFill>
                    <a:srgbClr val="FF00FF"/>
                  </a:solidFill>
                </a:rPr>
                <a:t>•</a:t>
              </a:r>
              <a:r>
                <a:rPr lang="en-US" sz="2200" b="1">
                  <a:solidFill>
                    <a:srgbClr val="FF00FF"/>
                  </a:solidFill>
                </a:rPr>
                <a:t> The Variational Method</a:t>
              </a:r>
              <a:endParaRPr lang="en-US" sz="2200" b="1">
                <a:solidFill>
                  <a:srgbClr val="FF00FF"/>
                </a:solidFill>
                <a:sym typeface="Symbol" pitchFamily="18" charset="2"/>
              </a:endParaRPr>
            </a:p>
          </p:txBody>
        </p:sp>
        <p:sp>
          <p:nvSpPr>
            <p:cNvPr id="3078" name="Text Box 1029"/>
            <p:cNvSpPr txBox="1">
              <a:spLocks noChangeArrowheads="1"/>
            </p:cNvSpPr>
            <p:nvPr/>
          </p:nvSpPr>
          <p:spPr bwMode="auto">
            <a:xfrm>
              <a:off x="288" y="912"/>
              <a:ext cx="3204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Applications of the Variational Method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  <p:sp>
          <p:nvSpPr>
            <p:cNvPr id="3079" name="Text Box 1030"/>
            <p:cNvSpPr txBox="1">
              <a:spLocks noChangeArrowheads="1"/>
            </p:cNvSpPr>
            <p:nvPr/>
          </p:nvSpPr>
          <p:spPr bwMode="auto">
            <a:xfrm>
              <a:off x="290" y="2688"/>
              <a:ext cx="2802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Better Variational Wavefunctions</a:t>
              </a:r>
              <a:endParaRPr lang="en-US" sz="2600">
                <a:solidFill>
                  <a:srgbClr val="002060"/>
                </a:solidFill>
              </a:endParaRPr>
            </a:p>
          </p:txBody>
        </p:sp>
        <p:sp>
          <p:nvSpPr>
            <p:cNvPr id="3080" name="Text Box 1031"/>
            <p:cNvSpPr txBox="1">
              <a:spLocks noChangeArrowheads="1"/>
            </p:cNvSpPr>
            <p:nvPr/>
          </p:nvSpPr>
          <p:spPr bwMode="auto">
            <a:xfrm>
              <a:off x="290" y="1344"/>
              <a:ext cx="1608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  <a:sym typeface="Symbol" pitchFamily="18" charset="2"/>
                </a:rPr>
                <a:t>The Helium Atom</a:t>
              </a:r>
            </a:p>
          </p:txBody>
        </p:sp>
        <p:sp>
          <p:nvSpPr>
            <p:cNvPr id="3081" name="Text Box 1032"/>
            <p:cNvSpPr txBox="1">
              <a:spLocks noChangeArrowheads="1"/>
            </p:cNvSpPr>
            <p:nvPr/>
          </p:nvSpPr>
          <p:spPr bwMode="auto">
            <a:xfrm>
              <a:off x="305" y="1804"/>
              <a:ext cx="3451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  <a:sym typeface="Symbol" pitchFamily="18" charset="2"/>
                </a:rPr>
                <a:t>Perturbation Theory Treatment of Helium</a:t>
              </a:r>
            </a:p>
          </p:txBody>
        </p:sp>
        <p:sp>
          <p:nvSpPr>
            <p:cNvPr id="3082" name="Text Box 1033"/>
            <p:cNvSpPr txBox="1">
              <a:spLocks noChangeArrowheads="1"/>
            </p:cNvSpPr>
            <p:nvPr/>
          </p:nvSpPr>
          <p:spPr bwMode="auto">
            <a:xfrm>
              <a:off x="320" y="2256"/>
              <a:ext cx="3362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Variational Method Treatment of Helium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1CC8774-E56B-4379-8578-1D0B96F54AEA}" type="slidenum">
              <a:rPr lang="en-US" sz="1400" smtClean="0">
                <a:solidFill>
                  <a:srgbClr val="002060"/>
                </a:solidFill>
              </a:rPr>
              <a:pPr/>
              <a:t>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Variational Method</a:t>
            </a:r>
          </a:p>
        </p:txBody>
      </p:sp>
      <p:sp>
        <p:nvSpPr>
          <p:cNvPr id="592899" name="Text Box 3"/>
          <p:cNvSpPr txBox="1">
            <a:spLocks noChangeArrowheads="1"/>
          </p:cNvSpPr>
          <p:nvPr/>
        </p:nvSpPr>
        <p:spPr bwMode="auto">
          <a:xfrm>
            <a:off x="762000" y="947738"/>
            <a:ext cx="73453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quantum mechanics, one often encounters systems for which</a:t>
            </a:r>
          </a:p>
          <a:p>
            <a:r>
              <a:rPr lang="en-US">
                <a:solidFill>
                  <a:srgbClr val="002060"/>
                </a:solidFill>
              </a:rPr>
              <a:t>the Schr</a:t>
            </a:r>
            <a:r>
              <a:rPr lang="en-US">
                <a:solidFill>
                  <a:srgbClr val="002060"/>
                </a:solidFill>
                <a:cs typeface="Arial" charset="0"/>
              </a:rPr>
              <a:t>ödinger Equation cannot be solved exactly.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592900" name="Text Box 4"/>
          <p:cNvSpPr txBox="1">
            <a:spLocks noChangeArrowheads="1"/>
          </p:cNvSpPr>
          <p:nvPr/>
        </p:nvSpPr>
        <p:spPr bwMode="auto">
          <a:xfrm>
            <a:off x="746125" y="1965325"/>
            <a:ext cx="74072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 are several methods by which the Equation can be solved</a:t>
            </a:r>
          </a:p>
          <a:p>
            <a:r>
              <a:rPr lang="en-US">
                <a:solidFill>
                  <a:srgbClr val="002060"/>
                </a:solidFill>
              </a:rPr>
              <a:t>approximately, to whatever degree of accuracy desired.</a:t>
            </a:r>
          </a:p>
        </p:txBody>
      </p:sp>
      <p:sp>
        <p:nvSpPr>
          <p:cNvPr id="592901" name="Text Box 5"/>
          <p:cNvSpPr txBox="1">
            <a:spLocks noChangeArrowheads="1"/>
          </p:cNvSpPr>
          <p:nvPr/>
        </p:nvSpPr>
        <p:spPr bwMode="auto">
          <a:xfrm>
            <a:off x="746125" y="3005138"/>
            <a:ext cx="8074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of these methods is </a:t>
            </a:r>
            <a:r>
              <a:rPr lang="en-US" b="1">
                <a:solidFill>
                  <a:srgbClr val="FF00FF"/>
                </a:solidFill>
              </a:rPr>
              <a:t>Perturbation Theory</a:t>
            </a:r>
            <a:r>
              <a:rPr lang="en-US">
                <a:solidFill>
                  <a:srgbClr val="002060"/>
                </a:solidFill>
              </a:rPr>
              <a:t>, which was introduced</a:t>
            </a:r>
          </a:p>
          <a:p>
            <a:r>
              <a:rPr lang="en-US">
                <a:solidFill>
                  <a:srgbClr val="002060"/>
                </a:solidFill>
              </a:rPr>
              <a:t>in Chapter 5.</a:t>
            </a:r>
          </a:p>
        </p:txBody>
      </p:sp>
      <p:sp>
        <p:nvSpPr>
          <p:cNvPr id="592902" name="Text Box 6"/>
          <p:cNvSpPr txBox="1">
            <a:spLocks noChangeArrowheads="1"/>
          </p:cNvSpPr>
          <p:nvPr/>
        </p:nvSpPr>
        <p:spPr bwMode="auto">
          <a:xfrm>
            <a:off x="822325" y="3962400"/>
            <a:ext cx="77755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 second method is the </a:t>
            </a:r>
            <a:r>
              <a:rPr lang="en-US" b="1">
                <a:solidFill>
                  <a:srgbClr val="FF00FF"/>
                </a:solidFill>
              </a:rPr>
              <a:t>Variational Method</a:t>
            </a:r>
            <a:r>
              <a:rPr lang="en-US">
                <a:solidFill>
                  <a:srgbClr val="002060"/>
                </a:solidFill>
              </a:rPr>
              <a:t>, which is developed</a:t>
            </a:r>
          </a:p>
          <a:p>
            <a:r>
              <a:rPr lang="en-US">
                <a:solidFill>
                  <a:srgbClr val="002060"/>
                </a:solidFill>
              </a:rPr>
              <a:t>here, and will be applied to the Helium atom Schr</a:t>
            </a:r>
            <a:r>
              <a:rPr lang="en-US">
                <a:solidFill>
                  <a:srgbClr val="002060"/>
                </a:solidFill>
                <a:cs typeface="Arial" charset="0"/>
              </a:rPr>
              <a:t>ödinger Equation.</a:t>
            </a:r>
            <a:r>
              <a:rPr lang="en-US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2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9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2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92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2899" grpId="0" autoUpdateAnimBg="0"/>
      <p:bldP spid="592900" grpId="0" autoUpdateAnimBg="0"/>
      <p:bldP spid="592901" grpId="0" autoUpdateAnimBg="0"/>
      <p:bldP spid="592902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CC2C8DC-347A-432E-8F29-26116B6016F6}" type="slidenum">
              <a:rPr lang="en-US" sz="1400" smtClean="0">
                <a:solidFill>
                  <a:srgbClr val="002060"/>
                </a:solidFill>
              </a:rPr>
              <a:pPr/>
              <a:t>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593923" name="Text Box 3"/>
          <p:cNvSpPr txBox="1">
            <a:spLocks noChangeArrowheads="1"/>
          </p:cNvSpPr>
          <p:nvPr/>
        </p:nvSpPr>
        <p:spPr bwMode="auto">
          <a:xfrm>
            <a:off x="2743200" y="152400"/>
            <a:ext cx="37385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solidFill>
                  <a:srgbClr val="FF00FF"/>
                </a:solidFill>
              </a:rPr>
              <a:t>The Variational Theorem</a:t>
            </a:r>
          </a:p>
        </p:txBody>
      </p:sp>
      <p:sp>
        <p:nvSpPr>
          <p:cNvPr id="593924" name="Text Box 4"/>
          <p:cNvSpPr txBox="1">
            <a:spLocks noChangeArrowheads="1"/>
          </p:cNvSpPr>
          <p:nvPr/>
        </p:nvSpPr>
        <p:spPr bwMode="auto">
          <a:xfrm>
            <a:off x="925513" y="685800"/>
            <a:ext cx="69992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theorem states that if one chooses an </a:t>
            </a:r>
            <a:r>
              <a:rPr lang="en-US" b="1" i="1">
                <a:solidFill>
                  <a:srgbClr val="FF00FF"/>
                </a:solidFill>
              </a:rPr>
              <a:t>approximate</a:t>
            </a:r>
            <a:r>
              <a:rPr lang="en-US"/>
              <a:t> </a:t>
            </a:r>
          </a:p>
          <a:p>
            <a:r>
              <a:rPr lang="en-US">
                <a:solidFill>
                  <a:srgbClr val="002060"/>
                </a:solidFill>
              </a:rPr>
              <a:t>wavefunction,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, then the Expectation Value for the energy is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greater than or equal to the exact ground state energy, E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0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.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59392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1861784"/>
              </p:ext>
            </p:extLst>
          </p:nvPr>
        </p:nvGraphicFramePr>
        <p:xfrm>
          <a:off x="1974850" y="1808162"/>
          <a:ext cx="2417763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65" name="Equation" r:id="rId3" imgW="1438245" imgH="409489" progId="Equation.DSMT4">
                  <p:embed/>
                </p:oleObj>
              </mc:Choice>
              <mc:Fallback>
                <p:oleObj name="Equation" r:id="rId3" imgW="1438245" imgH="409489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4850" y="1808162"/>
                        <a:ext cx="2417763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2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2547282"/>
              </p:ext>
            </p:extLst>
          </p:nvPr>
        </p:nvGraphicFramePr>
        <p:xfrm>
          <a:off x="4337050" y="1752600"/>
          <a:ext cx="1860550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66" name="Equation" r:id="rId5" imgW="1095420" imgH="504776" progId="Equation.DSMT4">
                  <p:embed/>
                </p:oleObj>
              </mc:Choice>
              <mc:Fallback>
                <p:oleObj name="Equation" r:id="rId5" imgW="1095420" imgH="504776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7050" y="1752600"/>
                        <a:ext cx="1860550" cy="906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989013" y="3725863"/>
            <a:ext cx="5192712" cy="906462"/>
            <a:chOff x="1125538" y="3340100"/>
            <a:chExt cx="5192712" cy="906462"/>
          </a:xfrm>
        </p:grpSpPr>
        <p:sp>
          <p:nvSpPr>
            <p:cNvPr id="593927" name="Text Box 7"/>
            <p:cNvSpPr txBox="1">
              <a:spLocks noChangeArrowheads="1"/>
            </p:cNvSpPr>
            <p:nvPr/>
          </p:nvSpPr>
          <p:spPr bwMode="auto">
            <a:xfrm>
              <a:off x="1125538" y="3557587"/>
              <a:ext cx="931862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0000"/>
                  </a:solidFill>
                </a:rPr>
                <a:t>Proof:</a:t>
              </a:r>
            </a:p>
          </p:txBody>
        </p:sp>
        <p:graphicFrame>
          <p:nvGraphicFramePr>
            <p:cNvPr id="593929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18683229"/>
                </p:ext>
              </p:extLst>
            </p:nvPr>
          </p:nvGraphicFramePr>
          <p:xfrm>
            <a:off x="2092325" y="3340100"/>
            <a:ext cx="4225925" cy="9064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7" name="Equation" r:id="rId7" imgW="2571727" imgH="504776" progId="Equation.DSMT4">
                    <p:embed/>
                  </p:oleObj>
                </mc:Choice>
                <mc:Fallback>
                  <p:oleObj name="Equation" r:id="rId7" imgW="2571727" imgH="504776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92325" y="3340100"/>
                          <a:ext cx="4225925" cy="9064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593930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114095"/>
              </p:ext>
            </p:extLst>
          </p:nvPr>
        </p:nvGraphicFramePr>
        <p:xfrm>
          <a:off x="1925638" y="4733925"/>
          <a:ext cx="3151187" cy="90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68" name="Equation" r:id="rId9" imgW="1895525" imgH="504776" progId="Equation.DSMT4">
                  <p:embed/>
                </p:oleObj>
              </mc:Choice>
              <mc:Fallback>
                <p:oleObj name="Equation" r:id="rId9" imgW="1895525" imgH="504776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5638" y="4733925"/>
                        <a:ext cx="3151187" cy="906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914400" y="5772150"/>
            <a:ext cx="6663216" cy="400050"/>
            <a:chOff x="1050925" y="5386387"/>
            <a:chExt cx="6663216" cy="400050"/>
          </a:xfrm>
        </p:grpSpPr>
        <p:sp>
          <p:nvSpPr>
            <p:cNvPr id="593931" name="Text Box 11"/>
            <p:cNvSpPr txBox="1">
              <a:spLocks noChangeArrowheads="1"/>
            </p:cNvSpPr>
            <p:nvPr/>
          </p:nvSpPr>
          <p:spPr bwMode="auto">
            <a:xfrm>
              <a:off x="1050925" y="5386387"/>
              <a:ext cx="535305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Assume that we know the exact solutions,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</a:t>
              </a:r>
              <a:r>
                <a:rPr lang="en-US" baseline="-25000">
                  <a:solidFill>
                    <a:srgbClr val="002060"/>
                  </a:solidFill>
                  <a:sym typeface="Symbol" pitchFamily="18" charset="2"/>
                </a:rPr>
                <a:t>n</a:t>
              </a:r>
              <a:r>
                <a:rPr lang="en-US">
                  <a:solidFill>
                    <a:srgbClr val="002060"/>
                  </a:solidFill>
                </a:rPr>
                <a:t>:</a:t>
              </a:r>
            </a:p>
          </p:txBody>
        </p:sp>
        <p:graphicFrame>
          <p:nvGraphicFramePr>
            <p:cNvPr id="593933" name="Object 1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3632907"/>
                </p:ext>
              </p:extLst>
            </p:nvPr>
          </p:nvGraphicFramePr>
          <p:xfrm>
            <a:off x="6418741" y="5395118"/>
            <a:ext cx="1295400" cy="3825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69" name="Equation" r:id="rId11" imgW="742877" imgH="171408" progId="Equation.DSMT4">
                    <p:embed/>
                  </p:oleObj>
                </mc:Choice>
                <mc:Fallback>
                  <p:oleObj name="Equation" r:id="rId11" imgW="742877" imgH="171408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18741" y="5395118"/>
                          <a:ext cx="1295400" cy="3825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5029200" y="4038600"/>
            <a:ext cx="534988" cy="698500"/>
            <a:chOff x="3206" y="2551"/>
            <a:chExt cx="337" cy="440"/>
          </a:xfrm>
        </p:grpSpPr>
        <p:sp>
          <p:nvSpPr>
            <p:cNvPr id="5133" name="Text Box 14"/>
            <p:cNvSpPr txBox="1">
              <a:spLocks noChangeArrowheads="1"/>
            </p:cNvSpPr>
            <p:nvPr/>
          </p:nvSpPr>
          <p:spPr bwMode="auto">
            <a:xfrm>
              <a:off x="3206" y="2741"/>
              <a:ext cx="33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  <a:sym typeface="Symbol" pitchFamily="18" charset="2"/>
                </a:rPr>
                <a:t> 0</a:t>
              </a:r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5134" name="Text Box 15"/>
            <p:cNvSpPr txBox="1">
              <a:spLocks noChangeArrowheads="1"/>
            </p:cNvSpPr>
            <p:nvPr/>
          </p:nvSpPr>
          <p:spPr bwMode="auto">
            <a:xfrm>
              <a:off x="3206" y="2551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</a:rPr>
                <a:t>?</a:t>
              </a:r>
            </a:p>
          </p:txBody>
        </p:sp>
      </p:grpSp>
      <p:sp>
        <p:nvSpPr>
          <p:cNvPr id="3" name="TextBox 2"/>
          <p:cNvSpPr txBox="1"/>
          <p:nvPr/>
        </p:nvSpPr>
        <p:spPr bwMode="auto">
          <a:xfrm>
            <a:off x="925513" y="2797314"/>
            <a:ext cx="7531229" cy="707886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Note:</a:t>
            </a:r>
            <a:r>
              <a:rPr lang="en-US" dirty="0" smtClean="0">
                <a:solidFill>
                  <a:srgbClr val="FF0000"/>
                </a:solidFill>
              </a:rPr>
              <a:t>  I will outline the proof, but you are responsible only for the</a:t>
            </a:r>
          </a:p>
          <a:p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          result and its applications.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1600200" y="1676400"/>
            <a:ext cx="4881564" cy="973237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93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93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3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93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93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23" grpId="0" autoUpdateAnimBg="0"/>
      <p:bldP spid="593924" grpId="0" autoUpdateAnimBg="0"/>
      <p:bldP spid="3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55AAE0E-1CDB-4759-8AF8-3E09AB27F80F}" type="slidenum">
              <a:rPr lang="en-US" sz="1400" smtClean="0">
                <a:solidFill>
                  <a:srgbClr val="002060"/>
                </a:solidFill>
              </a:rPr>
              <a:pPr/>
              <a:t>5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09600" y="153954"/>
            <a:ext cx="8053388" cy="2449513"/>
            <a:chOff x="609600" y="228600"/>
            <a:chExt cx="8053388" cy="2449513"/>
          </a:xfrm>
        </p:grpSpPr>
        <p:sp>
          <p:nvSpPr>
            <p:cNvPr id="595970" name="Text Box 2"/>
            <p:cNvSpPr txBox="1">
              <a:spLocks noChangeArrowheads="1"/>
            </p:cNvSpPr>
            <p:nvPr/>
          </p:nvSpPr>
          <p:spPr bwMode="auto">
            <a:xfrm>
              <a:off x="609600" y="228600"/>
              <a:ext cx="7639050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In Chapter 2, it was discussed that the set of eigenfunctions,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</a:t>
              </a:r>
              <a:r>
                <a:rPr lang="en-US" baseline="-25000">
                  <a:solidFill>
                    <a:srgbClr val="002060"/>
                  </a:solidFill>
                  <a:sym typeface="Symbol" pitchFamily="18" charset="2"/>
                </a:rPr>
                <a:t>n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,</a:t>
              </a:r>
              <a:endParaRPr lang="en-US">
                <a:solidFill>
                  <a:srgbClr val="002060"/>
                </a:solidFill>
              </a:endParaRPr>
            </a:p>
            <a:p>
              <a:r>
                <a:rPr lang="en-US">
                  <a:solidFill>
                    <a:srgbClr val="002060"/>
                  </a:solidFill>
                </a:rPr>
                <a:t> of the Hamiltonian form a </a:t>
              </a:r>
              <a:r>
                <a:rPr lang="en-US" b="1">
                  <a:solidFill>
                    <a:srgbClr val="FF00FF"/>
                  </a:solidFill>
                </a:rPr>
                <a:t>complete set</a:t>
              </a:r>
              <a:r>
                <a:rPr lang="en-US">
                  <a:solidFill>
                    <a:srgbClr val="002060"/>
                  </a:solidFill>
                </a:rPr>
                <a:t>. of orthonormal functions.</a:t>
              </a:r>
            </a:p>
          </p:txBody>
        </p:sp>
        <p:sp>
          <p:nvSpPr>
            <p:cNvPr id="595971" name="Text Box 3"/>
            <p:cNvSpPr txBox="1">
              <a:spLocks noChangeArrowheads="1"/>
            </p:cNvSpPr>
            <p:nvPr/>
          </p:nvSpPr>
          <p:spPr bwMode="auto">
            <a:xfrm>
              <a:off x="609600" y="1042988"/>
              <a:ext cx="8053388" cy="1006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That is, any arbitrary function with the same boundary conditions</a:t>
              </a:r>
            </a:p>
            <a:p>
              <a:r>
                <a:rPr lang="en-US">
                  <a:solidFill>
                    <a:srgbClr val="002060"/>
                  </a:solidFill>
                </a:rPr>
                <a:t>can be expanded as a linear combination (an infinite number of terms)</a:t>
              </a:r>
            </a:p>
            <a:p>
              <a:r>
                <a:rPr lang="en-US">
                  <a:solidFill>
                    <a:srgbClr val="002060"/>
                  </a:solidFill>
                </a:rPr>
                <a:t>of eigenfunctions.</a:t>
              </a:r>
            </a:p>
          </p:txBody>
        </p:sp>
        <p:graphicFrame>
          <p:nvGraphicFramePr>
            <p:cNvPr id="595972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81965249"/>
                </p:ext>
              </p:extLst>
            </p:nvPr>
          </p:nvGraphicFramePr>
          <p:xfrm>
            <a:off x="2978150" y="1963738"/>
            <a:ext cx="2211388" cy="7143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38" name="Equation" r:id="rId3" imgW="1314342" imgH="371429" progId="Equation.DSMT4">
                    <p:embed/>
                  </p:oleObj>
                </mc:Choice>
                <mc:Fallback>
                  <p:oleObj name="Equation" r:id="rId3" imgW="1314342" imgH="371429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78150" y="1963738"/>
                          <a:ext cx="2211388" cy="7143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3"/>
          <p:cNvGrpSpPr/>
          <p:nvPr/>
        </p:nvGrpSpPr>
        <p:grpSpPr>
          <a:xfrm>
            <a:off x="609600" y="2831356"/>
            <a:ext cx="7156450" cy="1909762"/>
            <a:chOff x="609600" y="2719388"/>
            <a:chExt cx="7156450" cy="1909762"/>
          </a:xfrm>
        </p:grpSpPr>
        <p:sp>
          <p:nvSpPr>
            <p:cNvPr id="595973" name="Text Box 5"/>
            <p:cNvSpPr txBox="1">
              <a:spLocks noChangeArrowheads="1"/>
            </p:cNvSpPr>
            <p:nvPr/>
          </p:nvSpPr>
          <p:spPr bwMode="auto">
            <a:xfrm>
              <a:off x="609600" y="2719388"/>
              <a:ext cx="66675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This can be substituted into the expression for &lt;E&gt; to get:</a:t>
              </a: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685800" y="3100388"/>
              <a:ext cx="7080250" cy="1528762"/>
              <a:chOff x="685800" y="3100388"/>
              <a:chExt cx="7080250" cy="1528762"/>
            </a:xfrm>
          </p:grpSpPr>
          <p:graphicFrame>
            <p:nvGraphicFramePr>
              <p:cNvPr id="595974" name="Object 6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30093248"/>
                  </p:ext>
                </p:extLst>
              </p:nvPr>
            </p:nvGraphicFramePr>
            <p:xfrm>
              <a:off x="685800" y="3368675"/>
              <a:ext cx="3268662" cy="97472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339" name="Equation" r:id="rId5" imgW="1968480" imgH="558720" progId="Equation.DSMT4">
                      <p:embed/>
                    </p:oleObj>
                  </mc:Choice>
                  <mc:Fallback>
                    <p:oleObj name="Equation" r:id="rId5" imgW="1968480" imgH="558720" progId="Equation.DSMT4">
                      <p:embed/>
                      <p:pic>
                        <p:nvPicPr>
                          <p:cNvPr id="0" name="Object 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85800" y="3368675"/>
                            <a:ext cx="3268662" cy="97472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95975" name="Object 7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244575254"/>
                  </p:ext>
                </p:extLst>
              </p:nvPr>
            </p:nvGraphicFramePr>
            <p:xfrm>
              <a:off x="3968750" y="3100388"/>
              <a:ext cx="3797300" cy="152876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340" name="Equation" r:id="rId7" imgW="2305025" imgH="885922" progId="Equation.DSMT4">
                      <p:embed/>
                    </p:oleObj>
                  </mc:Choice>
                  <mc:Fallback>
                    <p:oleObj name="Equation" r:id="rId7" imgW="2305025" imgH="885922" progId="Equation.DSMT4">
                      <p:embed/>
                      <p:pic>
                        <p:nvPicPr>
                          <p:cNvPr id="0" name="Object 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968750" y="3100388"/>
                            <a:ext cx="3797300" cy="152876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aphicFrame>
        <p:nvGraphicFramePr>
          <p:cNvPr id="595976" name="Object 8"/>
          <p:cNvGraphicFramePr>
            <a:graphicFrameLocks noChangeAspect="1"/>
          </p:cNvGraphicFramePr>
          <p:nvPr/>
        </p:nvGraphicFramePr>
        <p:xfrm>
          <a:off x="1739900" y="4632325"/>
          <a:ext cx="4889500" cy="1528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1" name="Equation" r:id="rId9" imgW="2990945" imgH="885922" progId="Equation.DSMT4">
                  <p:embed/>
                </p:oleObj>
              </mc:Choice>
              <mc:Fallback>
                <p:oleObj name="Equation" r:id="rId9" imgW="2990945" imgH="885922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9900" y="4632325"/>
                        <a:ext cx="4889500" cy="1528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5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C0305E7-09DD-495E-8E12-052D726B985E}" type="slidenum">
              <a:rPr lang="en-US" sz="1400" smtClean="0">
                <a:solidFill>
                  <a:srgbClr val="002060"/>
                </a:solidFill>
              </a:rPr>
              <a:pPr/>
              <a:t>6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5588" y="242888"/>
            <a:ext cx="8202612" cy="1622425"/>
            <a:chOff x="255588" y="242888"/>
            <a:chExt cx="8202612" cy="1622425"/>
          </a:xfrm>
        </p:grpSpPr>
        <p:graphicFrame>
          <p:nvGraphicFramePr>
            <p:cNvPr id="596994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11161318"/>
                </p:ext>
              </p:extLst>
            </p:nvPr>
          </p:nvGraphicFramePr>
          <p:xfrm>
            <a:off x="255588" y="242888"/>
            <a:ext cx="5030787" cy="16224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54" name="Equation" r:id="rId3" imgW="3073320" imgH="939600" progId="Equation.DSMT4">
                    <p:embed/>
                  </p:oleObj>
                </mc:Choice>
                <mc:Fallback>
                  <p:oleObj name="Equation" r:id="rId3" imgW="3073320" imgH="939600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5588" y="242888"/>
                          <a:ext cx="5030787" cy="16224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96995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39150799"/>
                </p:ext>
              </p:extLst>
            </p:nvPr>
          </p:nvGraphicFramePr>
          <p:xfrm>
            <a:off x="5226050" y="473075"/>
            <a:ext cx="3232150" cy="1111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55" name="Equation" r:id="rId5" imgW="1952752" imgH="628675" progId="Equation.DSMT4">
                    <p:embed/>
                  </p:oleObj>
                </mc:Choice>
                <mc:Fallback>
                  <p:oleObj name="Equation" r:id="rId5" imgW="1952752" imgH="628675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26050" y="473075"/>
                          <a:ext cx="3232150" cy="11112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5"/>
          <p:cNvGrpSpPr/>
          <p:nvPr/>
        </p:nvGrpSpPr>
        <p:grpSpPr>
          <a:xfrm>
            <a:off x="1020763" y="2200275"/>
            <a:ext cx="6904037" cy="1168400"/>
            <a:chOff x="1020763" y="2200275"/>
            <a:chExt cx="6904037" cy="1168400"/>
          </a:xfrm>
        </p:grpSpPr>
        <p:graphicFrame>
          <p:nvGraphicFramePr>
            <p:cNvPr id="596996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03654233"/>
                </p:ext>
              </p:extLst>
            </p:nvPr>
          </p:nvGraphicFramePr>
          <p:xfrm>
            <a:off x="1020763" y="2200275"/>
            <a:ext cx="3670300" cy="10810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56" name="Equation" r:id="rId7" imgW="2228902" imgH="600062" progId="Equation.DSMT4">
                    <p:embed/>
                  </p:oleObj>
                </mc:Choice>
                <mc:Fallback>
                  <p:oleObj name="Equation" r:id="rId7" imgW="2228902" imgH="600062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20763" y="2200275"/>
                          <a:ext cx="3670300" cy="10810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" name="Group 17"/>
            <p:cNvGrpSpPr>
              <a:grpSpLocks/>
            </p:cNvGrpSpPr>
            <p:nvPr/>
          </p:nvGrpSpPr>
          <p:grpSpPr bwMode="auto">
            <a:xfrm>
              <a:off x="4799013" y="2503488"/>
              <a:ext cx="3125787" cy="865187"/>
              <a:chOff x="3023" y="1577"/>
              <a:chExt cx="1969" cy="545"/>
            </a:xfrm>
          </p:grpSpPr>
          <p:sp>
            <p:nvSpPr>
              <p:cNvPr id="7183" name="Text Box 5"/>
              <p:cNvSpPr txBox="1">
                <a:spLocks noChangeArrowheads="1"/>
              </p:cNvSpPr>
              <p:nvPr/>
            </p:nvSpPr>
            <p:spPr bwMode="auto">
              <a:xfrm>
                <a:off x="3023" y="1591"/>
                <a:ext cx="72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because</a:t>
                </a:r>
              </a:p>
            </p:txBody>
          </p:sp>
          <p:graphicFrame>
            <p:nvGraphicFramePr>
              <p:cNvPr id="7184" name="Object 6"/>
              <p:cNvGraphicFramePr>
                <a:graphicFrameLocks noChangeAspect="1"/>
              </p:cNvGraphicFramePr>
              <p:nvPr/>
            </p:nvGraphicFramePr>
            <p:xfrm>
              <a:off x="3770" y="1577"/>
              <a:ext cx="980" cy="29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557" name="Equation" r:id="rId9" imgW="904842" imgH="219186" progId="Equation.DSMT4">
                      <p:embed/>
                    </p:oleObj>
                  </mc:Choice>
                  <mc:Fallback>
                    <p:oleObj name="Equation" r:id="rId9" imgW="904842" imgH="219186" progId="Equation.DSMT4">
                      <p:embed/>
                      <p:pic>
                        <p:nvPicPr>
                          <p:cNvPr id="0" name="Object 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770" y="1577"/>
                            <a:ext cx="980" cy="29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185" name="Text Box 7"/>
              <p:cNvSpPr txBox="1">
                <a:spLocks noChangeArrowheads="1"/>
              </p:cNvSpPr>
              <p:nvPr/>
            </p:nvSpPr>
            <p:spPr bwMode="auto">
              <a:xfrm>
                <a:off x="3709" y="1872"/>
                <a:ext cx="128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 orthonormality</a:t>
                </a:r>
                <a:endParaRPr lang="en-US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1143000" y="3571875"/>
            <a:ext cx="6103938" cy="1081088"/>
            <a:chOff x="1143000" y="3571875"/>
            <a:chExt cx="6103938" cy="1081088"/>
          </a:xfrm>
        </p:grpSpPr>
        <p:graphicFrame>
          <p:nvGraphicFramePr>
            <p:cNvPr id="597001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10999749"/>
                </p:ext>
              </p:extLst>
            </p:nvPr>
          </p:nvGraphicFramePr>
          <p:xfrm>
            <a:off x="1143000" y="3571875"/>
            <a:ext cx="2949575" cy="10810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58" name="Equation" r:id="rId11" imgW="1771622" imgH="600062" progId="Equation.DSMT4">
                    <p:embed/>
                  </p:oleObj>
                </mc:Choice>
                <mc:Fallback>
                  <p:oleObj name="Equation" r:id="rId11" imgW="1771622" imgH="600062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43000" y="3571875"/>
                          <a:ext cx="2949575" cy="10810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97003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75695593"/>
                </p:ext>
              </p:extLst>
            </p:nvPr>
          </p:nvGraphicFramePr>
          <p:xfrm>
            <a:off x="4200525" y="3943350"/>
            <a:ext cx="600075" cy="323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59" name="Equation" r:id="rId13" imgW="266400" imgH="190440" progId="Equation.DSMT4">
                    <p:embed/>
                  </p:oleObj>
                </mc:Choice>
                <mc:Fallback>
                  <p:oleObj name="Equation" r:id="rId13" imgW="266400" imgH="190440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00525" y="3943350"/>
                          <a:ext cx="600075" cy="3238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4800600" y="3868738"/>
              <a:ext cx="2446338" cy="784225"/>
              <a:chOff x="2784" y="2437"/>
              <a:chExt cx="1541" cy="494"/>
            </a:xfrm>
          </p:grpSpPr>
          <p:graphicFrame>
            <p:nvGraphicFramePr>
              <p:cNvPr id="7181" name="Object 10"/>
              <p:cNvGraphicFramePr>
                <a:graphicFrameLocks noChangeAspect="1"/>
              </p:cNvGraphicFramePr>
              <p:nvPr/>
            </p:nvGraphicFramePr>
            <p:xfrm>
              <a:off x="3585" y="2437"/>
              <a:ext cx="740" cy="49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560" name="Equation" r:id="rId15" imgW="666754" imgH="428655" progId="Equation.DSMT4">
                      <p:embed/>
                    </p:oleObj>
                  </mc:Choice>
                  <mc:Fallback>
                    <p:oleObj name="Equation" r:id="rId15" imgW="666754" imgH="428655" progId="Equation.DSMT4">
                      <p:embed/>
                      <p:pic>
                        <p:nvPicPr>
                          <p:cNvPr id="0" name="Object 1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585" y="2437"/>
                            <a:ext cx="740" cy="49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182" name="Text Box 12"/>
              <p:cNvSpPr txBox="1">
                <a:spLocks noChangeArrowheads="1"/>
              </p:cNvSpPr>
              <p:nvPr/>
            </p:nvSpPr>
            <p:spPr bwMode="auto">
              <a:xfrm>
                <a:off x="2784" y="2448"/>
                <a:ext cx="72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because</a:t>
                </a:r>
              </a:p>
            </p:txBody>
          </p:sp>
        </p:grp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322263" y="5027613"/>
            <a:ext cx="4219575" cy="774700"/>
            <a:chOff x="203" y="3167"/>
            <a:chExt cx="2658" cy="488"/>
          </a:xfrm>
        </p:grpSpPr>
        <p:sp>
          <p:nvSpPr>
            <p:cNvPr id="7179" name="Text Box 14"/>
            <p:cNvSpPr txBox="1">
              <a:spLocks noChangeArrowheads="1"/>
            </p:cNvSpPr>
            <p:nvPr/>
          </p:nvSpPr>
          <p:spPr bwMode="auto">
            <a:xfrm>
              <a:off x="203" y="3264"/>
              <a:ext cx="8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Therefore:</a:t>
              </a:r>
            </a:p>
          </p:txBody>
        </p:sp>
        <p:graphicFrame>
          <p:nvGraphicFramePr>
            <p:cNvPr id="7180" name="Object 15"/>
            <p:cNvGraphicFramePr>
              <a:graphicFrameLocks noChangeAspect="1"/>
            </p:cNvGraphicFramePr>
            <p:nvPr/>
          </p:nvGraphicFramePr>
          <p:xfrm>
            <a:off x="1047" y="3167"/>
            <a:ext cx="1814" cy="4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61" name="Equation" r:id="rId17" imgW="1733560" imgH="409489" progId="Equation.DSMT4">
                    <p:embed/>
                  </p:oleObj>
                </mc:Choice>
                <mc:Fallback>
                  <p:oleObj name="Equation" r:id="rId17" imgW="1733560" imgH="409489" progId="Equation.DSMT4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47" y="3167"/>
                          <a:ext cx="1814" cy="4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1" name="Rectangle 20"/>
          <p:cNvSpPr/>
          <p:nvPr/>
        </p:nvSpPr>
        <p:spPr bwMode="auto">
          <a:xfrm>
            <a:off x="1600200" y="4893419"/>
            <a:ext cx="3198813" cy="973237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65AC256-BEBB-42B6-85BB-BA91DA81CE45}" type="slidenum">
              <a:rPr lang="en-US" sz="1400" smtClean="0">
                <a:solidFill>
                  <a:srgbClr val="002060"/>
                </a:solidFill>
              </a:rPr>
              <a:pPr/>
              <a:t>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8196" name="Group 1027"/>
          <p:cNvGrpSpPr>
            <a:grpSpLocks/>
          </p:cNvGrpSpPr>
          <p:nvPr/>
        </p:nvGrpSpPr>
        <p:grpSpPr bwMode="auto">
          <a:xfrm>
            <a:off x="457200" y="1185863"/>
            <a:ext cx="5534025" cy="3995737"/>
            <a:chOff x="288" y="479"/>
            <a:chExt cx="3486" cy="2517"/>
          </a:xfrm>
        </p:grpSpPr>
        <p:sp>
          <p:nvSpPr>
            <p:cNvPr id="8197" name="Text Box 1028"/>
            <p:cNvSpPr txBox="1">
              <a:spLocks noChangeArrowheads="1"/>
            </p:cNvSpPr>
            <p:nvPr/>
          </p:nvSpPr>
          <p:spPr bwMode="auto">
            <a:xfrm>
              <a:off x="288" y="479"/>
              <a:ext cx="206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</a:t>
              </a:r>
              <a:r>
                <a:rPr lang="en-US" sz="2200">
                  <a:solidFill>
                    <a:srgbClr val="002060"/>
                  </a:solidFill>
                </a:rPr>
                <a:t> The Variational Method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  <p:sp>
          <p:nvSpPr>
            <p:cNvPr id="8198" name="Text Box 1029"/>
            <p:cNvSpPr txBox="1">
              <a:spLocks noChangeArrowheads="1"/>
            </p:cNvSpPr>
            <p:nvPr/>
          </p:nvSpPr>
          <p:spPr bwMode="auto">
            <a:xfrm>
              <a:off x="288" y="911"/>
              <a:ext cx="3486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 b="1">
                  <a:solidFill>
                    <a:srgbClr val="FF00FF"/>
                  </a:solidFill>
                </a:rPr>
                <a:t>• </a:t>
              </a:r>
              <a:r>
                <a:rPr lang="en-US" sz="2200" b="1">
                  <a:solidFill>
                    <a:srgbClr val="FF00FF"/>
                  </a:solidFill>
                </a:rPr>
                <a:t>Applications of the Variational Method</a:t>
              </a:r>
              <a:endParaRPr lang="en-US" sz="2200" b="1">
                <a:solidFill>
                  <a:srgbClr val="FF00FF"/>
                </a:solidFill>
                <a:sym typeface="Symbol" pitchFamily="18" charset="2"/>
              </a:endParaRPr>
            </a:p>
          </p:txBody>
        </p:sp>
        <p:sp>
          <p:nvSpPr>
            <p:cNvPr id="8199" name="Text Box 1030"/>
            <p:cNvSpPr txBox="1">
              <a:spLocks noChangeArrowheads="1"/>
            </p:cNvSpPr>
            <p:nvPr/>
          </p:nvSpPr>
          <p:spPr bwMode="auto">
            <a:xfrm>
              <a:off x="290" y="2688"/>
              <a:ext cx="2802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Better Variational Wavefunctions</a:t>
              </a:r>
              <a:endParaRPr lang="en-US" sz="2600">
                <a:solidFill>
                  <a:srgbClr val="002060"/>
                </a:solidFill>
              </a:endParaRPr>
            </a:p>
          </p:txBody>
        </p:sp>
        <p:sp>
          <p:nvSpPr>
            <p:cNvPr id="8200" name="Text Box 1031"/>
            <p:cNvSpPr txBox="1">
              <a:spLocks noChangeArrowheads="1"/>
            </p:cNvSpPr>
            <p:nvPr/>
          </p:nvSpPr>
          <p:spPr bwMode="auto">
            <a:xfrm>
              <a:off x="290" y="1344"/>
              <a:ext cx="1608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  <a:sym typeface="Symbol" pitchFamily="18" charset="2"/>
                </a:rPr>
                <a:t>The Helium Atom</a:t>
              </a:r>
            </a:p>
          </p:txBody>
        </p:sp>
        <p:sp>
          <p:nvSpPr>
            <p:cNvPr id="8201" name="Text Box 1032"/>
            <p:cNvSpPr txBox="1">
              <a:spLocks noChangeArrowheads="1"/>
            </p:cNvSpPr>
            <p:nvPr/>
          </p:nvSpPr>
          <p:spPr bwMode="auto">
            <a:xfrm>
              <a:off x="305" y="1804"/>
              <a:ext cx="3451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  <a:sym typeface="Symbol" pitchFamily="18" charset="2"/>
                </a:rPr>
                <a:t>Perturbation Theory Treatment of Helium</a:t>
              </a:r>
            </a:p>
          </p:txBody>
        </p:sp>
        <p:sp>
          <p:nvSpPr>
            <p:cNvPr id="8202" name="Text Box 1033"/>
            <p:cNvSpPr txBox="1">
              <a:spLocks noChangeArrowheads="1"/>
            </p:cNvSpPr>
            <p:nvPr/>
          </p:nvSpPr>
          <p:spPr bwMode="auto">
            <a:xfrm>
              <a:off x="320" y="2256"/>
              <a:ext cx="3362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Variational Method Treatment of Helium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</p:grpSp>
      <p:sp>
        <p:nvSpPr>
          <p:cNvPr id="1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1200" y="228600"/>
            <a:ext cx="7772400" cy="762000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A:  The Variational Principle </a:t>
            </a:r>
            <a:br>
              <a:rPr lang="en-US" sz="2400" smtClean="0">
                <a:solidFill>
                  <a:schemeClr val="bg1"/>
                </a:solidFill>
              </a:rPr>
            </a:br>
            <a:r>
              <a:rPr lang="en-US" sz="2400" smtClean="0">
                <a:solidFill>
                  <a:schemeClr val="bg1"/>
                </a:solidFill>
              </a:rPr>
              <a:t>and the Helium Atom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C74A5AA-E535-4AAD-B6D9-5F1A7674A68B}" type="slidenum">
              <a:rPr lang="en-US" sz="1400" smtClean="0">
                <a:solidFill>
                  <a:srgbClr val="002060"/>
                </a:solidFill>
              </a:rPr>
              <a:pPr/>
              <a:t>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Applications of the Variational Method</a:t>
            </a:r>
          </a:p>
        </p:txBody>
      </p:sp>
      <p:sp>
        <p:nvSpPr>
          <p:cNvPr id="600067" name="Text Box 3"/>
          <p:cNvSpPr txBox="1">
            <a:spLocks noChangeArrowheads="1"/>
          </p:cNvSpPr>
          <p:nvPr/>
        </p:nvSpPr>
        <p:spPr bwMode="auto">
          <a:xfrm>
            <a:off x="2895600" y="669925"/>
            <a:ext cx="3179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>
                <a:solidFill>
                  <a:srgbClr val="FF00FF"/>
                </a:solidFill>
              </a:rPr>
              <a:t>The Particle in a Box</a:t>
            </a:r>
          </a:p>
        </p:txBody>
      </p:sp>
      <p:sp>
        <p:nvSpPr>
          <p:cNvPr id="600068" name="Text Box 4"/>
          <p:cNvSpPr txBox="1">
            <a:spLocks noChangeArrowheads="1"/>
          </p:cNvSpPr>
          <p:nvPr/>
        </p:nvSpPr>
        <p:spPr bwMode="auto">
          <a:xfrm>
            <a:off x="455613" y="1279525"/>
            <a:ext cx="46497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Chapter 3, we learned that, for a PIB:</a:t>
            </a:r>
          </a:p>
        </p:txBody>
      </p:sp>
      <p:graphicFrame>
        <p:nvGraphicFramePr>
          <p:cNvPr id="600069" name="Object 5"/>
          <p:cNvGraphicFramePr>
            <a:graphicFrameLocks noChangeAspect="1"/>
          </p:cNvGraphicFramePr>
          <p:nvPr/>
        </p:nvGraphicFramePr>
        <p:xfrm>
          <a:off x="1476375" y="1839913"/>
          <a:ext cx="199390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56" name="Equation" r:id="rId3" imgW="1171543" imgH="828696" progId="Equation.DSMT4">
                  <p:embed/>
                </p:oleObj>
              </mc:Choice>
              <mc:Fallback>
                <p:oleObj name="Equation" r:id="rId3" imgW="1171543" imgH="828696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1839913"/>
                        <a:ext cx="1993900" cy="144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007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5305292"/>
              </p:ext>
            </p:extLst>
          </p:nvPr>
        </p:nvGraphicFramePr>
        <p:xfrm>
          <a:off x="6375400" y="2590800"/>
          <a:ext cx="162560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57" name="Equation" r:id="rId5" imgW="927000" imgH="482400" progId="Equation.DSMT4">
                  <p:embed/>
                </p:oleObj>
              </mc:Choice>
              <mc:Fallback>
                <p:oleObj name="Equation" r:id="rId5" imgW="927000" imgH="4824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5400" y="2590800"/>
                        <a:ext cx="1625600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3733800" y="1839913"/>
            <a:ext cx="3311525" cy="1447800"/>
            <a:chOff x="2352" y="1159"/>
            <a:chExt cx="2086" cy="912"/>
          </a:xfrm>
        </p:grpSpPr>
        <p:graphicFrame>
          <p:nvGraphicFramePr>
            <p:cNvPr id="9236" name="Object 6"/>
            <p:cNvGraphicFramePr>
              <a:graphicFrameLocks noChangeAspect="1"/>
            </p:cNvGraphicFramePr>
            <p:nvPr/>
          </p:nvGraphicFramePr>
          <p:xfrm>
            <a:off x="3286" y="1159"/>
            <a:ext cx="1152" cy="9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58" name="Equation" r:id="rId7" imgW="1076254" imgH="828696" progId="Equation.DSMT4">
                    <p:embed/>
                  </p:oleObj>
                </mc:Choice>
                <mc:Fallback>
                  <p:oleObj name="Equation" r:id="rId7" imgW="1076254" imgH="828696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86" y="1159"/>
                          <a:ext cx="1152" cy="9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9237" name="Group 8"/>
            <p:cNvGrpSpPr>
              <a:grpSpLocks/>
            </p:cNvGrpSpPr>
            <p:nvPr/>
          </p:nvGrpSpPr>
          <p:grpSpPr bwMode="auto">
            <a:xfrm>
              <a:off x="2352" y="1481"/>
              <a:ext cx="816" cy="439"/>
              <a:chOff x="2304" y="1481"/>
              <a:chExt cx="816" cy="439"/>
            </a:xfrm>
          </p:grpSpPr>
          <p:sp>
            <p:nvSpPr>
              <p:cNvPr id="9238" name="Line 9"/>
              <p:cNvSpPr>
                <a:spLocks noChangeShapeType="1"/>
              </p:cNvSpPr>
              <p:nvPr/>
            </p:nvSpPr>
            <p:spPr bwMode="auto">
              <a:xfrm>
                <a:off x="2304" y="1680"/>
                <a:ext cx="816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39" name="Text Box 10"/>
              <p:cNvSpPr txBox="1">
                <a:spLocks noChangeArrowheads="1"/>
              </p:cNvSpPr>
              <p:nvPr/>
            </p:nvSpPr>
            <p:spPr bwMode="auto">
              <a:xfrm>
                <a:off x="2352" y="1481"/>
                <a:ext cx="636" cy="4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 sz="1800" b="1">
                    <a:solidFill>
                      <a:srgbClr val="FF0000"/>
                    </a:solidFill>
                  </a:rPr>
                  <a:t>Ground</a:t>
                </a:r>
              </a:p>
              <a:p>
                <a:pPr algn="ctr">
                  <a:lnSpc>
                    <a:spcPct val="120000"/>
                  </a:lnSpc>
                </a:pPr>
                <a:r>
                  <a:rPr lang="en-US" sz="1800" b="1">
                    <a:solidFill>
                      <a:srgbClr val="FF0000"/>
                    </a:solidFill>
                  </a:rPr>
                  <a:t>State</a:t>
                </a:r>
              </a:p>
            </p:txBody>
          </p:sp>
        </p:grp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517525" y="3519488"/>
            <a:ext cx="7527925" cy="841375"/>
            <a:chOff x="326" y="2217"/>
            <a:chExt cx="4742" cy="530"/>
          </a:xfrm>
        </p:grpSpPr>
        <p:sp>
          <p:nvSpPr>
            <p:cNvPr id="9234" name="Text Box 12"/>
            <p:cNvSpPr txBox="1">
              <a:spLocks noChangeArrowheads="1"/>
            </p:cNvSpPr>
            <p:nvPr/>
          </p:nvSpPr>
          <p:spPr bwMode="auto">
            <a:xfrm>
              <a:off x="326" y="2217"/>
              <a:ext cx="4742" cy="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In a Chapter 2 HW problem (#S5), you were asked to show that</a:t>
              </a:r>
            </a:p>
            <a:p>
              <a:pPr>
                <a:lnSpc>
                  <a:spcPct val="140000"/>
                </a:lnSpc>
              </a:pPr>
              <a:r>
                <a:rPr lang="en-US">
                  <a:solidFill>
                    <a:srgbClr val="002060"/>
                  </a:solidFill>
                </a:rPr>
                <a:t>for the approximate PIB wavefunction</a:t>
              </a:r>
            </a:p>
          </p:txBody>
        </p:sp>
        <p:graphicFrame>
          <p:nvGraphicFramePr>
            <p:cNvPr id="9235" name="Object 13"/>
            <p:cNvGraphicFramePr>
              <a:graphicFrameLocks noChangeAspect="1"/>
            </p:cNvGraphicFramePr>
            <p:nvPr/>
          </p:nvGraphicFramePr>
          <p:xfrm>
            <a:off x="3068" y="2490"/>
            <a:ext cx="1047" cy="2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59" name="Equation" r:id="rId9" imgW="971517" imgH="180855" progId="Equation.DSMT4">
                    <p:embed/>
                  </p:oleObj>
                </mc:Choice>
                <mc:Fallback>
                  <p:oleObj name="Equation" r:id="rId9" imgW="971517" imgH="180855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68" y="2490"/>
                          <a:ext cx="1047" cy="25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457200" y="4337050"/>
            <a:ext cx="5110163" cy="687388"/>
            <a:chOff x="288" y="2732"/>
            <a:chExt cx="3219" cy="433"/>
          </a:xfrm>
        </p:grpSpPr>
        <p:sp>
          <p:nvSpPr>
            <p:cNvPr id="9232" name="Text Box 15"/>
            <p:cNvSpPr txBox="1">
              <a:spLocks noChangeArrowheads="1"/>
            </p:cNvSpPr>
            <p:nvPr/>
          </p:nvSpPr>
          <p:spPr bwMode="auto">
            <a:xfrm>
              <a:off x="288" y="2822"/>
              <a:ext cx="247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expectation value for &lt;p</a:t>
              </a:r>
              <a:r>
                <a:rPr lang="en-US" baseline="30000">
                  <a:solidFill>
                    <a:srgbClr val="002060"/>
                  </a:solidFill>
                </a:rPr>
                <a:t>2</a:t>
              </a:r>
              <a:r>
                <a:rPr lang="en-US">
                  <a:solidFill>
                    <a:srgbClr val="002060"/>
                  </a:solidFill>
                </a:rPr>
                <a:t>&gt; is</a:t>
              </a:r>
            </a:p>
          </p:txBody>
        </p:sp>
        <p:graphicFrame>
          <p:nvGraphicFramePr>
            <p:cNvPr id="9233" name="Object 16"/>
            <p:cNvGraphicFramePr>
              <a:graphicFrameLocks noChangeAspect="1"/>
            </p:cNvGraphicFramePr>
            <p:nvPr/>
          </p:nvGraphicFramePr>
          <p:xfrm>
            <a:off x="2707" y="2732"/>
            <a:ext cx="800" cy="4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60" name="Equation" r:id="rId11" imgW="733429" imgH="361981" progId="Equation.DSMT4">
                    <p:embed/>
                  </p:oleObj>
                </mc:Choice>
                <mc:Fallback>
                  <p:oleObj name="Equation" r:id="rId11" imgW="733429" imgH="361981" progId="Equation.DSMT4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07" y="2732"/>
                          <a:ext cx="800" cy="43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00081" name="Text Box 17"/>
          <p:cNvSpPr txBox="1">
            <a:spLocks noChangeArrowheads="1"/>
          </p:cNvSpPr>
          <p:nvPr/>
        </p:nvSpPr>
        <p:spPr bwMode="auto">
          <a:xfrm>
            <a:off x="517525" y="5367338"/>
            <a:ext cx="23987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calculate &lt;E&gt;:</a:t>
            </a:r>
          </a:p>
        </p:txBody>
      </p:sp>
      <p:graphicFrame>
        <p:nvGraphicFramePr>
          <p:cNvPr id="600082" name="Object 18"/>
          <p:cNvGraphicFramePr>
            <a:graphicFrameLocks noChangeAspect="1"/>
          </p:cNvGraphicFramePr>
          <p:nvPr/>
        </p:nvGraphicFramePr>
        <p:xfrm>
          <a:off x="2960688" y="5194300"/>
          <a:ext cx="2012950" cy="83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61" name="Equation" r:id="rId13" imgW="1190709" imgH="447550" progId="Equation.DSMT4">
                  <p:embed/>
                </p:oleObj>
              </mc:Choice>
              <mc:Fallback>
                <p:oleObj name="Equation" r:id="rId13" imgW="1190709" imgH="447550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0688" y="5194300"/>
                        <a:ext cx="2012950" cy="836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0083" name="Object 19"/>
          <p:cNvGraphicFramePr>
            <a:graphicFrameLocks noChangeAspect="1"/>
          </p:cNvGraphicFramePr>
          <p:nvPr/>
        </p:nvGraphicFramePr>
        <p:xfrm>
          <a:off x="5030788" y="5249863"/>
          <a:ext cx="849312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62" name="Equation" r:id="rId15" imgW="466728" imgH="361981" progId="Equation.DSMT4">
                  <p:embed/>
                </p:oleObj>
              </mc:Choice>
              <mc:Fallback>
                <p:oleObj name="Equation" r:id="rId15" imgW="466728" imgH="361981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0788" y="5249863"/>
                        <a:ext cx="849312" cy="688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0084" name="Object 20"/>
          <p:cNvGraphicFramePr>
            <a:graphicFrameLocks noChangeAspect="1"/>
          </p:cNvGraphicFramePr>
          <p:nvPr/>
        </p:nvGraphicFramePr>
        <p:xfrm>
          <a:off x="5916613" y="5249863"/>
          <a:ext cx="1090612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63" name="Equation" r:id="rId17" imgW="619244" imgH="361981" progId="Equation.DSMT4">
                  <p:embed/>
                </p:oleObj>
              </mc:Choice>
              <mc:Fallback>
                <p:oleObj name="Equation" r:id="rId17" imgW="619244" imgH="361981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6613" y="5249863"/>
                        <a:ext cx="1090612" cy="688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0085" name="Object 21"/>
          <p:cNvGraphicFramePr>
            <a:graphicFrameLocks noChangeAspect="1"/>
          </p:cNvGraphicFramePr>
          <p:nvPr/>
        </p:nvGraphicFramePr>
        <p:xfrm>
          <a:off x="7067550" y="5249863"/>
          <a:ext cx="1543050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64" name="Equation" r:id="rId19" imgW="895394" imgH="361981" progId="Equation.DSMT4">
                  <p:embed/>
                </p:oleObj>
              </mc:Choice>
              <mc:Fallback>
                <p:oleObj name="Equation" r:id="rId19" imgW="895394" imgH="361981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67550" y="5249863"/>
                        <a:ext cx="1543050" cy="688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0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0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0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0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00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00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00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00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00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0067" grpId="0" autoUpdateAnimBg="0"/>
      <p:bldP spid="600068" grpId="0" autoUpdateAnimBg="0"/>
      <p:bldP spid="60008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7A0A261-52A3-463D-9173-4FEFC194B557}" type="slidenum">
              <a:rPr lang="en-US" sz="1400" smtClean="0">
                <a:solidFill>
                  <a:srgbClr val="002060"/>
                </a:solidFill>
              </a:rPr>
              <a:pPr/>
              <a:t>9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362200" y="3276600"/>
            <a:ext cx="3952875" cy="2924175"/>
            <a:chOff x="1461" y="1239"/>
            <a:chExt cx="2490" cy="1842"/>
          </a:xfrm>
        </p:grpSpPr>
        <p:pic>
          <p:nvPicPr>
            <p:cNvPr id="10256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9" y="1239"/>
              <a:ext cx="2142" cy="1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0257" name="Group 4"/>
            <p:cNvGrpSpPr>
              <a:grpSpLocks/>
            </p:cNvGrpSpPr>
            <p:nvPr/>
          </p:nvGrpSpPr>
          <p:grpSpPr bwMode="auto">
            <a:xfrm>
              <a:off x="1461" y="1824"/>
              <a:ext cx="2182" cy="1217"/>
              <a:chOff x="1461" y="1824"/>
              <a:chExt cx="2182" cy="1217"/>
            </a:xfrm>
          </p:grpSpPr>
          <p:sp>
            <p:nvSpPr>
              <p:cNvPr id="10258" name="Text Box 5"/>
              <p:cNvSpPr txBox="1">
                <a:spLocks noChangeArrowheads="1"/>
              </p:cNvSpPr>
              <p:nvPr/>
            </p:nvSpPr>
            <p:spPr bwMode="auto">
              <a:xfrm>
                <a:off x="2117" y="2640"/>
                <a:ext cx="187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 b="1"/>
                  <a:t>0</a:t>
                </a:r>
              </a:p>
            </p:txBody>
          </p:sp>
          <p:sp>
            <p:nvSpPr>
              <p:cNvPr id="10259" name="Text Box 6"/>
              <p:cNvSpPr txBox="1">
                <a:spLocks noChangeArrowheads="1"/>
              </p:cNvSpPr>
              <p:nvPr/>
            </p:nvSpPr>
            <p:spPr bwMode="auto">
              <a:xfrm>
                <a:off x="3456" y="2640"/>
                <a:ext cx="187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600" b="1"/>
                  <a:t>a</a:t>
                </a:r>
              </a:p>
            </p:txBody>
          </p:sp>
          <p:sp>
            <p:nvSpPr>
              <p:cNvPr id="10260" name="Text Box 7"/>
              <p:cNvSpPr txBox="1">
                <a:spLocks noChangeArrowheads="1"/>
              </p:cNvSpPr>
              <p:nvPr/>
            </p:nvSpPr>
            <p:spPr bwMode="auto">
              <a:xfrm>
                <a:off x="2736" y="2791"/>
                <a:ext cx="22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X</a:t>
                </a:r>
              </a:p>
            </p:txBody>
          </p:sp>
          <p:sp>
            <p:nvSpPr>
              <p:cNvPr id="10261" name="Text Box 8"/>
              <p:cNvSpPr txBox="1">
                <a:spLocks noChangeArrowheads="1"/>
              </p:cNvSpPr>
              <p:nvPr/>
            </p:nvSpPr>
            <p:spPr bwMode="auto">
              <a:xfrm>
                <a:off x="1461" y="1824"/>
                <a:ext cx="616" cy="4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FFC000"/>
                    </a:solidFill>
                    <a:sym typeface="Symbol" pitchFamily="18" charset="2"/>
                  </a:rPr>
                  <a:t></a:t>
                </a:r>
                <a:r>
                  <a:rPr lang="en-US" b="1" baseline="-25000">
                    <a:solidFill>
                      <a:srgbClr val="FFC000"/>
                    </a:solidFill>
                    <a:sym typeface="Symbol" pitchFamily="18" charset="2"/>
                  </a:rPr>
                  <a:t>exact</a:t>
                </a:r>
                <a:endParaRPr lang="en-US" b="1">
                  <a:solidFill>
                    <a:srgbClr val="FFC000"/>
                  </a:solidFill>
                  <a:sym typeface="Symbol" pitchFamily="18" charset="2"/>
                </a:endParaRPr>
              </a:p>
              <a:p>
                <a:r>
                  <a:rPr lang="en-US" b="1">
                    <a:solidFill>
                      <a:srgbClr val="FF33CC"/>
                    </a:solidFill>
                    <a:sym typeface="Symbol" pitchFamily="18" charset="2"/>
                  </a:rPr>
                  <a:t></a:t>
                </a:r>
                <a:r>
                  <a:rPr lang="en-US" b="1" baseline="-25000">
                    <a:solidFill>
                      <a:srgbClr val="FF33CC"/>
                    </a:solidFill>
                    <a:sym typeface="Symbol" pitchFamily="18" charset="2"/>
                  </a:rPr>
                  <a:t>approx.</a:t>
                </a:r>
                <a:endParaRPr lang="en-US" b="1">
                  <a:solidFill>
                    <a:srgbClr val="FF33CC"/>
                  </a:solidFill>
                </a:endParaRPr>
              </a:p>
            </p:txBody>
          </p:sp>
        </p:grpSp>
      </p:grp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542925" y="296863"/>
            <a:ext cx="6900863" cy="749300"/>
            <a:chOff x="342" y="187"/>
            <a:chExt cx="4347" cy="472"/>
          </a:xfrm>
        </p:grpSpPr>
        <p:graphicFrame>
          <p:nvGraphicFramePr>
            <p:cNvPr id="10252" name="Object 9"/>
            <p:cNvGraphicFramePr>
              <a:graphicFrameLocks noChangeAspect="1"/>
            </p:cNvGraphicFramePr>
            <p:nvPr/>
          </p:nvGraphicFramePr>
          <p:xfrm>
            <a:off x="1738" y="187"/>
            <a:ext cx="996" cy="4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2" name="Equation" r:id="rId4" imgW="924008" imgH="361981" progId="Equation.DSMT4">
                    <p:embed/>
                  </p:oleObj>
                </mc:Choice>
                <mc:Fallback>
                  <p:oleObj name="Equation" r:id="rId4" imgW="924008" imgH="361981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38" y="187"/>
                          <a:ext cx="996" cy="4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53" name="Text Box 11"/>
            <p:cNvSpPr txBox="1">
              <a:spLocks noChangeArrowheads="1"/>
            </p:cNvSpPr>
            <p:nvPr/>
          </p:nvSpPr>
          <p:spPr bwMode="auto">
            <a:xfrm>
              <a:off x="2992" y="295"/>
              <a:ext cx="49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using</a:t>
              </a:r>
            </a:p>
          </p:txBody>
        </p:sp>
        <p:sp>
          <p:nvSpPr>
            <p:cNvPr id="10254" name="Text Box 12"/>
            <p:cNvSpPr txBox="1">
              <a:spLocks noChangeArrowheads="1"/>
            </p:cNvSpPr>
            <p:nvPr/>
          </p:nvSpPr>
          <p:spPr bwMode="auto">
            <a:xfrm>
              <a:off x="342" y="278"/>
              <a:ext cx="138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Exact GS Energy:</a:t>
              </a:r>
            </a:p>
          </p:txBody>
        </p:sp>
        <p:graphicFrame>
          <p:nvGraphicFramePr>
            <p:cNvPr id="10255" name="Object 13"/>
            <p:cNvGraphicFramePr>
              <a:graphicFrameLocks noChangeAspect="1"/>
            </p:cNvGraphicFramePr>
            <p:nvPr/>
          </p:nvGraphicFramePr>
          <p:xfrm>
            <a:off x="3536" y="187"/>
            <a:ext cx="1153" cy="4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3" name="Equation" r:id="rId6" imgW="1076254" imgH="400042" progId="Equation.DSMT4">
                    <p:embed/>
                  </p:oleObj>
                </mc:Choice>
                <mc:Fallback>
                  <p:oleObj name="Equation" r:id="rId6" imgW="1076254" imgH="400042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36" y="187"/>
                          <a:ext cx="1153" cy="4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303213" y="1135063"/>
            <a:ext cx="7045325" cy="688975"/>
            <a:chOff x="191" y="715"/>
            <a:chExt cx="4438" cy="434"/>
          </a:xfrm>
        </p:grpSpPr>
        <p:graphicFrame>
          <p:nvGraphicFramePr>
            <p:cNvPr id="10248" name="Object 10"/>
            <p:cNvGraphicFramePr>
              <a:graphicFrameLocks noChangeAspect="1"/>
            </p:cNvGraphicFramePr>
            <p:nvPr/>
          </p:nvGraphicFramePr>
          <p:xfrm>
            <a:off x="1725" y="715"/>
            <a:ext cx="1248" cy="4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4" name="Equation" r:id="rId8" imgW="1171543" imgH="361981" progId="Equation.DSMT4">
                    <p:embed/>
                  </p:oleObj>
                </mc:Choice>
                <mc:Fallback>
                  <p:oleObj name="Equation" r:id="rId8" imgW="1171543" imgH="361981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25" y="715"/>
                          <a:ext cx="1248" cy="4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49" name="Text Box 14"/>
            <p:cNvSpPr txBox="1">
              <a:spLocks noChangeArrowheads="1"/>
            </p:cNvSpPr>
            <p:nvPr/>
          </p:nvSpPr>
          <p:spPr bwMode="auto">
            <a:xfrm>
              <a:off x="2986" y="841"/>
              <a:ext cx="49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using</a:t>
              </a:r>
            </a:p>
          </p:txBody>
        </p:sp>
        <p:sp>
          <p:nvSpPr>
            <p:cNvPr id="10250" name="Text Box 15"/>
            <p:cNvSpPr txBox="1">
              <a:spLocks noChangeArrowheads="1"/>
            </p:cNvSpPr>
            <p:nvPr/>
          </p:nvSpPr>
          <p:spPr bwMode="auto">
            <a:xfrm>
              <a:off x="191" y="824"/>
              <a:ext cx="153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Approx. GS Energy:</a:t>
              </a:r>
            </a:p>
          </p:txBody>
        </p:sp>
        <p:graphicFrame>
          <p:nvGraphicFramePr>
            <p:cNvPr id="10251" name="Object 16"/>
            <p:cNvGraphicFramePr>
              <a:graphicFrameLocks noChangeAspect="1"/>
            </p:cNvGraphicFramePr>
            <p:nvPr/>
          </p:nvGraphicFramePr>
          <p:xfrm>
            <a:off x="3583" y="855"/>
            <a:ext cx="1046" cy="2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5" name="Equation" r:id="rId10" imgW="971517" imgH="180855" progId="Equation.DSMT4">
                    <p:embed/>
                  </p:oleObj>
                </mc:Choice>
                <mc:Fallback>
                  <p:oleObj name="Equation" r:id="rId10" imgW="971517" imgH="180855" progId="Equation.DSMT4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83" y="855"/>
                          <a:ext cx="1046" cy="2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01105" name="Text Box 17"/>
          <p:cNvSpPr txBox="1">
            <a:spLocks noChangeArrowheads="1"/>
          </p:cNvSpPr>
          <p:nvPr/>
        </p:nvSpPr>
        <p:spPr bwMode="auto">
          <a:xfrm>
            <a:off x="539750" y="1981200"/>
            <a:ext cx="7588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approximate wavefunction gives a ground state energy that is</a:t>
            </a:r>
          </a:p>
          <a:p>
            <a:r>
              <a:rPr lang="en-US">
                <a:solidFill>
                  <a:srgbClr val="002060"/>
                </a:solidFill>
              </a:rPr>
              <a:t>only 1.3% too high.</a:t>
            </a:r>
          </a:p>
        </p:txBody>
      </p:sp>
      <p:sp>
        <p:nvSpPr>
          <p:cNvPr id="601106" name="Text Box 18"/>
          <p:cNvSpPr txBox="1">
            <a:spLocks noChangeArrowheads="1"/>
          </p:cNvSpPr>
          <p:nvPr/>
        </p:nvSpPr>
        <p:spPr bwMode="auto">
          <a:xfrm>
            <a:off x="565150" y="2743200"/>
            <a:ext cx="7054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because the approximate wavefunction is a good one.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1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1105" grpId="0" autoUpdateAnimBg="0"/>
      <p:bldP spid="60110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8C8D353-ECCA-4A44-B4FC-600CEF78D6B4}" type="slidenum">
              <a:rPr lang="en-US" sz="1400" smtClean="0">
                <a:solidFill>
                  <a:srgbClr val="002060"/>
                </a:solidFill>
              </a:rPr>
              <a:pPr/>
              <a:t>10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1981200" y="152400"/>
            <a:ext cx="477202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PIB:  A Second Trial Wavefunction</a:t>
            </a:r>
          </a:p>
        </p:txBody>
      </p:sp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517525" y="604838"/>
            <a:ext cx="7102475" cy="415925"/>
            <a:chOff x="326" y="381"/>
            <a:chExt cx="4474" cy="262"/>
          </a:xfrm>
        </p:grpSpPr>
        <p:sp>
          <p:nvSpPr>
            <p:cNvPr id="11293" name="Text Box 3"/>
            <p:cNvSpPr txBox="1">
              <a:spLocks noChangeArrowheads="1"/>
            </p:cNvSpPr>
            <p:nvPr/>
          </p:nvSpPr>
          <p:spPr bwMode="auto">
            <a:xfrm>
              <a:off x="326" y="384"/>
              <a:ext cx="326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If one considers a second trial wavefunction:</a:t>
              </a:r>
            </a:p>
          </p:txBody>
        </p:sp>
        <p:graphicFrame>
          <p:nvGraphicFramePr>
            <p:cNvPr id="11294" name="Object 4"/>
            <p:cNvGraphicFramePr>
              <a:graphicFrameLocks noChangeAspect="1"/>
            </p:cNvGraphicFramePr>
            <p:nvPr/>
          </p:nvGraphicFramePr>
          <p:xfrm>
            <a:off x="3635" y="381"/>
            <a:ext cx="1165" cy="2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65" name="Equation" r:id="rId3" imgW="1085972" imgH="200021" progId="Equation.DSMT4">
                    <p:embed/>
                  </p:oleObj>
                </mc:Choice>
                <mc:Fallback>
                  <p:oleObj name="Equation" r:id="rId3" imgW="1085972" imgH="200021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35" y="381"/>
                          <a:ext cx="1165" cy="2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02117" name="Text Box 5"/>
          <p:cNvSpPr txBox="1">
            <a:spLocks noChangeArrowheads="1"/>
          </p:cNvSpPr>
          <p:nvPr/>
        </p:nvSpPr>
        <p:spPr bwMode="auto">
          <a:xfrm>
            <a:off x="533400" y="1219200"/>
            <a:ext cx="70500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can be shown (with a considerable amount of algebra) that:</a:t>
            </a:r>
          </a:p>
        </p:txBody>
      </p:sp>
      <p:graphicFrame>
        <p:nvGraphicFramePr>
          <p:cNvPr id="602118" name="Object 6"/>
          <p:cNvGraphicFramePr>
            <a:graphicFrameLocks noChangeAspect="1"/>
          </p:cNvGraphicFramePr>
          <p:nvPr/>
        </p:nvGraphicFramePr>
        <p:xfrm>
          <a:off x="1447800" y="1670050"/>
          <a:ext cx="3595688" cy="68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66" name="Equation" r:id="rId5" imgW="2181122" imgH="361981" progId="Equation.DSMT4">
                  <p:embed/>
                </p:oleObj>
              </mc:Choice>
              <mc:Fallback>
                <p:oleObj name="Equation" r:id="rId5" imgW="2181122" imgH="361981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1670050"/>
                        <a:ext cx="3595688" cy="687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2119" name="Text Box 7"/>
          <p:cNvSpPr txBox="1">
            <a:spLocks noChangeArrowheads="1"/>
          </p:cNvSpPr>
          <p:nvPr/>
        </p:nvSpPr>
        <p:spPr bwMode="auto">
          <a:xfrm>
            <a:off x="5089525" y="1839913"/>
            <a:ext cx="1536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21.6% Error</a:t>
            </a:r>
          </a:p>
        </p:txBody>
      </p:sp>
      <p:sp>
        <p:nvSpPr>
          <p:cNvPr id="602120" name="Text Box 8"/>
          <p:cNvSpPr txBox="1">
            <a:spLocks noChangeArrowheads="1"/>
          </p:cNvSpPr>
          <p:nvPr/>
        </p:nvSpPr>
        <p:spPr bwMode="auto">
          <a:xfrm>
            <a:off x="593725" y="2438400"/>
            <a:ext cx="75580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much larger error using this second trial wavefunction is not</a:t>
            </a:r>
          </a:p>
          <a:p>
            <a:r>
              <a:rPr lang="en-US">
                <a:solidFill>
                  <a:srgbClr val="002060"/>
                </a:solidFill>
              </a:rPr>
              <a:t>surprising if one compares plots of the two approximate functions.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04800" y="2884488"/>
            <a:ext cx="4110038" cy="3371850"/>
            <a:chOff x="192" y="1817"/>
            <a:chExt cx="2589" cy="2124"/>
          </a:xfrm>
        </p:grpSpPr>
        <p:grpSp>
          <p:nvGrpSpPr>
            <p:cNvPr id="11284" name="Group 10"/>
            <p:cNvGrpSpPr>
              <a:grpSpLocks/>
            </p:cNvGrpSpPr>
            <p:nvPr/>
          </p:nvGrpSpPr>
          <p:grpSpPr bwMode="auto">
            <a:xfrm>
              <a:off x="192" y="1817"/>
              <a:ext cx="2490" cy="1842"/>
              <a:chOff x="1461" y="1239"/>
              <a:chExt cx="2490" cy="1842"/>
            </a:xfrm>
          </p:grpSpPr>
          <p:pic>
            <p:nvPicPr>
              <p:cNvPr id="11287" name="Picture 11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09" y="1239"/>
                <a:ext cx="2142" cy="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1288" name="Group 12"/>
              <p:cNvGrpSpPr>
                <a:grpSpLocks/>
              </p:cNvGrpSpPr>
              <p:nvPr/>
            </p:nvGrpSpPr>
            <p:grpSpPr bwMode="auto">
              <a:xfrm>
                <a:off x="1461" y="1824"/>
                <a:ext cx="2182" cy="1217"/>
                <a:chOff x="1461" y="1824"/>
                <a:chExt cx="2182" cy="1217"/>
              </a:xfrm>
            </p:grpSpPr>
            <p:sp>
              <p:nvSpPr>
                <p:cNvPr id="11289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2117" y="2640"/>
                  <a:ext cx="187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 b="1"/>
                    <a:t>0</a:t>
                  </a:r>
                </a:p>
              </p:txBody>
            </p:sp>
            <p:sp>
              <p:nvSpPr>
                <p:cNvPr id="11290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3456" y="2640"/>
                  <a:ext cx="187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 b="1"/>
                    <a:t>a</a:t>
                  </a:r>
                </a:p>
              </p:txBody>
            </p:sp>
            <p:sp>
              <p:nvSpPr>
                <p:cNvPr id="11291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2736" y="2791"/>
                  <a:ext cx="223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/>
                    <a:t>X</a:t>
                  </a:r>
                </a:p>
              </p:txBody>
            </p:sp>
            <p:sp>
              <p:nvSpPr>
                <p:cNvPr id="11292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1461" y="1824"/>
                  <a:ext cx="616" cy="4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rgbClr val="FFC000"/>
                      </a:solidFill>
                      <a:sym typeface="Symbol" pitchFamily="18" charset="2"/>
                    </a:rPr>
                    <a:t></a:t>
                  </a:r>
                  <a:r>
                    <a:rPr lang="en-US" b="1" baseline="-25000">
                      <a:solidFill>
                        <a:srgbClr val="FFC000"/>
                      </a:solidFill>
                      <a:sym typeface="Symbol" pitchFamily="18" charset="2"/>
                    </a:rPr>
                    <a:t>exact</a:t>
                  </a:r>
                  <a:endParaRPr lang="en-US" b="1">
                    <a:solidFill>
                      <a:srgbClr val="FFC000"/>
                    </a:solidFill>
                    <a:sym typeface="Symbol" pitchFamily="18" charset="2"/>
                  </a:endParaRPr>
                </a:p>
                <a:p>
                  <a:r>
                    <a:rPr lang="en-US" b="1">
                      <a:solidFill>
                        <a:srgbClr val="FF33CC"/>
                      </a:solidFill>
                      <a:sym typeface="Symbol" pitchFamily="18" charset="2"/>
                    </a:rPr>
                    <a:t></a:t>
                  </a:r>
                  <a:r>
                    <a:rPr lang="en-US" b="1" baseline="-25000">
                      <a:solidFill>
                        <a:srgbClr val="FF33CC"/>
                      </a:solidFill>
                      <a:sym typeface="Symbol" pitchFamily="18" charset="2"/>
                    </a:rPr>
                    <a:t>approx</a:t>
                  </a:r>
                  <a:r>
                    <a:rPr lang="en-US" b="1" baseline="-25000">
                      <a:solidFill>
                        <a:srgbClr val="FFFF00"/>
                      </a:solidFill>
                      <a:sym typeface="Symbol" pitchFamily="18" charset="2"/>
                    </a:rPr>
                    <a:t>.</a:t>
                  </a:r>
                  <a:endParaRPr lang="en-US" b="1">
                    <a:solidFill>
                      <a:srgbClr val="FFFF00"/>
                    </a:solidFill>
                  </a:endParaRPr>
                </a:p>
              </p:txBody>
            </p:sp>
          </p:grpSp>
        </p:grpSp>
        <p:graphicFrame>
          <p:nvGraphicFramePr>
            <p:cNvPr id="11285" name="Object 17"/>
            <p:cNvGraphicFramePr>
              <a:graphicFrameLocks noChangeAspect="1"/>
            </p:cNvGraphicFramePr>
            <p:nvPr/>
          </p:nvGraphicFramePr>
          <p:xfrm>
            <a:off x="299" y="3599"/>
            <a:ext cx="1047" cy="2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67" name="Equation" r:id="rId8" imgW="971517" imgH="180855" progId="Equation.DSMT4">
                    <p:embed/>
                  </p:oleObj>
                </mc:Choice>
                <mc:Fallback>
                  <p:oleObj name="Equation" r:id="rId8" imgW="971517" imgH="180855" progId="Equation.DSMT4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9" y="3599"/>
                          <a:ext cx="1047" cy="25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86" name="Object 18"/>
            <p:cNvGraphicFramePr>
              <a:graphicFrameLocks noChangeAspect="1"/>
            </p:cNvGraphicFramePr>
            <p:nvPr/>
          </p:nvGraphicFramePr>
          <p:xfrm>
            <a:off x="1533" y="3507"/>
            <a:ext cx="1248" cy="4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68" name="Equation" r:id="rId10" imgW="1171543" imgH="361981" progId="Equation.DSMT4">
                    <p:embed/>
                  </p:oleObj>
                </mc:Choice>
                <mc:Fallback>
                  <p:oleObj name="Equation" r:id="rId10" imgW="1171543" imgH="361981" progId="Equation.DSMT4">
                    <p:embed/>
                    <p:pic>
                      <p:nvPicPr>
                        <p:cNvPr id="0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33" y="3507"/>
                          <a:ext cx="1248" cy="4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4800600" y="2895600"/>
            <a:ext cx="3997325" cy="3371850"/>
            <a:chOff x="3024" y="1824"/>
            <a:chExt cx="2518" cy="2124"/>
          </a:xfrm>
        </p:grpSpPr>
        <p:graphicFrame>
          <p:nvGraphicFramePr>
            <p:cNvPr id="11275" name="Object 20"/>
            <p:cNvGraphicFramePr>
              <a:graphicFrameLocks noChangeAspect="1"/>
            </p:cNvGraphicFramePr>
            <p:nvPr/>
          </p:nvGraphicFramePr>
          <p:xfrm>
            <a:off x="3072" y="3604"/>
            <a:ext cx="1165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69" name="Equation" r:id="rId12" imgW="1085972" imgH="200021" progId="Equation.DSMT4">
                    <p:embed/>
                  </p:oleObj>
                </mc:Choice>
                <mc:Fallback>
                  <p:oleObj name="Equation" r:id="rId12" imgW="1085972" imgH="200021" progId="Equation.DSMT4">
                    <p:embed/>
                    <p:pic>
                      <p:nvPicPr>
                        <p:cNvPr id="0" name="Object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72" y="3604"/>
                          <a:ext cx="1165" cy="2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1276" name="Group 21"/>
            <p:cNvGrpSpPr>
              <a:grpSpLocks/>
            </p:cNvGrpSpPr>
            <p:nvPr/>
          </p:nvGrpSpPr>
          <p:grpSpPr bwMode="auto">
            <a:xfrm>
              <a:off x="3024" y="1824"/>
              <a:ext cx="2496" cy="1842"/>
              <a:chOff x="3024" y="1824"/>
              <a:chExt cx="2496" cy="1842"/>
            </a:xfrm>
          </p:grpSpPr>
          <p:grpSp>
            <p:nvGrpSpPr>
              <p:cNvPr id="11278" name="Group 22"/>
              <p:cNvGrpSpPr>
                <a:grpSpLocks/>
              </p:cNvGrpSpPr>
              <p:nvPr/>
            </p:nvGrpSpPr>
            <p:grpSpPr bwMode="auto">
              <a:xfrm>
                <a:off x="3024" y="2409"/>
                <a:ext cx="2182" cy="1217"/>
                <a:chOff x="1461" y="1824"/>
                <a:chExt cx="2182" cy="1217"/>
              </a:xfrm>
            </p:grpSpPr>
            <p:sp>
              <p:nvSpPr>
                <p:cNvPr id="11280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2117" y="2640"/>
                  <a:ext cx="187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 b="1"/>
                    <a:t>0</a:t>
                  </a:r>
                </a:p>
              </p:txBody>
            </p:sp>
            <p:sp>
              <p:nvSpPr>
                <p:cNvPr id="11281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3456" y="2640"/>
                  <a:ext cx="187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 b="1"/>
                    <a:t>a</a:t>
                  </a:r>
                </a:p>
              </p:txBody>
            </p:sp>
            <p:sp>
              <p:nvSpPr>
                <p:cNvPr id="11282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2736" y="2791"/>
                  <a:ext cx="223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/>
                    <a:t>X</a:t>
                  </a:r>
                </a:p>
              </p:txBody>
            </p:sp>
            <p:sp>
              <p:nvSpPr>
                <p:cNvPr id="11283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1461" y="1824"/>
                  <a:ext cx="616" cy="4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rgbClr val="FFC000"/>
                      </a:solidFill>
                      <a:sym typeface="Symbol" pitchFamily="18" charset="2"/>
                    </a:rPr>
                    <a:t></a:t>
                  </a:r>
                  <a:r>
                    <a:rPr lang="en-US" b="1" baseline="-25000">
                      <a:solidFill>
                        <a:srgbClr val="FFC000"/>
                      </a:solidFill>
                      <a:sym typeface="Symbol" pitchFamily="18" charset="2"/>
                    </a:rPr>
                    <a:t>exact</a:t>
                  </a:r>
                  <a:endParaRPr lang="en-US" b="1">
                    <a:solidFill>
                      <a:srgbClr val="FFC000"/>
                    </a:solidFill>
                    <a:sym typeface="Symbol" pitchFamily="18" charset="2"/>
                  </a:endParaRPr>
                </a:p>
                <a:p>
                  <a:r>
                    <a:rPr lang="en-US" b="1">
                      <a:solidFill>
                        <a:srgbClr val="FF33CC"/>
                      </a:solidFill>
                      <a:sym typeface="Symbol" pitchFamily="18" charset="2"/>
                    </a:rPr>
                    <a:t></a:t>
                  </a:r>
                  <a:r>
                    <a:rPr lang="en-US" b="1" baseline="-25000">
                      <a:solidFill>
                        <a:srgbClr val="FF33CC"/>
                      </a:solidFill>
                      <a:sym typeface="Symbol" pitchFamily="18" charset="2"/>
                    </a:rPr>
                    <a:t>approx.</a:t>
                  </a:r>
                  <a:endParaRPr lang="en-US" b="1">
                    <a:solidFill>
                      <a:srgbClr val="FF33CC"/>
                    </a:solidFill>
                  </a:endParaRPr>
                </a:p>
              </p:txBody>
            </p:sp>
          </p:grpSp>
          <p:pic>
            <p:nvPicPr>
              <p:cNvPr id="11279" name="Picture 27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78" y="1824"/>
                <a:ext cx="2142" cy="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aphicFrame>
          <p:nvGraphicFramePr>
            <p:cNvPr id="11277" name="Object 28"/>
            <p:cNvGraphicFramePr>
              <a:graphicFrameLocks noChangeAspect="1"/>
            </p:cNvGraphicFramePr>
            <p:nvPr/>
          </p:nvGraphicFramePr>
          <p:xfrm>
            <a:off x="4436" y="3514"/>
            <a:ext cx="1106" cy="4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570" name="Equation" r:id="rId15" imgW="1038193" imgH="361981" progId="Equation.DSMT4">
                    <p:embed/>
                  </p:oleObj>
                </mc:Choice>
                <mc:Fallback>
                  <p:oleObj name="Equation" r:id="rId15" imgW="1038193" imgH="361981" progId="Equation.DSMT4">
                    <p:embed/>
                    <p:pic>
                      <p:nvPicPr>
                        <p:cNvPr id="0" name="Object 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36" y="3514"/>
                          <a:ext cx="1106" cy="4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2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2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2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2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2117" grpId="0" autoUpdateAnimBg="0"/>
      <p:bldP spid="602119" grpId="0" autoUpdateAnimBg="0"/>
      <p:bldP spid="60212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928842E-EEA4-4363-8696-5772D5FCE686}" type="slidenum">
              <a:rPr lang="en-US" sz="1400" smtClean="0">
                <a:solidFill>
                  <a:srgbClr val="002060"/>
                </a:solidFill>
              </a:rPr>
              <a:pPr/>
              <a:t>11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457200" y="152400"/>
            <a:ext cx="83343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PIB:  A Linear Combination of Combined Trial Wavefunctions</a:t>
            </a:r>
          </a:p>
        </p:txBody>
      </p:sp>
      <p:graphicFrame>
        <p:nvGraphicFramePr>
          <p:cNvPr id="603139" name="Object 3"/>
          <p:cNvGraphicFramePr>
            <a:graphicFrameLocks noChangeAspect="1"/>
          </p:cNvGraphicFramePr>
          <p:nvPr/>
        </p:nvGraphicFramePr>
        <p:xfrm>
          <a:off x="2813050" y="1430338"/>
          <a:ext cx="3062288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3" name="Equation" r:id="rId3" imgW="1847745" imgH="219186" progId="Equation.DSMT4">
                  <p:embed/>
                </p:oleObj>
              </mc:Choice>
              <mc:Fallback>
                <p:oleObj name="Equation" r:id="rId3" imgW="1847745" imgH="219186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3050" y="1430338"/>
                        <a:ext cx="3062288" cy="46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3141" name="Text Box 5"/>
          <p:cNvSpPr txBox="1">
            <a:spLocks noChangeArrowheads="1"/>
          </p:cNvSpPr>
          <p:nvPr/>
        </p:nvSpPr>
        <p:spPr bwMode="auto">
          <a:xfrm>
            <a:off x="549275" y="685800"/>
            <a:ext cx="71389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try a trial wavefunction consisting of a linear combination</a:t>
            </a:r>
          </a:p>
          <a:p>
            <a:r>
              <a:rPr lang="en-US">
                <a:solidFill>
                  <a:srgbClr val="002060"/>
                </a:solidFill>
              </a:rPr>
              <a:t>of the two approximate functions which have been used: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2133600" y="1724028"/>
            <a:ext cx="5799138" cy="725488"/>
            <a:chOff x="1344" y="1086"/>
            <a:chExt cx="3653" cy="457"/>
          </a:xfrm>
        </p:grpSpPr>
        <p:sp>
          <p:nvSpPr>
            <p:cNvPr id="12304" name="Text Box 6"/>
            <p:cNvSpPr txBox="1">
              <a:spLocks noChangeArrowheads="1"/>
            </p:cNvSpPr>
            <p:nvPr/>
          </p:nvSpPr>
          <p:spPr bwMode="auto">
            <a:xfrm>
              <a:off x="1344" y="1207"/>
              <a:ext cx="25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or</a:t>
              </a:r>
            </a:p>
          </p:txBody>
        </p:sp>
        <p:graphicFrame>
          <p:nvGraphicFramePr>
            <p:cNvPr id="12305" name="Object 7"/>
            <p:cNvGraphicFramePr>
              <a:graphicFrameLocks noChangeAspect="1"/>
            </p:cNvGraphicFramePr>
            <p:nvPr/>
          </p:nvGraphicFramePr>
          <p:xfrm>
            <a:off x="1683" y="1162"/>
            <a:ext cx="2109" cy="3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534" name="Equation" r:id="rId5" imgW="2028876" imgH="276142" progId="Equation.DSMT4">
                    <p:embed/>
                  </p:oleObj>
                </mc:Choice>
                <mc:Fallback>
                  <p:oleObj name="Equation" r:id="rId5" imgW="2028876" imgH="276142" progId="Equation.DSMT4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3" y="1162"/>
                          <a:ext cx="2109" cy="3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06" name="Object 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81006805"/>
                </p:ext>
              </p:extLst>
            </p:nvPr>
          </p:nvGraphicFramePr>
          <p:xfrm>
            <a:off x="4402" y="1086"/>
            <a:ext cx="595" cy="4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535" name="Equation" r:id="rId7" imgW="495000" imgH="444240" progId="Equation.DSMT4">
                    <p:embed/>
                  </p:oleObj>
                </mc:Choice>
                <mc:Fallback>
                  <p:oleObj name="Equation" r:id="rId7" imgW="495000" imgH="444240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02" y="1086"/>
                          <a:ext cx="595" cy="45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307" name="Text Box 9"/>
            <p:cNvSpPr txBox="1">
              <a:spLocks noChangeArrowheads="1"/>
            </p:cNvSpPr>
            <p:nvPr/>
          </p:nvSpPr>
          <p:spPr bwMode="auto">
            <a:xfrm>
              <a:off x="3850" y="1200"/>
              <a:ext cx="5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where</a:t>
              </a:r>
            </a:p>
          </p:txBody>
        </p:sp>
      </p:grpSp>
      <p:sp>
        <p:nvSpPr>
          <p:cNvPr id="603146" name="Text Box 10"/>
          <p:cNvSpPr txBox="1">
            <a:spLocks noChangeArrowheads="1"/>
          </p:cNvSpPr>
          <p:nvPr/>
        </p:nvSpPr>
        <p:spPr bwMode="auto">
          <a:xfrm>
            <a:off x="609600" y="2449513"/>
            <a:ext cx="79517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Because the Variational Theorem states that the approximate</a:t>
            </a:r>
          </a:p>
          <a:p>
            <a:r>
              <a:rPr lang="en-US">
                <a:solidFill>
                  <a:srgbClr val="002060"/>
                </a:solidFill>
              </a:rPr>
              <a:t>energy cannot be lower than the exact Ground State energy, one can</a:t>
            </a:r>
          </a:p>
          <a:p>
            <a:r>
              <a:rPr lang="en-US">
                <a:solidFill>
                  <a:srgbClr val="002060"/>
                </a:solidFill>
              </a:rPr>
              <a:t>vary the ratio of the two functions, R, to find the value that minimizes</a:t>
            </a:r>
          </a:p>
          <a:p>
            <a:r>
              <a:rPr lang="en-US">
                <a:solidFill>
                  <a:srgbClr val="002060"/>
                </a:solidFill>
              </a:rPr>
              <a:t>the approximate energy.</a:t>
            </a:r>
          </a:p>
        </p:txBody>
      </p: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228600" y="3897313"/>
            <a:ext cx="8435975" cy="2682875"/>
            <a:chOff x="144" y="2455"/>
            <a:chExt cx="5314" cy="1690"/>
          </a:xfrm>
        </p:grpSpPr>
        <p:sp>
          <p:nvSpPr>
            <p:cNvPr id="12302" name="Text Box 11"/>
            <p:cNvSpPr txBox="1">
              <a:spLocks noChangeArrowheads="1"/>
            </p:cNvSpPr>
            <p:nvPr/>
          </p:nvSpPr>
          <p:spPr bwMode="auto">
            <a:xfrm>
              <a:off x="384" y="2455"/>
              <a:ext cx="5074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This can be done using a method (solving a Secular Determinant) that</a:t>
              </a:r>
            </a:p>
            <a:p>
              <a:r>
                <a:rPr lang="en-US">
                  <a:solidFill>
                    <a:srgbClr val="002060"/>
                  </a:solidFill>
                </a:rPr>
                <a:t>we will learn later in the course.  The result is:</a:t>
              </a:r>
              <a:r>
                <a:rPr lang="en-US" baseline="30000">
                  <a:solidFill>
                    <a:srgbClr val="002060"/>
                  </a:solidFill>
                </a:rPr>
                <a:t>a</a:t>
              </a:r>
              <a:endParaRPr lang="en-US">
                <a:solidFill>
                  <a:srgbClr val="002060"/>
                </a:solidFill>
              </a:endParaRPr>
            </a:p>
          </p:txBody>
        </p:sp>
        <p:sp>
          <p:nvSpPr>
            <p:cNvPr id="12303" name="Text Box 12"/>
            <p:cNvSpPr txBox="1">
              <a:spLocks noChangeArrowheads="1"/>
            </p:cNvSpPr>
            <p:nvPr/>
          </p:nvSpPr>
          <p:spPr bwMode="auto">
            <a:xfrm>
              <a:off x="144" y="3895"/>
              <a:ext cx="404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a)  Quantum Chemistry, 5</a:t>
              </a:r>
              <a:r>
                <a:rPr lang="en-US" baseline="30000">
                  <a:solidFill>
                    <a:srgbClr val="002060"/>
                  </a:solidFill>
                </a:rPr>
                <a:t>th</a:t>
              </a:r>
              <a:r>
                <a:rPr lang="en-US">
                  <a:solidFill>
                    <a:srgbClr val="002060"/>
                  </a:solidFill>
                </a:rPr>
                <a:t> Ed., by I. N. Levine, pg. 226</a:t>
              </a:r>
            </a:p>
          </p:txBody>
        </p:sp>
      </p:grpSp>
      <p:graphicFrame>
        <p:nvGraphicFramePr>
          <p:cNvPr id="603149" name="Object 13"/>
          <p:cNvGraphicFramePr>
            <a:graphicFrameLocks noChangeAspect="1"/>
          </p:cNvGraphicFramePr>
          <p:nvPr/>
        </p:nvGraphicFramePr>
        <p:xfrm>
          <a:off x="2089150" y="4943475"/>
          <a:ext cx="1503363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6" name="Equation" r:id="rId9" imgW="866780" imgH="333368" progId="Equation.DSMT4">
                  <p:embed/>
                </p:oleObj>
              </mc:Choice>
              <mc:Fallback>
                <p:oleObj name="Equation" r:id="rId9" imgW="866780" imgH="333368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9150" y="4943475"/>
                        <a:ext cx="1503363" cy="650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3717925" y="4883150"/>
            <a:ext cx="2828925" cy="687388"/>
            <a:chOff x="2342" y="3076"/>
            <a:chExt cx="1782" cy="433"/>
          </a:xfrm>
        </p:grpSpPr>
        <p:graphicFrame>
          <p:nvGraphicFramePr>
            <p:cNvPr id="12300" name="Object 4"/>
            <p:cNvGraphicFramePr>
              <a:graphicFrameLocks noChangeAspect="1"/>
            </p:cNvGraphicFramePr>
            <p:nvPr/>
          </p:nvGraphicFramePr>
          <p:xfrm>
            <a:off x="2724" y="3076"/>
            <a:ext cx="1400" cy="4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537" name="Equation" r:id="rId11" imgW="1324060" imgH="361981" progId="Equation.DSMT4">
                    <p:embed/>
                  </p:oleObj>
                </mc:Choice>
                <mc:Fallback>
                  <p:oleObj name="Equation" r:id="rId11" imgW="1324060" imgH="361981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24" y="3076"/>
                          <a:ext cx="1400" cy="43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301" name="Text Box 14"/>
            <p:cNvSpPr txBox="1">
              <a:spLocks noChangeArrowheads="1"/>
            </p:cNvSpPr>
            <p:nvPr/>
          </p:nvSpPr>
          <p:spPr bwMode="auto">
            <a:xfrm>
              <a:off x="2342" y="3175"/>
              <a:ext cx="38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and</a:t>
              </a:r>
            </a:p>
          </p:txBody>
        </p:sp>
      </p:grpSp>
      <p:sp>
        <p:nvSpPr>
          <p:cNvPr id="603151" name="Text Box 15"/>
          <p:cNvSpPr txBox="1">
            <a:spLocks noChangeArrowheads="1"/>
          </p:cNvSpPr>
          <p:nvPr/>
        </p:nvSpPr>
        <p:spPr bwMode="auto">
          <a:xfrm>
            <a:off x="6765925" y="5040313"/>
            <a:ext cx="18192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0.0015% Error</a:t>
            </a:r>
          </a:p>
          <a:p>
            <a:pPr>
              <a:lnSpc>
                <a:spcPct val="120000"/>
              </a:lnSpc>
            </a:pPr>
            <a:r>
              <a:rPr lang="en-US">
                <a:solidFill>
                  <a:srgbClr val="002060"/>
                </a:solidFill>
              </a:rPr>
              <a:t>Not bad!!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3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3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03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3141" grpId="0" autoUpdateAnimBg="0"/>
      <p:bldP spid="603146" grpId="0" autoUpdateAnimBg="0"/>
      <p:bldP spid="603151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44D191E-6667-4317-9B47-CB6DC7E937E5}" type="slidenum">
              <a:rPr lang="en-US" sz="1400" smtClean="0">
                <a:solidFill>
                  <a:srgbClr val="002060"/>
                </a:solidFill>
              </a:rPr>
              <a:pPr/>
              <a:t>12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4162" name="Text Box 2"/>
          <p:cNvSpPr txBox="1">
            <a:spLocks noChangeArrowheads="1"/>
          </p:cNvSpPr>
          <p:nvPr/>
        </p:nvSpPr>
        <p:spPr bwMode="auto">
          <a:xfrm>
            <a:off x="381000" y="4495800"/>
            <a:ext cx="8331200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agreement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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approx.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 with 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exact</a:t>
            </a:r>
            <a:r>
              <a:rPr lang="en-US">
                <a:solidFill>
                  <a:srgbClr val="002060"/>
                </a:solidFill>
              </a:rPr>
              <a:t> is actually even better than it looks.</a:t>
            </a:r>
          </a:p>
          <a:p>
            <a:pPr>
              <a:lnSpc>
                <a:spcPct val="170000"/>
              </a:lnSpc>
            </a:pPr>
            <a:r>
              <a:rPr lang="en-US">
                <a:solidFill>
                  <a:srgbClr val="002060"/>
                </a:solidFill>
              </a:rPr>
              <a:t>The two plots were perfectly superimposed and I had to add on a small</a:t>
            </a:r>
          </a:p>
          <a:p>
            <a:r>
              <a:rPr lang="en-US">
                <a:solidFill>
                  <a:srgbClr val="002060"/>
                </a:solidFill>
              </a:rPr>
              <a:t>constant to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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exact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so that you could see the two curves.</a:t>
            </a:r>
            <a:endParaRPr lang="en-US" baseline="-25000">
              <a:solidFill>
                <a:srgbClr val="002060"/>
              </a:solidFill>
              <a:sym typeface="Symbol" pitchFamily="18" charset="2"/>
            </a:endParaRP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2438400" y="304800"/>
            <a:ext cx="4038600" cy="4003675"/>
            <a:chOff x="1536" y="192"/>
            <a:chExt cx="2544" cy="2522"/>
          </a:xfrm>
        </p:grpSpPr>
        <p:graphicFrame>
          <p:nvGraphicFramePr>
            <p:cNvPr id="13317" name="Object 3"/>
            <p:cNvGraphicFramePr>
              <a:graphicFrameLocks noChangeAspect="1"/>
            </p:cNvGraphicFramePr>
            <p:nvPr/>
          </p:nvGraphicFramePr>
          <p:xfrm>
            <a:off x="1970" y="1978"/>
            <a:ext cx="2110" cy="3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16" name="Equation" r:id="rId3" imgW="2028876" imgH="276142" progId="Equation.DSMT4">
                    <p:embed/>
                  </p:oleObj>
                </mc:Choice>
                <mc:Fallback>
                  <p:oleObj name="Equation" r:id="rId3" imgW="2028876" imgH="276142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70" y="1978"/>
                          <a:ext cx="2110" cy="3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318" name="Object 4"/>
            <p:cNvGraphicFramePr>
              <a:graphicFrameLocks noChangeAspect="1"/>
            </p:cNvGraphicFramePr>
            <p:nvPr/>
          </p:nvGraphicFramePr>
          <p:xfrm>
            <a:off x="2067" y="2280"/>
            <a:ext cx="1400" cy="4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17" name="Equation" r:id="rId5" imgW="1324060" imgH="361981" progId="Equation.DSMT4">
                    <p:embed/>
                  </p:oleObj>
                </mc:Choice>
                <mc:Fallback>
                  <p:oleObj name="Equation" r:id="rId5" imgW="1324060" imgH="361981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67" y="2280"/>
                          <a:ext cx="1400" cy="4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3319" name="Group 5"/>
            <p:cNvGrpSpPr>
              <a:grpSpLocks/>
            </p:cNvGrpSpPr>
            <p:nvPr/>
          </p:nvGrpSpPr>
          <p:grpSpPr bwMode="auto">
            <a:xfrm>
              <a:off x="1536" y="192"/>
              <a:ext cx="2496" cy="1842"/>
              <a:chOff x="1104" y="-96"/>
              <a:chExt cx="2496" cy="1842"/>
            </a:xfrm>
          </p:grpSpPr>
          <p:grpSp>
            <p:nvGrpSpPr>
              <p:cNvPr id="13320" name="Group 6"/>
              <p:cNvGrpSpPr>
                <a:grpSpLocks/>
              </p:cNvGrpSpPr>
              <p:nvPr/>
            </p:nvGrpSpPr>
            <p:grpSpPr bwMode="auto">
              <a:xfrm>
                <a:off x="1104" y="519"/>
                <a:ext cx="2182" cy="1217"/>
                <a:chOff x="1461" y="1824"/>
                <a:chExt cx="2182" cy="1217"/>
              </a:xfrm>
            </p:grpSpPr>
            <p:sp>
              <p:nvSpPr>
                <p:cNvPr id="13322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2117" y="2640"/>
                  <a:ext cx="187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 b="1"/>
                    <a:t>0</a:t>
                  </a:r>
                </a:p>
              </p:txBody>
            </p:sp>
            <p:sp>
              <p:nvSpPr>
                <p:cNvPr id="13323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3456" y="2640"/>
                  <a:ext cx="187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 b="1"/>
                    <a:t>a</a:t>
                  </a:r>
                </a:p>
              </p:txBody>
            </p:sp>
            <p:sp>
              <p:nvSpPr>
                <p:cNvPr id="13324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2736" y="2791"/>
                  <a:ext cx="223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/>
                    <a:t>X</a:t>
                  </a:r>
                </a:p>
              </p:txBody>
            </p:sp>
            <p:sp>
              <p:nvSpPr>
                <p:cNvPr id="13325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1461" y="1824"/>
                  <a:ext cx="603" cy="4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b="1">
                      <a:solidFill>
                        <a:srgbClr val="FFFF00"/>
                      </a:solidFill>
                      <a:sym typeface="Symbol" pitchFamily="18" charset="2"/>
                    </a:rPr>
                    <a:t></a:t>
                  </a:r>
                  <a:r>
                    <a:rPr lang="en-US" b="1" baseline="-25000">
                      <a:solidFill>
                        <a:srgbClr val="FFFF00"/>
                      </a:solidFill>
                      <a:sym typeface="Symbol" pitchFamily="18" charset="2"/>
                    </a:rPr>
                    <a:t>exact</a:t>
                  </a:r>
                  <a:endParaRPr lang="en-US" b="1">
                    <a:solidFill>
                      <a:srgbClr val="FFFF00"/>
                    </a:solidFill>
                    <a:sym typeface="Symbol" pitchFamily="18" charset="2"/>
                  </a:endParaRPr>
                </a:p>
                <a:p>
                  <a:r>
                    <a:rPr lang="en-US" b="1">
                      <a:solidFill>
                        <a:srgbClr val="FF33CC"/>
                      </a:solidFill>
                      <a:sym typeface="Symbol" pitchFamily="18" charset="2"/>
                    </a:rPr>
                    <a:t></a:t>
                  </a:r>
                  <a:r>
                    <a:rPr lang="en-US" b="1" baseline="-25000">
                      <a:solidFill>
                        <a:srgbClr val="FF33CC"/>
                      </a:solidFill>
                      <a:sym typeface="Symbol" pitchFamily="18" charset="2"/>
                    </a:rPr>
                    <a:t>approx</a:t>
                  </a:r>
                  <a:r>
                    <a:rPr lang="en-US" b="1" baseline="-25000">
                      <a:solidFill>
                        <a:srgbClr val="FFFF00"/>
                      </a:solidFill>
                      <a:sym typeface="Symbol" pitchFamily="18" charset="2"/>
                    </a:rPr>
                    <a:t>.</a:t>
                  </a:r>
                  <a:endParaRPr lang="en-US" b="1">
                    <a:solidFill>
                      <a:srgbClr val="FFFF00"/>
                    </a:solidFill>
                  </a:endParaRPr>
                </a:p>
              </p:txBody>
            </p:sp>
          </p:grpSp>
          <p:pic>
            <p:nvPicPr>
              <p:cNvPr id="13321" name="Picture 11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58" y="-96"/>
                <a:ext cx="2142" cy="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04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6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121F684-B47B-4BD1-B40E-CEEFE82B31BF}" type="slidenum">
              <a:rPr lang="en-US" sz="1400" smtClean="0">
                <a:solidFill>
                  <a:srgbClr val="002060"/>
                </a:solidFill>
              </a:rPr>
              <a:pPr/>
              <a:t>13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8258" name="Text Box 2"/>
          <p:cNvSpPr txBox="1">
            <a:spLocks noChangeArrowheads="1"/>
          </p:cNvSpPr>
          <p:nvPr/>
        </p:nvSpPr>
        <p:spPr bwMode="auto">
          <a:xfrm>
            <a:off x="1311275" y="228600"/>
            <a:ext cx="699452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An Approximate Harmonic Oscillator Wavefunction</a:t>
            </a:r>
          </a:p>
        </p:txBody>
      </p:sp>
      <p:sp>
        <p:nvSpPr>
          <p:cNvPr id="608259" name="Text Box 3"/>
          <p:cNvSpPr txBox="1">
            <a:spLocks noChangeArrowheads="1"/>
          </p:cNvSpPr>
          <p:nvPr/>
        </p:nvSpPr>
        <p:spPr bwMode="auto">
          <a:xfrm>
            <a:off x="511175" y="974725"/>
            <a:ext cx="29178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Exact HO Ground State:</a:t>
            </a:r>
          </a:p>
        </p:txBody>
      </p:sp>
      <p:graphicFrame>
        <p:nvGraphicFramePr>
          <p:cNvPr id="608260" name="Object 4"/>
          <p:cNvGraphicFramePr>
            <a:graphicFrameLocks noChangeAspect="1"/>
          </p:cNvGraphicFramePr>
          <p:nvPr/>
        </p:nvGraphicFramePr>
        <p:xfrm>
          <a:off x="6015038" y="936625"/>
          <a:ext cx="1331912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81" name="Equation" r:id="rId3" imgW="771491" imgH="209468" progId="Equation.DSMT4">
                  <p:embed/>
                </p:oleObj>
              </mc:Choice>
              <mc:Fallback>
                <p:oleObj name="Equation" r:id="rId3" imgW="771491" imgH="209468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5038" y="936625"/>
                        <a:ext cx="1331912" cy="442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8261" name="Object 5"/>
          <p:cNvGraphicFramePr>
            <a:graphicFrameLocks noChangeAspect="1"/>
          </p:cNvGraphicFramePr>
          <p:nvPr/>
        </p:nvGraphicFramePr>
        <p:xfrm>
          <a:off x="5999163" y="1339850"/>
          <a:ext cx="1920875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82" name="Equation" r:id="rId5" imgW="1133482" imgH="333368" progId="Equation.DSMT4">
                  <p:embed/>
                </p:oleObj>
              </mc:Choice>
              <mc:Fallback>
                <p:oleObj name="Equation" r:id="rId5" imgW="1133482" imgH="333368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99163" y="1339850"/>
                        <a:ext cx="1920875" cy="652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8262" name="Object 6"/>
          <p:cNvGraphicFramePr>
            <a:graphicFrameLocks noChangeAspect="1"/>
          </p:cNvGraphicFramePr>
          <p:nvPr/>
        </p:nvGraphicFramePr>
        <p:xfrm>
          <a:off x="3546475" y="808038"/>
          <a:ext cx="2162175" cy="72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83" name="Equation" r:id="rId7" imgW="1285998" imgH="390594" progId="Equation.DSMT4">
                  <p:embed/>
                </p:oleObj>
              </mc:Choice>
              <mc:Fallback>
                <p:oleObj name="Equation" r:id="rId7" imgW="1285998" imgH="390594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6475" y="808038"/>
                        <a:ext cx="2162175" cy="722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8263" name="Text Box 7"/>
          <p:cNvSpPr txBox="1">
            <a:spLocks noChangeArrowheads="1"/>
          </p:cNvSpPr>
          <p:nvPr/>
        </p:nvSpPr>
        <p:spPr bwMode="auto">
          <a:xfrm>
            <a:off x="593725" y="2274888"/>
            <a:ext cx="45132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Let’s try an approximate wavefunction:</a:t>
            </a:r>
          </a:p>
        </p:txBody>
      </p:sp>
      <p:graphicFrame>
        <p:nvGraphicFramePr>
          <p:cNvPr id="608264" name="Object 8"/>
          <p:cNvGraphicFramePr>
            <a:graphicFrameLocks noChangeAspect="1"/>
          </p:cNvGraphicFramePr>
          <p:nvPr/>
        </p:nvGraphicFramePr>
        <p:xfrm>
          <a:off x="5162550" y="2324100"/>
          <a:ext cx="170497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84" name="Equation" r:id="rId9" imgW="1000131" imgH="180855" progId="Equation.DSMT4">
                  <p:embed/>
                </p:oleObj>
              </mc:Choice>
              <mc:Fallback>
                <p:oleObj name="Equation" r:id="rId9" imgW="1000131" imgH="180855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2550" y="2324100"/>
                        <a:ext cx="1704975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8265" name="Object 9"/>
          <p:cNvGraphicFramePr>
            <a:graphicFrameLocks noChangeAspect="1"/>
          </p:cNvGraphicFramePr>
          <p:nvPr/>
        </p:nvGraphicFramePr>
        <p:xfrm>
          <a:off x="7026275" y="2178050"/>
          <a:ext cx="1503363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85" name="Equation" r:id="rId11" imgW="866780" imgH="333368" progId="Equation.DSMT4">
                  <p:embed/>
                </p:oleObj>
              </mc:Choice>
              <mc:Fallback>
                <p:oleObj name="Equation" r:id="rId11" imgW="866780" imgH="333368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6275" y="2178050"/>
                        <a:ext cx="1503363" cy="652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8266" name="Text Box 10"/>
          <p:cNvSpPr txBox="1">
            <a:spLocks noChangeArrowheads="1"/>
          </p:cNvSpPr>
          <p:nvPr/>
        </p:nvSpPr>
        <p:spPr bwMode="auto">
          <a:xfrm>
            <a:off x="4500563" y="3276600"/>
            <a:ext cx="403383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 is a variational parameter, which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can be adjusted to give the</a:t>
            </a:r>
          </a:p>
          <a:p>
            <a:r>
              <a:rPr lang="en-US">
                <a:solidFill>
                  <a:srgbClr val="FF0000"/>
                </a:solidFill>
                <a:sym typeface="Symbol" pitchFamily="18" charset="2"/>
              </a:rPr>
              <a:t>lowest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, i.e. the best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energy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.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555625" y="2819400"/>
            <a:ext cx="3863975" cy="2924175"/>
            <a:chOff x="158" y="1776"/>
            <a:chExt cx="2434" cy="1842"/>
          </a:xfrm>
        </p:grpSpPr>
        <p:grpSp>
          <p:nvGrpSpPr>
            <p:cNvPr id="14349" name="Group 12"/>
            <p:cNvGrpSpPr>
              <a:grpSpLocks/>
            </p:cNvGrpSpPr>
            <p:nvPr/>
          </p:nvGrpSpPr>
          <p:grpSpPr bwMode="auto">
            <a:xfrm>
              <a:off x="450" y="1776"/>
              <a:ext cx="2142" cy="1842"/>
              <a:chOff x="450" y="1776"/>
              <a:chExt cx="2142" cy="1842"/>
            </a:xfrm>
          </p:grpSpPr>
          <p:pic>
            <p:nvPicPr>
              <p:cNvPr id="14352" name="Picture 13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0" y="1776"/>
                <a:ext cx="2142" cy="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4353" name="Group 14"/>
              <p:cNvGrpSpPr>
                <a:grpSpLocks/>
              </p:cNvGrpSpPr>
              <p:nvPr/>
            </p:nvGrpSpPr>
            <p:grpSpPr bwMode="auto">
              <a:xfrm>
                <a:off x="1397" y="3168"/>
                <a:ext cx="187" cy="240"/>
                <a:chOff x="1397" y="3168"/>
                <a:chExt cx="187" cy="240"/>
              </a:xfrm>
            </p:grpSpPr>
            <p:sp>
              <p:nvSpPr>
                <p:cNvPr id="14354" name="Line 15"/>
                <p:cNvSpPr>
                  <a:spLocks noChangeShapeType="1"/>
                </p:cNvSpPr>
                <p:nvPr/>
              </p:nvSpPr>
              <p:spPr bwMode="auto">
                <a:xfrm flipV="1">
                  <a:off x="1488" y="3168"/>
                  <a:ext cx="0" cy="48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355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1397" y="3196"/>
                  <a:ext cx="187" cy="2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r>
                    <a:rPr lang="en-US" sz="1600" b="1"/>
                    <a:t>0</a:t>
                  </a:r>
                </a:p>
              </p:txBody>
            </p:sp>
          </p:grpSp>
        </p:grpSp>
        <p:sp>
          <p:nvSpPr>
            <p:cNvPr id="14350" name="Text Box 17"/>
            <p:cNvSpPr txBox="1">
              <a:spLocks noChangeArrowheads="1"/>
            </p:cNvSpPr>
            <p:nvPr/>
          </p:nvSpPr>
          <p:spPr bwMode="auto">
            <a:xfrm>
              <a:off x="1392" y="3360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/>
                <a:t>X</a:t>
              </a:r>
            </a:p>
          </p:txBody>
        </p:sp>
        <p:sp>
          <p:nvSpPr>
            <p:cNvPr id="14351" name="Text Box 18"/>
            <p:cNvSpPr txBox="1">
              <a:spLocks noChangeArrowheads="1"/>
            </p:cNvSpPr>
            <p:nvPr/>
          </p:nvSpPr>
          <p:spPr bwMode="auto">
            <a:xfrm>
              <a:off x="158" y="2304"/>
              <a:ext cx="562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FF"/>
                  </a:solidFill>
                  <a:sym typeface="Symbol" pitchFamily="18" charset="2"/>
                </a:rPr>
                <a:t></a:t>
              </a:r>
              <a:r>
                <a:rPr lang="en-US" sz="1800" b="1" baseline="-25000">
                  <a:solidFill>
                    <a:srgbClr val="FF00FF"/>
                  </a:solidFill>
                  <a:sym typeface="Symbol" pitchFamily="18" charset="2"/>
                </a:rPr>
                <a:t>exact</a:t>
              </a:r>
              <a:endParaRPr lang="en-US" sz="1800" b="1">
                <a:solidFill>
                  <a:srgbClr val="FF00FF"/>
                </a:solidFill>
                <a:sym typeface="Symbol" pitchFamily="18" charset="2"/>
              </a:endParaRPr>
            </a:p>
            <a:p>
              <a:r>
                <a:rPr lang="en-US" sz="1800" b="1">
                  <a:solidFill>
                    <a:srgbClr val="FFFF00"/>
                  </a:solidFill>
                  <a:sym typeface="Symbol" pitchFamily="18" charset="2"/>
                </a:rPr>
                <a:t></a:t>
              </a:r>
              <a:r>
                <a:rPr lang="en-US" sz="1800" b="1" baseline="-25000">
                  <a:solidFill>
                    <a:srgbClr val="FFFF00"/>
                  </a:solidFill>
                  <a:sym typeface="Symbol" pitchFamily="18" charset="2"/>
                </a:rPr>
                <a:t>approx</a:t>
              </a:r>
              <a:r>
                <a:rPr lang="en-US" sz="1800" b="1" baseline="-25000">
                  <a:sym typeface="Symbol" pitchFamily="18" charset="2"/>
                </a:rPr>
                <a:t>.</a:t>
              </a:r>
              <a:endParaRPr lang="en-US" sz="1800" b="1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8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8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8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8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8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8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08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08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608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8258" grpId="0" autoUpdateAnimBg="0"/>
      <p:bldP spid="608259" grpId="0" autoUpdateAnimBg="0"/>
      <p:bldP spid="608263" grpId="0" autoUpdateAnimBg="0"/>
      <p:bldP spid="608266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526429D-6375-4FF3-A5CE-EA7998A32BEE}" type="slidenum">
              <a:rPr lang="en-US" sz="1400" smtClean="0">
                <a:solidFill>
                  <a:srgbClr val="002060"/>
                </a:solidFill>
              </a:rPr>
              <a:pPr/>
              <a:t>14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9282" name="Text Box 2"/>
          <p:cNvSpPr txBox="1">
            <a:spLocks noChangeArrowheads="1"/>
          </p:cNvSpPr>
          <p:nvPr/>
        </p:nvSpPr>
        <p:spPr bwMode="auto">
          <a:xfrm>
            <a:off x="593725" y="388938"/>
            <a:ext cx="7232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can use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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app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to calculate an estimate to the Ground State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energy by: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09283" name="Object 3"/>
          <p:cNvGraphicFramePr>
            <a:graphicFrameLocks noChangeAspect="1"/>
          </p:cNvGraphicFramePr>
          <p:nvPr/>
        </p:nvGraphicFramePr>
        <p:xfrm>
          <a:off x="1241425" y="1135063"/>
          <a:ext cx="2759075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34" name="Equation" r:id="rId3" imgW="1657437" imgH="476163" progId="Equation.DSMT4">
                  <p:embed/>
                </p:oleObj>
              </mc:Choice>
              <mc:Fallback>
                <p:oleObj name="Equation" r:id="rId3" imgW="1657437" imgH="476163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1425" y="1135063"/>
                        <a:ext cx="2759075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9284" name="Object 4"/>
          <p:cNvGraphicFramePr>
            <a:graphicFrameLocks noChangeAspect="1"/>
          </p:cNvGraphicFramePr>
          <p:nvPr/>
        </p:nvGraphicFramePr>
        <p:xfrm>
          <a:off x="3959225" y="909638"/>
          <a:ext cx="4243388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35" name="Equation" r:id="rId5" imgW="2581175" imgH="619228" progId="Equation.DSMT4">
                  <p:embed/>
                </p:oleObj>
              </mc:Choice>
              <mc:Fallback>
                <p:oleObj name="Equation" r:id="rId5" imgW="2581175" imgH="619228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9225" y="909638"/>
                        <a:ext cx="4243388" cy="1089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9285" name="Text Box 5"/>
          <p:cNvSpPr txBox="1">
            <a:spLocks noChangeArrowheads="1"/>
          </p:cNvSpPr>
          <p:nvPr/>
        </p:nvSpPr>
        <p:spPr bwMode="auto">
          <a:xfrm>
            <a:off x="609600" y="2120900"/>
            <a:ext cx="7572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can be shown that, when this expression is evaluated, one gets:</a:t>
            </a:r>
          </a:p>
        </p:txBody>
      </p:sp>
      <p:graphicFrame>
        <p:nvGraphicFramePr>
          <p:cNvPr id="60928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9657590"/>
              </p:ext>
            </p:extLst>
          </p:nvPr>
        </p:nvGraphicFramePr>
        <p:xfrm>
          <a:off x="3657600" y="2819400"/>
          <a:ext cx="135255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36" name="Equation" r:id="rId7" imgW="812520" imgH="444240" progId="Equation.DSMT4">
                  <p:embed/>
                </p:oleObj>
              </mc:Choice>
              <mc:Fallback>
                <p:oleObj name="Equation" r:id="rId7" imgW="812520" imgH="44424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2819400"/>
                        <a:ext cx="135255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9292" name="Text Box 12"/>
          <p:cNvSpPr txBox="1">
            <a:spLocks noChangeArrowheads="1"/>
          </p:cNvSpPr>
          <p:nvPr/>
        </p:nvSpPr>
        <p:spPr bwMode="auto">
          <a:xfrm>
            <a:off x="566466" y="4626114"/>
            <a:ext cx="798808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solidFill>
                  <a:srgbClr val="002060"/>
                </a:solidFill>
              </a:rPr>
              <a:t>Because E</a:t>
            </a:r>
            <a:r>
              <a:rPr lang="en-US" baseline="-25000" smtClean="0">
                <a:solidFill>
                  <a:srgbClr val="002060"/>
                </a:solidFill>
              </a:rPr>
              <a:t>app</a:t>
            </a:r>
            <a:r>
              <a:rPr lang="en-US" smtClean="0">
                <a:solidFill>
                  <a:srgbClr val="002060"/>
                </a:solidFill>
              </a:rPr>
              <a:t> is a function of </a:t>
            </a:r>
            <a:r>
              <a:rPr lang="en-US" smtClean="0">
                <a:solidFill>
                  <a:srgbClr val="002060"/>
                </a:solidFill>
                <a:sym typeface="Symbol"/>
              </a:rPr>
              <a:t></a:t>
            </a:r>
            <a:r>
              <a:rPr lang="en-US" baseline="30000" smtClean="0">
                <a:solidFill>
                  <a:srgbClr val="002060"/>
                </a:solidFill>
                <a:sym typeface="Symbol"/>
              </a:rPr>
              <a:t>2</a:t>
            </a:r>
            <a:r>
              <a:rPr lang="en-US">
                <a:solidFill>
                  <a:srgbClr val="002060"/>
                </a:solidFill>
                <a:sym typeface="Symbol"/>
              </a:rPr>
              <a:t> (rather than </a:t>
            </a:r>
            <a:r>
              <a:rPr lang="en-US" smtClean="0">
                <a:solidFill>
                  <a:srgbClr val="002060"/>
                </a:solidFill>
                <a:sym typeface="Symbol"/>
              </a:rPr>
              <a:t>), it is more convenient</a:t>
            </a:r>
          </a:p>
          <a:p>
            <a:r>
              <a:rPr lang="en-US" smtClean="0">
                <a:solidFill>
                  <a:srgbClr val="002060"/>
                </a:solidFill>
                <a:sym typeface="Symbol"/>
              </a:rPr>
              <a:t>to consider the variational parameter to be </a:t>
            </a:r>
            <a:r>
              <a:rPr lang="en-US" smtClean="0">
                <a:solidFill>
                  <a:schemeClr val="bg1"/>
                </a:solidFill>
                <a:sym typeface="Symbol"/>
              </a:rPr>
              <a:t> = </a:t>
            </a:r>
            <a:r>
              <a:rPr lang="en-US" baseline="30000" smtClean="0">
                <a:solidFill>
                  <a:schemeClr val="bg1"/>
                </a:solidFill>
                <a:sym typeface="Symbol"/>
              </a:rPr>
              <a:t>2</a:t>
            </a:r>
            <a:r>
              <a:rPr lang="en-US" smtClean="0">
                <a:solidFill>
                  <a:srgbClr val="002060"/>
                </a:solidFill>
                <a:sym typeface="Symbol"/>
              </a:rPr>
              <a:t>.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136225" y="2700069"/>
            <a:ext cx="2864775" cy="1109931"/>
            <a:chOff x="5136225" y="2700069"/>
            <a:chExt cx="2864775" cy="1109931"/>
          </a:xfrm>
        </p:grpSpPr>
        <p:graphicFrame>
          <p:nvGraphicFramePr>
            <p:cNvPr id="3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32742983"/>
                </p:ext>
              </p:extLst>
            </p:nvPr>
          </p:nvGraphicFramePr>
          <p:xfrm>
            <a:off x="6174581" y="3166087"/>
            <a:ext cx="1826419" cy="6439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637" name="Equation" r:id="rId9" imgW="1307880" imgH="419040" progId="Equation.DSMT4">
                    <p:embed/>
                  </p:oleObj>
                </mc:Choice>
                <mc:Fallback>
                  <p:oleObj name="Equation" r:id="rId9" imgW="1307880" imgH="419040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174581" y="3166087"/>
                          <a:ext cx="1826419" cy="6439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61568513"/>
                </p:ext>
              </p:extLst>
            </p:nvPr>
          </p:nvGraphicFramePr>
          <p:xfrm>
            <a:off x="6172200" y="2700069"/>
            <a:ext cx="690562" cy="3479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638" name="Equation" r:id="rId11" imgW="444240" imgH="203040" progId="Equation.DSMT4">
                    <p:embed/>
                  </p:oleObj>
                </mc:Choice>
                <mc:Fallback>
                  <p:oleObj name="Equation" r:id="rId11" imgW="444240" imgH="203040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172200" y="2700069"/>
                          <a:ext cx="690562" cy="34793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" name="TextBox 5"/>
            <p:cNvSpPr txBox="1"/>
            <p:nvPr/>
          </p:nvSpPr>
          <p:spPr bwMode="auto">
            <a:xfrm>
              <a:off x="5136225" y="3028890"/>
              <a:ext cx="88357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mtClean="0">
                  <a:solidFill>
                    <a:srgbClr val="002060"/>
                  </a:solidFill>
                </a:rPr>
                <a:t>where</a:t>
              </a:r>
              <a:endParaRPr lang="en-US">
                <a:solidFill>
                  <a:srgbClr val="002060"/>
                </a:solidFill>
              </a:endParaRPr>
            </a:p>
          </p:txBody>
        </p:sp>
      </p:grp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4934927"/>
              </p:ext>
            </p:extLst>
          </p:nvPr>
        </p:nvGraphicFramePr>
        <p:xfrm>
          <a:off x="903287" y="2819400"/>
          <a:ext cx="2678113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39" name="Equation" r:id="rId13" imgW="1600335" imgH="419054" progId="Equation.DSMT4">
                  <p:embed/>
                </p:oleObj>
              </mc:Choice>
              <mc:Fallback>
                <p:oleObj name="Equation" r:id="rId13" imgW="1600335" imgH="419054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3287" y="2819400"/>
                        <a:ext cx="2678113" cy="784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Group 10"/>
          <p:cNvGrpSpPr/>
          <p:nvPr/>
        </p:nvGrpSpPr>
        <p:grpSpPr>
          <a:xfrm>
            <a:off x="609600" y="3962400"/>
            <a:ext cx="6569427" cy="400110"/>
            <a:chOff x="762000" y="3962400"/>
            <a:chExt cx="6569427" cy="400110"/>
          </a:xfrm>
        </p:grpSpPr>
        <p:sp>
          <p:nvSpPr>
            <p:cNvPr id="9" name="TextBox 8"/>
            <p:cNvSpPr txBox="1"/>
            <p:nvPr/>
          </p:nvSpPr>
          <p:spPr bwMode="auto">
            <a:xfrm>
              <a:off x="762000" y="3962400"/>
              <a:ext cx="656942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 anchor="ctr">
              <a:spAutoFit/>
            </a:bodyPr>
            <a:lstStyle/>
            <a:p>
              <a:r>
                <a:rPr lang="en-US" smtClean="0">
                  <a:solidFill>
                    <a:srgbClr val="002060"/>
                  </a:solidFill>
                </a:rPr>
                <a:t>Note:                   (will be needed later in the calculation).</a:t>
              </a:r>
            </a:p>
          </p:txBody>
        </p:sp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46584174"/>
                </p:ext>
              </p:extLst>
            </p:nvPr>
          </p:nvGraphicFramePr>
          <p:xfrm>
            <a:off x="1571625" y="3962400"/>
            <a:ext cx="1171575" cy="350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640" name="Equation" r:id="rId15" imgW="838080" imgH="228600" progId="Equation.DSMT4">
                    <p:embed/>
                  </p:oleObj>
                </mc:Choice>
                <mc:Fallback>
                  <p:oleObj name="Equation" r:id="rId15" imgW="838080" imgH="228600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71625" y="3962400"/>
                          <a:ext cx="1171575" cy="3508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9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9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9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9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9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09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9282" grpId="0" autoUpdateAnimBg="0"/>
      <p:bldP spid="609285" grpId="0" autoUpdateAnimBg="0"/>
      <p:bldP spid="60929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526429D-6375-4FF3-A5CE-EA7998A32BEE}" type="slidenum">
              <a:rPr lang="en-US" sz="1400" smtClean="0">
                <a:solidFill>
                  <a:srgbClr val="002060"/>
                </a:solidFill>
              </a:rPr>
              <a:pPr/>
              <a:t>15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018088" y="2590800"/>
            <a:ext cx="3592512" cy="2914650"/>
            <a:chOff x="2759" y="1620"/>
            <a:chExt cx="2263" cy="1836"/>
          </a:xfrm>
        </p:grpSpPr>
        <p:pic>
          <p:nvPicPr>
            <p:cNvPr id="15375" name="Picture 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1620"/>
              <a:ext cx="2142" cy="1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76" name="Group 9"/>
            <p:cNvGrpSpPr>
              <a:grpSpLocks/>
            </p:cNvGrpSpPr>
            <p:nvPr/>
          </p:nvGrpSpPr>
          <p:grpSpPr bwMode="auto">
            <a:xfrm>
              <a:off x="2759" y="2256"/>
              <a:ext cx="1296" cy="1058"/>
              <a:chOff x="2759" y="2256"/>
              <a:chExt cx="1296" cy="1058"/>
            </a:xfrm>
          </p:grpSpPr>
          <p:sp>
            <p:nvSpPr>
              <p:cNvPr id="15377" name="Text Box 10"/>
              <p:cNvSpPr txBox="1">
                <a:spLocks noChangeArrowheads="1"/>
              </p:cNvSpPr>
              <p:nvPr/>
            </p:nvSpPr>
            <p:spPr bwMode="auto">
              <a:xfrm>
                <a:off x="3840" y="3062"/>
                <a:ext cx="215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 smtClean="0">
                    <a:sym typeface="Symbol"/>
                  </a:rPr>
                  <a:t></a:t>
                </a:r>
                <a:endParaRPr lang="en-US" b="1"/>
              </a:p>
            </p:txBody>
          </p:sp>
          <p:sp>
            <p:nvSpPr>
              <p:cNvPr id="15378" name="Text Box 11"/>
              <p:cNvSpPr txBox="1">
                <a:spLocks noChangeArrowheads="1"/>
              </p:cNvSpPr>
              <p:nvPr/>
            </p:nvSpPr>
            <p:spPr bwMode="auto">
              <a:xfrm>
                <a:off x="2759" y="2256"/>
                <a:ext cx="4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E</a:t>
                </a:r>
                <a:r>
                  <a:rPr lang="en-US" b="1" baseline="-25000"/>
                  <a:t>app</a:t>
                </a:r>
                <a:endParaRPr lang="en-US" b="1"/>
              </a:p>
            </p:txBody>
          </p:sp>
        </p:grpSp>
      </p:grpSp>
      <p:sp>
        <p:nvSpPr>
          <p:cNvPr id="609292" name="Text Box 12"/>
          <p:cNvSpPr txBox="1">
            <a:spLocks noChangeArrowheads="1"/>
          </p:cNvSpPr>
          <p:nvPr/>
        </p:nvSpPr>
        <p:spPr bwMode="auto">
          <a:xfrm>
            <a:off x="533400" y="2117725"/>
            <a:ext cx="829772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approximate GS energy is a </a:t>
            </a:r>
            <a:r>
              <a:rPr lang="en-US" smtClean="0">
                <a:solidFill>
                  <a:srgbClr val="002060"/>
                </a:solidFill>
              </a:rPr>
              <a:t>function </a:t>
            </a:r>
            <a:r>
              <a:rPr lang="en-US">
                <a:solidFill>
                  <a:srgbClr val="002060"/>
                </a:solidFill>
              </a:rPr>
              <a:t>of the variational parameter, </a:t>
            </a:r>
            <a:r>
              <a:rPr lang="en-US" smtClean="0">
                <a:solidFill>
                  <a:srgbClr val="002060"/>
                </a:solidFill>
                <a:sym typeface="Symbol"/>
              </a:rPr>
              <a:t>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09293" name="Text Box 13"/>
          <p:cNvSpPr txBox="1">
            <a:spLocks noChangeArrowheads="1"/>
          </p:cNvSpPr>
          <p:nvPr/>
        </p:nvSpPr>
        <p:spPr bwMode="auto">
          <a:xfrm>
            <a:off x="609600" y="2895600"/>
            <a:ext cx="46069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</a:t>
            </a:r>
            <a:r>
              <a:rPr lang="en-US">
                <a:solidFill>
                  <a:srgbClr val="FF0000"/>
                </a:solidFill>
              </a:rPr>
              <a:t>“could”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find the best value of </a:t>
            </a:r>
            <a:r>
              <a:rPr lang="en-US" smtClean="0">
                <a:solidFill>
                  <a:schemeClr val="bg1"/>
                </a:solidFill>
                <a:sym typeface="Symbol"/>
              </a:rPr>
              <a:t></a:t>
            </a:r>
            <a:r>
              <a:rPr lang="en-US" smtClean="0">
                <a:solidFill>
                  <a:srgbClr val="002060"/>
                </a:solidFill>
                <a:sym typeface="Symbol" pitchFamily="18" charset="2"/>
              </a:rPr>
              <a:t>,</a:t>
            </a:r>
            <a:endParaRPr lang="en-US">
              <a:solidFill>
                <a:srgbClr val="002060"/>
              </a:solidFill>
              <a:sym typeface="Symbol" pitchFamily="18" charset="2"/>
            </a:endParaRP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which minimizes E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app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, by trial and error.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09294" name="Text Box 14"/>
          <p:cNvSpPr txBox="1">
            <a:spLocks noChangeArrowheads="1"/>
          </p:cNvSpPr>
          <p:nvPr/>
        </p:nvSpPr>
        <p:spPr bwMode="auto">
          <a:xfrm>
            <a:off x="650875" y="3962400"/>
            <a:ext cx="38449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But there must be a better way!!!</a:t>
            </a:r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6080139" y="4648200"/>
            <a:ext cx="687389" cy="765175"/>
            <a:chOff x="3830" y="2928"/>
            <a:chExt cx="433" cy="482"/>
          </a:xfrm>
        </p:grpSpPr>
        <p:sp>
          <p:nvSpPr>
            <p:cNvPr id="15373" name="Line 16"/>
            <p:cNvSpPr>
              <a:spLocks noChangeShapeType="1"/>
            </p:cNvSpPr>
            <p:nvPr/>
          </p:nvSpPr>
          <p:spPr bwMode="auto">
            <a:xfrm flipV="1">
              <a:off x="3936" y="2928"/>
              <a:ext cx="0" cy="24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374" name="Text Box 17"/>
            <p:cNvSpPr txBox="1">
              <a:spLocks noChangeArrowheads="1"/>
            </p:cNvSpPr>
            <p:nvPr/>
          </p:nvSpPr>
          <p:spPr bwMode="auto">
            <a:xfrm>
              <a:off x="3830" y="3158"/>
              <a:ext cx="433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 baseline="-25000" smtClean="0">
                  <a:solidFill>
                    <a:schemeClr val="bg1"/>
                  </a:solidFill>
                  <a:sym typeface="Symbol" pitchFamily="18" charset="2"/>
                </a:rPr>
                <a:t>best </a:t>
              </a:r>
              <a:r>
                <a:rPr lang="en-US" b="1" baseline="-25000" smtClean="0">
                  <a:solidFill>
                    <a:schemeClr val="bg1"/>
                  </a:solidFill>
                  <a:sym typeface="Symbol"/>
                </a:rPr>
                <a:t></a:t>
              </a:r>
              <a:endParaRPr lang="en-US" b="1">
                <a:solidFill>
                  <a:schemeClr val="bg1"/>
                </a:solidFill>
                <a:sym typeface="Symbol" pitchFamily="18" charset="2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9600" y="166359"/>
            <a:ext cx="6569427" cy="1662441"/>
            <a:chOff x="609600" y="166359"/>
            <a:chExt cx="6569427" cy="1662441"/>
          </a:xfrm>
        </p:grpSpPr>
        <p:graphicFrame>
          <p:nvGraphicFramePr>
            <p:cNvPr id="19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81522993"/>
                </p:ext>
              </p:extLst>
            </p:nvPr>
          </p:nvGraphicFramePr>
          <p:xfrm>
            <a:off x="1916112" y="285750"/>
            <a:ext cx="1817688" cy="812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70" name="Equation" r:id="rId4" imgW="1091880" imgH="444240" progId="Equation.DSMT4">
                    <p:embed/>
                  </p:oleObj>
                </mc:Choice>
                <mc:Fallback>
                  <p:oleObj name="Equation" r:id="rId4" imgW="1091880" imgH="4442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16112" y="285750"/>
                          <a:ext cx="1817688" cy="812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" name="Group 2"/>
            <p:cNvGrpSpPr/>
            <p:nvPr/>
          </p:nvGrpSpPr>
          <p:grpSpPr>
            <a:xfrm>
              <a:off x="4191000" y="166359"/>
              <a:ext cx="2864775" cy="1109931"/>
              <a:chOff x="5136225" y="166359"/>
              <a:chExt cx="2864775" cy="1109931"/>
            </a:xfrm>
          </p:grpSpPr>
          <p:graphicFrame>
            <p:nvGraphicFramePr>
              <p:cNvPr id="20" name="Object 19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23811447"/>
                  </p:ext>
                </p:extLst>
              </p:nvPr>
            </p:nvGraphicFramePr>
            <p:xfrm>
              <a:off x="6174581" y="632377"/>
              <a:ext cx="1826419" cy="64391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071" name="Equation" r:id="rId6" imgW="1307880" imgH="419040" progId="Equation.DSMT4">
                      <p:embed/>
                    </p:oleObj>
                  </mc:Choice>
                  <mc:Fallback>
                    <p:oleObj name="Equation" r:id="rId6" imgW="1307880" imgH="4190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7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174581" y="632377"/>
                            <a:ext cx="1826419" cy="64391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1" name="Object 20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693124174"/>
                  </p:ext>
                </p:extLst>
              </p:nvPr>
            </p:nvGraphicFramePr>
            <p:xfrm>
              <a:off x="6172200" y="166359"/>
              <a:ext cx="690562" cy="3479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072" name="Equation" r:id="rId8" imgW="444240" imgH="203040" progId="Equation.DSMT4">
                      <p:embed/>
                    </p:oleObj>
                  </mc:Choice>
                  <mc:Fallback>
                    <p:oleObj name="Equation" r:id="rId8" imgW="444240" imgH="2030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9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172200" y="166359"/>
                            <a:ext cx="690562" cy="34793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2" name="TextBox 21"/>
              <p:cNvSpPr txBox="1"/>
              <p:nvPr/>
            </p:nvSpPr>
            <p:spPr bwMode="auto">
              <a:xfrm>
                <a:off x="5136225" y="495180"/>
                <a:ext cx="883575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lang="en-US" smtClean="0">
                    <a:solidFill>
                      <a:srgbClr val="002060"/>
                    </a:solidFill>
                  </a:rPr>
                  <a:t>where</a:t>
                </a:r>
                <a:endParaRPr lang="en-US">
                  <a:solidFill>
                    <a:srgbClr val="002060"/>
                  </a:solidFill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609600" y="1428690"/>
              <a:ext cx="6569427" cy="400110"/>
              <a:chOff x="762000" y="3962400"/>
              <a:chExt cx="6569427" cy="400110"/>
            </a:xfrm>
          </p:grpSpPr>
          <p:sp>
            <p:nvSpPr>
              <p:cNvPr id="24" name="TextBox 23"/>
              <p:cNvSpPr txBox="1"/>
              <p:nvPr/>
            </p:nvSpPr>
            <p:spPr bwMode="auto">
              <a:xfrm>
                <a:off x="762000" y="3962400"/>
                <a:ext cx="6569427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 anchor="ctr">
                <a:spAutoFit/>
              </a:bodyPr>
              <a:lstStyle/>
              <a:p>
                <a:r>
                  <a:rPr lang="en-US" smtClean="0">
                    <a:solidFill>
                      <a:srgbClr val="002060"/>
                    </a:solidFill>
                  </a:rPr>
                  <a:t>Note:                   (will be needed later in the calculation).</a:t>
                </a:r>
              </a:p>
            </p:txBody>
          </p:sp>
          <p:graphicFrame>
            <p:nvGraphicFramePr>
              <p:cNvPr id="25" name="Object 24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39728728"/>
                  </p:ext>
                </p:extLst>
              </p:nvPr>
            </p:nvGraphicFramePr>
            <p:xfrm>
              <a:off x="1571625" y="3962400"/>
              <a:ext cx="1171575" cy="35083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073" name="Equation" r:id="rId10" imgW="838080" imgH="228600" progId="Equation.DSMT4">
                      <p:embed/>
                    </p:oleObj>
                  </mc:Choice>
                  <mc:Fallback>
                    <p:oleObj name="Equation" r:id="rId10" imgW="838080" imgH="22860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71625" y="3962400"/>
                            <a:ext cx="1171575" cy="35083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  <p:extLst>
      <p:ext uri="{BB962C8B-B14F-4D97-AF65-F5344CB8AC3E}">
        <p14:creationId xmlns:p14="http://schemas.microsoft.com/office/powerpoint/2010/main" val="2559727711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9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9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9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9292" grpId="0" autoUpdateAnimBg="0"/>
      <p:bldP spid="609293" grpId="0" autoUpdateAnimBg="0"/>
      <p:bldP spid="609294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AC33160-1BEB-4DA6-B942-9E7D11ECA855}" type="slidenum">
              <a:rPr lang="en-US" sz="1400" smtClean="0">
                <a:solidFill>
                  <a:srgbClr val="002060"/>
                </a:solidFill>
              </a:rPr>
              <a:pPr/>
              <a:t>16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681038" y="762000"/>
            <a:ext cx="6548438" cy="795338"/>
            <a:chOff x="429" y="642"/>
            <a:chExt cx="4125" cy="501"/>
          </a:xfrm>
        </p:grpSpPr>
        <p:sp>
          <p:nvSpPr>
            <p:cNvPr id="16410" name="Text Box 4"/>
            <p:cNvSpPr txBox="1">
              <a:spLocks noChangeArrowheads="1"/>
            </p:cNvSpPr>
            <p:nvPr/>
          </p:nvSpPr>
          <p:spPr bwMode="auto">
            <a:xfrm>
              <a:off x="429" y="758"/>
              <a:ext cx="3373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Sure!!  At the minimum in E</a:t>
              </a:r>
              <a:r>
                <a:rPr lang="en-US" baseline="-25000">
                  <a:solidFill>
                    <a:srgbClr val="002060"/>
                  </a:solidFill>
                </a:rPr>
                <a:t>app</a:t>
              </a:r>
              <a:r>
                <a:rPr lang="en-US">
                  <a:solidFill>
                    <a:srgbClr val="002060"/>
                  </a:solidFill>
                </a:rPr>
                <a:t> vs. </a:t>
              </a:r>
              <a:r>
                <a:rPr lang="en-US" smtClean="0">
                  <a:solidFill>
                    <a:srgbClr val="002060"/>
                  </a:solidFill>
                  <a:sym typeface="Symbol"/>
                </a:rPr>
                <a:t></a:t>
              </a:r>
              <a:r>
                <a:rPr lang="en-US" smtClean="0">
                  <a:solidFill>
                    <a:srgbClr val="002060"/>
                  </a:solidFill>
                  <a:sym typeface="Symbol" pitchFamily="18" charset="2"/>
                </a:rPr>
                <a:t>,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one has:</a:t>
              </a:r>
              <a:endParaRPr lang="en-US">
                <a:solidFill>
                  <a:srgbClr val="002060"/>
                </a:solidFill>
              </a:endParaRPr>
            </a:p>
          </p:txBody>
        </p:sp>
        <p:graphicFrame>
          <p:nvGraphicFramePr>
            <p:cNvPr id="16411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31397593"/>
                </p:ext>
              </p:extLst>
            </p:nvPr>
          </p:nvGraphicFramePr>
          <p:xfrm>
            <a:off x="3845" y="642"/>
            <a:ext cx="709" cy="5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57" name="Equation" r:id="rId3" imgW="622080" imgH="419040" progId="Equation.DSMT4">
                    <p:embed/>
                  </p:oleObj>
                </mc:Choice>
                <mc:Fallback>
                  <p:oleObj name="Equation" r:id="rId3" imgW="622080" imgH="419040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5" y="642"/>
                          <a:ext cx="709" cy="5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103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1732235"/>
              </p:ext>
            </p:extLst>
          </p:nvPr>
        </p:nvGraphicFramePr>
        <p:xfrm>
          <a:off x="1487488" y="1425575"/>
          <a:ext cx="2006600" cy="1136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58" name="Equation" r:id="rId5" imgW="1193760" imgH="647640" progId="Equation.DSMT4">
                  <p:embed/>
                </p:oleObj>
              </mc:Choice>
              <mc:Fallback>
                <p:oleObj name="Equation" r:id="rId5" imgW="1193760" imgH="64764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7488" y="1425575"/>
                        <a:ext cx="2006600" cy="1136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2346325" y="2638425"/>
            <a:ext cx="920750" cy="838200"/>
            <a:chOff x="2688" y="1968"/>
            <a:chExt cx="580" cy="528"/>
          </a:xfrm>
        </p:grpSpPr>
        <p:sp>
          <p:nvSpPr>
            <p:cNvPr id="16408" name="Line 9"/>
            <p:cNvSpPr>
              <a:spLocks noChangeShapeType="1"/>
            </p:cNvSpPr>
            <p:nvPr/>
          </p:nvSpPr>
          <p:spPr bwMode="auto">
            <a:xfrm>
              <a:off x="2688" y="1968"/>
              <a:ext cx="0" cy="528"/>
            </a:xfrm>
            <a:prstGeom prst="line">
              <a:avLst/>
            </a:prstGeom>
            <a:noFill/>
            <a:ln w="38100">
              <a:solidFill>
                <a:srgbClr val="FF66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09" name="Text Box 10"/>
            <p:cNvSpPr txBox="1">
              <a:spLocks noChangeArrowheads="1"/>
            </p:cNvSpPr>
            <p:nvPr/>
          </p:nvSpPr>
          <p:spPr bwMode="auto">
            <a:xfrm>
              <a:off x="2736" y="2016"/>
              <a:ext cx="532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6600"/>
                  </a:solidFill>
                </a:rPr>
                <a:t>On</a:t>
              </a:r>
            </a:p>
            <a:p>
              <a:r>
                <a:rPr lang="en-US" sz="1800" b="1">
                  <a:solidFill>
                    <a:srgbClr val="FF6600"/>
                  </a:solidFill>
                </a:rPr>
                <a:t>Board</a:t>
              </a:r>
            </a:p>
          </p:txBody>
        </p:sp>
      </p:grpSp>
      <p:sp>
        <p:nvSpPr>
          <p:cNvPr id="610320" name="Text Box 16"/>
          <p:cNvSpPr txBox="1">
            <a:spLocks noChangeArrowheads="1"/>
          </p:cNvSpPr>
          <p:nvPr/>
        </p:nvSpPr>
        <p:spPr bwMode="auto">
          <a:xfrm>
            <a:off x="4357687" y="5229225"/>
            <a:ext cx="45577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FF"/>
                </a:solidFill>
              </a:rPr>
              <a:t>13.6% error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(compared to E</a:t>
            </a:r>
            <a:r>
              <a:rPr lang="en-US" baseline="-25000">
                <a:solidFill>
                  <a:srgbClr val="002060"/>
                </a:solidFill>
              </a:rPr>
              <a:t>0</a:t>
            </a:r>
            <a:r>
              <a:rPr lang="en-US">
                <a:solidFill>
                  <a:srgbClr val="002060"/>
                </a:solidFill>
              </a:rPr>
              <a:t> = 0.5 </a:t>
            </a:r>
            <a:r>
              <a:rPr lang="en-US">
                <a:solidFill>
                  <a:srgbClr val="002060"/>
                </a:solidFill>
                <a:cs typeface="Arial" charset="0"/>
              </a:rPr>
              <a:t>ħ</a:t>
            </a:r>
            <a:r>
              <a:rPr lang="en-US">
                <a:solidFill>
                  <a:srgbClr val="002060"/>
                </a:solidFill>
                <a:cs typeface="Arial" charset="0"/>
                <a:sym typeface="Symbol" pitchFamily="18" charset="2"/>
              </a:rPr>
              <a:t>)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4518025" y="1390650"/>
            <a:ext cx="4168775" cy="3533775"/>
            <a:chOff x="2846" y="1038"/>
            <a:chExt cx="2626" cy="2226"/>
          </a:xfrm>
        </p:grpSpPr>
        <p:sp>
          <p:nvSpPr>
            <p:cNvPr id="16397" name="Text Box 18"/>
            <p:cNvSpPr txBox="1">
              <a:spLocks noChangeArrowheads="1"/>
            </p:cNvSpPr>
            <p:nvPr/>
          </p:nvSpPr>
          <p:spPr bwMode="auto">
            <a:xfrm>
              <a:off x="2941" y="2822"/>
              <a:ext cx="2531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It wasn’t that great a wavefunction</a:t>
              </a:r>
            </a:p>
            <a:p>
              <a:r>
                <a:rPr lang="en-US">
                  <a:solidFill>
                    <a:srgbClr val="002060"/>
                  </a:solidFill>
                </a:rPr>
                <a:t>in the first place.</a:t>
              </a:r>
            </a:p>
          </p:txBody>
        </p:sp>
        <p:grpSp>
          <p:nvGrpSpPr>
            <p:cNvPr id="16398" name="Group 19"/>
            <p:cNvGrpSpPr>
              <a:grpSpLocks/>
            </p:cNvGrpSpPr>
            <p:nvPr/>
          </p:nvGrpSpPr>
          <p:grpSpPr bwMode="auto">
            <a:xfrm>
              <a:off x="2846" y="1038"/>
              <a:ext cx="2434" cy="1842"/>
              <a:chOff x="158" y="1776"/>
              <a:chExt cx="2434" cy="1842"/>
            </a:xfrm>
          </p:grpSpPr>
          <p:grpSp>
            <p:nvGrpSpPr>
              <p:cNvPr id="16399" name="Group 20"/>
              <p:cNvGrpSpPr>
                <a:grpSpLocks/>
              </p:cNvGrpSpPr>
              <p:nvPr/>
            </p:nvGrpSpPr>
            <p:grpSpPr bwMode="auto">
              <a:xfrm>
                <a:off x="450" y="1776"/>
                <a:ext cx="2142" cy="1842"/>
                <a:chOff x="450" y="1776"/>
                <a:chExt cx="2142" cy="1842"/>
              </a:xfrm>
            </p:grpSpPr>
            <p:pic>
              <p:nvPicPr>
                <p:cNvPr id="16402" name="Picture 21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0" y="1776"/>
                  <a:ext cx="2142" cy="18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16403" name="Group 22"/>
                <p:cNvGrpSpPr>
                  <a:grpSpLocks/>
                </p:cNvGrpSpPr>
                <p:nvPr/>
              </p:nvGrpSpPr>
              <p:grpSpPr bwMode="auto">
                <a:xfrm>
                  <a:off x="1397" y="3168"/>
                  <a:ext cx="187" cy="240"/>
                  <a:chOff x="1397" y="3168"/>
                  <a:chExt cx="187" cy="240"/>
                </a:xfrm>
              </p:grpSpPr>
              <p:sp>
                <p:nvSpPr>
                  <p:cNvPr id="16404" name="Line 2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488" y="3168"/>
                    <a:ext cx="0" cy="48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405" name="Text Box 2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397" y="3196"/>
                    <a:ext cx="187" cy="21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1pPr>
                    <a:lvl2pPr marL="742950" indent="-28575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2pPr>
                    <a:lvl3pPr marL="11430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3pPr>
                    <a:lvl4pPr marL="16002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4pPr>
                    <a:lvl5pPr marL="2057400" indent="-228600"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>
                        <a:solidFill>
                          <a:schemeClr val="tx1"/>
                        </a:solidFill>
                        <a:latin typeface="Arial" charset="0"/>
                      </a:defRPr>
                    </a:lvl9pPr>
                  </a:lstStyle>
                  <a:p>
                    <a:r>
                      <a:rPr lang="en-US" sz="1600" b="1">
                        <a:solidFill>
                          <a:srgbClr val="002060"/>
                        </a:solidFill>
                      </a:rPr>
                      <a:t>0</a:t>
                    </a:r>
                  </a:p>
                </p:txBody>
              </p:sp>
            </p:grpSp>
          </p:grpSp>
          <p:sp>
            <p:nvSpPr>
              <p:cNvPr id="16400" name="Text Box 25"/>
              <p:cNvSpPr txBox="1">
                <a:spLocks noChangeArrowheads="1"/>
              </p:cNvSpPr>
              <p:nvPr/>
            </p:nvSpPr>
            <p:spPr bwMode="auto">
              <a:xfrm>
                <a:off x="1392" y="3360"/>
                <a:ext cx="21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002060"/>
                    </a:solidFill>
                  </a:rPr>
                  <a:t>X</a:t>
                </a:r>
              </a:p>
            </p:txBody>
          </p:sp>
          <p:sp>
            <p:nvSpPr>
              <p:cNvPr id="16401" name="Text Box 26"/>
              <p:cNvSpPr txBox="1">
                <a:spLocks noChangeArrowheads="1"/>
              </p:cNvSpPr>
              <p:nvPr/>
            </p:nvSpPr>
            <p:spPr bwMode="auto">
              <a:xfrm>
                <a:off x="158" y="2304"/>
                <a:ext cx="562" cy="4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002060"/>
                    </a:solidFill>
                    <a:sym typeface="Symbol" pitchFamily="18" charset="2"/>
                  </a:rPr>
                  <a:t></a:t>
                </a:r>
                <a:r>
                  <a:rPr lang="en-US" sz="1800" b="1" baseline="-25000">
                    <a:solidFill>
                      <a:srgbClr val="002060"/>
                    </a:solidFill>
                    <a:sym typeface="Symbol" pitchFamily="18" charset="2"/>
                  </a:rPr>
                  <a:t>exact</a:t>
                </a:r>
                <a:endParaRPr lang="en-US" sz="1800" b="1">
                  <a:solidFill>
                    <a:srgbClr val="002060"/>
                  </a:solidFill>
                  <a:sym typeface="Symbol" pitchFamily="18" charset="2"/>
                </a:endParaRPr>
              </a:p>
              <a:p>
                <a:r>
                  <a:rPr lang="en-US" sz="1800" b="1">
                    <a:solidFill>
                      <a:srgbClr val="002060"/>
                    </a:solidFill>
                    <a:sym typeface="Symbol" pitchFamily="18" charset="2"/>
                  </a:rPr>
                  <a:t></a:t>
                </a:r>
                <a:r>
                  <a:rPr lang="en-US" sz="1800" b="1" baseline="-25000">
                    <a:solidFill>
                      <a:srgbClr val="002060"/>
                    </a:solidFill>
                    <a:sym typeface="Symbol" pitchFamily="18" charset="2"/>
                  </a:rPr>
                  <a:t>approx.</a:t>
                </a:r>
                <a:endParaRPr lang="en-US" sz="1800" b="1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990600" y="76200"/>
            <a:ext cx="7391400" cy="812800"/>
            <a:chOff x="990600" y="228600"/>
            <a:chExt cx="7391400" cy="812800"/>
          </a:xfrm>
        </p:grpSpPr>
        <p:graphicFrame>
          <p:nvGraphicFramePr>
            <p:cNvPr id="6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04475973"/>
                </p:ext>
              </p:extLst>
            </p:nvPr>
          </p:nvGraphicFramePr>
          <p:xfrm>
            <a:off x="990600" y="228600"/>
            <a:ext cx="1817687" cy="812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59" name="Equation" r:id="rId8" imgW="1091880" imgH="444240" progId="Equation.DSMT4">
                    <p:embed/>
                  </p:oleObj>
                </mc:Choice>
                <mc:Fallback>
                  <p:oleObj name="Equation" r:id="rId8" imgW="1091880" imgH="444240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90600" y="228600"/>
                          <a:ext cx="1817687" cy="812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" name="Object 2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118341670"/>
                </p:ext>
              </p:extLst>
            </p:nvPr>
          </p:nvGraphicFramePr>
          <p:xfrm>
            <a:off x="5030391" y="304800"/>
            <a:ext cx="1826419" cy="6439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60" name="Equation" r:id="rId10" imgW="1307880" imgH="419040" progId="Equation.DSMT4">
                    <p:embed/>
                  </p:oleObj>
                </mc:Choice>
                <mc:Fallback>
                  <p:oleObj name="Equation" r:id="rId10" imgW="1307880" imgH="4190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30391" y="304800"/>
                          <a:ext cx="1826419" cy="6439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" name="Object 3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55050600"/>
                </p:ext>
              </p:extLst>
            </p:nvPr>
          </p:nvGraphicFramePr>
          <p:xfrm>
            <a:off x="4172744" y="471696"/>
            <a:ext cx="690562" cy="3479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61" name="Equation" r:id="rId12" imgW="444240" imgH="203040" progId="Equation.DSMT4">
                    <p:embed/>
                  </p:oleObj>
                </mc:Choice>
                <mc:Fallback>
                  <p:oleObj name="Equation" r:id="rId12" imgW="444240" imgH="2030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2744" y="471696"/>
                          <a:ext cx="690562" cy="34793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" name="TextBox 31"/>
            <p:cNvSpPr txBox="1"/>
            <p:nvPr/>
          </p:nvSpPr>
          <p:spPr bwMode="auto">
            <a:xfrm>
              <a:off x="3048000" y="481221"/>
              <a:ext cx="88357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mtClean="0">
                  <a:solidFill>
                    <a:srgbClr val="002060"/>
                  </a:solidFill>
                </a:rPr>
                <a:t>where</a:t>
              </a:r>
              <a:endParaRPr lang="en-US">
                <a:solidFill>
                  <a:srgbClr val="002060"/>
                </a:solidFill>
              </a:endParaRPr>
            </a:p>
          </p:txBody>
        </p:sp>
        <p:graphicFrame>
          <p:nvGraphicFramePr>
            <p:cNvPr id="7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18920516"/>
                </p:ext>
              </p:extLst>
            </p:nvPr>
          </p:nvGraphicFramePr>
          <p:xfrm>
            <a:off x="7210425" y="481221"/>
            <a:ext cx="1171575" cy="350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62" name="Equation" r:id="rId14" imgW="838080" imgH="228600" progId="Equation.DSMT4">
                    <p:embed/>
                  </p:oleObj>
                </mc:Choice>
                <mc:Fallback>
                  <p:oleObj name="Equation" r:id="rId14" imgW="838080" imgH="228600" progId="Equation.DSMT4">
                    <p:embed/>
                    <p:pic>
                      <p:nvPicPr>
                        <p:cNvPr id="0" name="Object 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10425" y="481221"/>
                          <a:ext cx="1171575" cy="3508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0371539"/>
              </p:ext>
            </p:extLst>
          </p:nvPr>
        </p:nvGraphicFramePr>
        <p:xfrm>
          <a:off x="1066800" y="3522256"/>
          <a:ext cx="2743200" cy="6401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63" name="Equation" r:id="rId16" imgW="1930320" imgH="431640" progId="Equation.DSMT4">
                  <p:embed/>
                </p:oleObj>
              </mc:Choice>
              <mc:Fallback>
                <p:oleObj name="Equation" r:id="rId16" imgW="1930320" imgH="43164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3522256"/>
                        <a:ext cx="2743200" cy="64016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1400040"/>
              </p:ext>
            </p:extLst>
          </p:nvPr>
        </p:nvGraphicFramePr>
        <p:xfrm>
          <a:off x="695325" y="5305425"/>
          <a:ext cx="3578225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64" name="Equation" r:id="rId18" imgW="2349360" imgH="228600" progId="Equation.DSMT4">
                  <p:embed/>
                </p:oleObj>
              </mc:Choice>
              <mc:Fallback>
                <p:oleObj name="Equation" r:id="rId18" imgW="2349360" imgH="2286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325" y="5305425"/>
                        <a:ext cx="3578225" cy="361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Group 14"/>
          <p:cNvGrpSpPr/>
          <p:nvPr/>
        </p:nvGrpSpPr>
        <p:grpSpPr>
          <a:xfrm>
            <a:off x="609600" y="4238625"/>
            <a:ext cx="6215063" cy="2211387"/>
            <a:chOff x="609600" y="4238625"/>
            <a:chExt cx="6215063" cy="2211387"/>
          </a:xfrm>
        </p:grpSpPr>
        <p:grpSp>
          <p:nvGrpSpPr>
            <p:cNvPr id="4" name="Group 12"/>
            <p:cNvGrpSpPr>
              <a:grpSpLocks/>
            </p:cNvGrpSpPr>
            <p:nvPr/>
          </p:nvGrpSpPr>
          <p:grpSpPr bwMode="auto">
            <a:xfrm>
              <a:off x="2346325" y="4238625"/>
              <a:ext cx="920750" cy="838200"/>
              <a:chOff x="2688" y="1968"/>
              <a:chExt cx="580" cy="528"/>
            </a:xfrm>
          </p:grpSpPr>
          <p:sp>
            <p:nvSpPr>
              <p:cNvPr id="16406" name="Line 13"/>
              <p:cNvSpPr>
                <a:spLocks noChangeShapeType="1"/>
              </p:cNvSpPr>
              <p:nvPr/>
            </p:nvSpPr>
            <p:spPr bwMode="auto">
              <a:xfrm>
                <a:off x="2688" y="1968"/>
                <a:ext cx="0" cy="528"/>
              </a:xfrm>
              <a:prstGeom prst="line">
                <a:avLst/>
              </a:prstGeom>
              <a:noFill/>
              <a:ln w="38100">
                <a:solidFill>
                  <a:srgbClr val="FF66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407" name="Text Box 14"/>
              <p:cNvSpPr txBox="1">
                <a:spLocks noChangeArrowheads="1"/>
              </p:cNvSpPr>
              <p:nvPr/>
            </p:nvSpPr>
            <p:spPr bwMode="auto">
              <a:xfrm>
                <a:off x="2736" y="2016"/>
                <a:ext cx="532" cy="4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</a:rPr>
                  <a:t>On</a:t>
                </a:r>
              </a:p>
              <a:p>
                <a:r>
                  <a:rPr lang="en-US" sz="1800" b="1">
                    <a:solidFill>
                      <a:srgbClr val="FF6600"/>
                    </a:solidFill>
                  </a:rPr>
                  <a:t>Board</a:t>
                </a: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609600" y="5686425"/>
              <a:ext cx="6215063" cy="763587"/>
              <a:chOff x="609600" y="5686425"/>
              <a:chExt cx="6215063" cy="763587"/>
            </a:xfrm>
          </p:grpSpPr>
          <p:graphicFrame>
            <p:nvGraphicFramePr>
              <p:cNvPr id="11" name="Object 10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230214855"/>
                  </p:ext>
                </p:extLst>
              </p:nvPr>
            </p:nvGraphicFramePr>
            <p:xfrm>
              <a:off x="2781300" y="5686425"/>
              <a:ext cx="4043363" cy="76358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6765" name="Equation" r:id="rId20" imgW="2654280" imgH="482400" progId="Equation.DSMT4">
                      <p:embed/>
                    </p:oleObj>
                  </mc:Choice>
                  <mc:Fallback>
                    <p:oleObj name="Equation" r:id="rId20" imgW="2654280" imgH="482400" progId="Equation.DSMT4">
                      <p:embed/>
                      <p:pic>
                        <p:nvPicPr>
                          <p:cNvPr id="0" name="Object 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1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781300" y="5686425"/>
                            <a:ext cx="4043363" cy="76358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2" name="TextBox 11"/>
              <p:cNvSpPr txBox="1"/>
              <p:nvPr/>
            </p:nvSpPr>
            <p:spPr bwMode="auto">
              <a:xfrm>
                <a:off x="609600" y="5838825"/>
                <a:ext cx="212975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 anchor="ctr">
                <a:spAutoFit/>
              </a:bodyPr>
              <a:lstStyle/>
              <a:p>
                <a:r>
                  <a:rPr lang="en-US" sz="1800" b="1" smtClean="0">
                    <a:solidFill>
                      <a:srgbClr val="FF0000"/>
                    </a:solidFill>
                  </a:rPr>
                  <a:t>Note:</a:t>
                </a:r>
                <a:r>
                  <a:rPr lang="en-US" sz="1800" smtClean="0">
                    <a:solidFill>
                      <a:srgbClr val="FF0000"/>
                    </a:solidFill>
                  </a:rPr>
                  <a:t>  We will use:</a:t>
                </a:r>
                <a:endParaRPr lang="en-US" sz="1800" b="1" smtClean="0">
                  <a:solidFill>
                    <a:srgbClr val="FF0000"/>
                  </a:solidFill>
                </a:endParaRPr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10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10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20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BA88C98-2B8E-4A6E-A9DF-D24C423DB248}" type="slidenum">
              <a:rPr lang="en-US" sz="1400" smtClean="0">
                <a:solidFill>
                  <a:srgbClr val="002060"/>
                </a:solidFill>
              </a:rPr>
              <a:pPr/>
              <a:t>17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17412" name="Group 1027"/>
          <p:cNvGrpSpPr>
            <a:grpSpLocks/>
          </p:cNvGrpSpPr>
          <p:nvPr/>
        </p:nvGrpSpPr>
        <p:grpSpPr bwMode="auto">
          <a:xfrm>
            <a:off x="457200" y="1185863"/>
            <a:ext cx="5505450" cy="3995737"/>
            <a:chOff x="288" y="479"/>
            <a:chExt cx="3468" cy="2517"/>
          </a:xfrm>
        </p:grpSpPr>
        <p:sp>
          <p:nvSpPr>
            <p:cNvPr id="17413" name="Text Box 1028"/>
            <p:cNvSpPr txBox="1">
              <a:spLocks noChangeArrowheads="1"/>
            </p:cNvSpPr>
            <p:nvPr/>
          </p:nvSpPr>
          <p:spPr bwMode="auto">
            <a:xfrm>
              <a:off x="288" y="479"/>
              <a:ext cx="206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</a:t>
              </a:r>
              <a:r>
                <a:rPr lang="en-US" sz="2200">
                  <a:solidFill>
                    <a:srgbClr val="002060"/>
                  </a:solidFill>
                </a:rPr>
                <a:t> The Variational Method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  <p:sp>
          <p:nvSpPr>
            <p:cNvPr id="17414" name="Text Box 1029"/>
            <p:cNvSpPr txBox="1">
              <a:spLocks noChangeArrowheads="1"/>
            </p:cNvSpPr>
            <p:nvPr/>
          </p:nvSpPr>
          <p:spPr bwMode="auto">
            <a:xfrm>
              <a:off x="288" y="911"/>
              <a:ext cx="322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Applications of the Variational Method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  <p:sp>
          <p:nvSpPr>
            <p:cNvPr id="17415" name="Text Box 1030"/>
            <p:cNvSpPr txBox="1">
              <a:spLocks noChangeArrowheads="1"/>
            </p:cNvSpPr>
            <p:nvPr/>
          </p:nvSpPr>
          <p:spPr bwMode="auto">
            <a:xfrm>
              <a:off x="290" y="2688"/>
              <a:ext cx="2802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Better Variational Wavefunctions</a:t>
              </a:r>
              <a:endParaRPr lang="en-US" sz="2600">
                <a:solidFill>
                  <a:srgbClr val="002060"/>
                </a:solidFill>
              </a:endParaRPr>
            </a:p>
          </p:txBody>
        </p:sp>
        <p:sp>
          <p:nvSpPr>
            <p:cNvPr id="17416" name="Text Box 1031"/>
            <p:cNvSpPr txBox="1">
              <a:spLocks noChangeArrowheads="1"/>
            </p:cNvSpPr>
            <p:nvPr/>
          </p:nvSpPr>
          <p:spPr bwMode="auto">
            <a:xfrm>
              <a:off x="290" y="1343"/>
              <a:ext cx="1705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 b="1">
                  <a:solidFill>
                    <a:srgbClr val="FF00FF"/>
                  </a:solidFill>
                </a:rPr>
                <a:t>• </a:t>
              </a:r>
              <a:r>
                <a:rPr lang="en-US" sz="2200" b="1">
                  <a:solidFill>
                    <a:srgbClr val="FF00FF"/>
                  </a:solidFill>
                  <a:sym typeface="Symbol" pitchFamily="18" charset="2"/>
                </a:rPr>
                <a:t>The Helium Atom</a:t>
              </a:r>
            </a:p>
          </p:txBody>
        </p:sp>
        <p:sp>
          <p:nvSpPr>
            <p:cNvPr id="17417" name="Text Box 1032"/>
            <p:cNvSpPr txBox="1">
              <a:spLocks noChangeArrowheads="1"/>
            </p:cNvSpPr>
            <p:nvPr/>
          </p:nvSpPr>
          <p:spPr bwMode="auto">
            <a:xfrm>
              <a:off x="305" y="1804"/>
              <a:ext cx="3451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  <a:sym typeface="Symbol" pitchFamily="18" charset="2"/>
                </a:rPr>
                <a:t>Perturbation Theory Treatment of Helium</a:t>
              </a:r>
            </a:p>
          </p:txBody>
        </p:sp>
        <p:sp>
          <p:nvSpPr>
            <p:cNvPr id="17418" name="Text Box 1033"/>
            <p:cNvSpPr txBox="1">
              <a:spLocks noChangeArrowheads="1"/>
            </p:cNvSpPr>
            <p:nvPr/>
          </p:nvSpPr>
          <p:spPr bwMode="auto">
            <a:xfrm>
              <a:off x="320" y="2256"/>
              <a:ext cx="3362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Variational Method Treatment of Helium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</p:grpSp>
      <p:sp>
        <p:nvSpPr>
          <p:cNvPr id="1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1200" y="228600"/>
            <a:ext cx="7772400" cy="762000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A:  The Variational Principle </a:t>
            </a:r>
            <a:br>
              <a:rPr lang="en-US" sz="2400" smtClean="0">
                <a:solidFill>
                  <a:schemeClr val="bg1"/>
                </a:solidFill>
              </a:rPr>
            </a:br>
            <a:r>
              <a:rPr lang="en-US" sz="2400" smtClean="0">
                <a:solidFill>
                  <a:schemeClr val="bg1"/>
                </a:solidFill>
              </a:rPr>
              <a:t>and the Helium Atom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A02A2BA-60F4-49B4-A877-FA3656E743B5}" type="slidenum">
              <a:rPr lang="en-US" sz="1400" smtClean="0">
                <a:solidFill>
                  <a:srgbClr val="002060"/>
                </a:solidFill>
              </a:rPr>
              <a:pPr/>
              <a:t>18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Helium Atom Schr</a:t>
            </a:r>
            <a:r>
              <a:rPr lang="en-US" smtClean="0">
                <a:solidFill>
                  <a:schemeClr val="bg1"/>
                </a:solidFill>
                <a:cs typeface="Arial" charset="0"/>
              </a:rPr>
              <a:t>ödinger Equation</a:t>
            </a:r>
            <a:endParaRPr lang="en-US" smtClean="0">
              <a:solidFill>
                <a:schemeClr val="bg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6096000" y="900113"/>
            <a:ext cx="2209800" cy="1890712"/>
            <a:chOff x="3840" y="768"/>
            <a:chExt cx="1392" cy="1191"/>
          </a:xfrm>
        </p:grpSpPr>
        <p:grpSp>
          <p:nvGrpSpPr>
            <p:cNvPr id="18467" name="Group 4"/>
            <p:cNvGrpSpPr>
              <a:grpSpLocks/>
            </p:cNvGrpSpPr>
            <p:nvPr/>
          </p:nvGrpSpPr>
          <p:grpSpPr bwMode="auto">
            <a:xfrm>
              <a:off x="4336" y="1584"/>
              <a:ext cx="368" cy="375"/>
              <a:chOff x="1744" y="1200"/>
              <a:chExt cx="368" cy="375"/>
            </a:xfrm>
          </p:grpSpPr>
          <p:sp>
            <p:nvSpPr>
              <p:cNvPr id="18474" name="Oval 5"/>
              <p:cNvSpPr>
                <a:spLocks noChangeArrowheads="1"/>
              </p:cNvSpPr>
              <p:nvPr/>
            </p:nvSpPr>
            <p:spPr bwMode="auto">
              <a:xfrm>
                <a:off x="1872" y="1200"/>
                <a:ext cx="144" cy="144"/>
              </a:xfrm>
              <a:prstGeom prst="ellipse">
                <a:avLst/>
              </a:prstGeom>
              <a:solidFill>
                <a:srgbClr val="FF6600"/>
              </a:solidFill>
              <a:ln w="9525">
                <a:solidFill>
                  <a:srgbClr val="FF66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75" name="Text Box 6"/>
              <p:cNvSpPr txBox="1">
                <a:spLocks noChangeArrowheads="1"/>
              </p:cNvSpPr>
              <p:nvPr/>
            </p:nvSpPr>
            <p:spPr bwMode="auto">
              <a:xfrm>
                <a:off x="1744" y="1344"/>
                <a:ext cx="36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6600"/>
                    </a:solidFill>
                  </a:rPr>
                  <a:t>+Ze</a:t>
                </a:r>
              </a:p>
            </p:txBody>
          </p:sp>
        </p:grpSp>
        <p:grpSp>
          <p:nvGrpSpPr>
            <p:cNvPr id="18468" name="Group 7"/>
            <p:cNvGrpSpPr>
              <a:grpSpLocks/>
            </p:cNvGrpSpPr>
            <p:nvPr/>
          </p:nvGrpSpPr>
          <p:grpSpPr bwMode="auto">
            <a:xfrm>
              <a:off x="3840" y="768"/>
              <a:ext cx="244" cy="240"/>
              <a:chOff x="3840" y="768"/>
              <a:chExt cx="244" cy="240"/>
            </a:xfrm>
          </p:grpSpPr>
          <p:sp>
            <p:nvSpPr>
              <p:cNvPr id="18472" name="Oval 8"/>
              <p:cNvSpPr>
                <a:spLocks noChangeArrowheads="1"/>
              </p:cNvSpPr>
              <p:nvPr/>
            </p:nvSpPr>
            <p:spPr bwMode="auto">
              <a:xfrm>
                <a:off x="3984" y="960"/>
                <a:ext cx="48" cy="48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73" name="Text Box 9"/>
              <p:cNvSpPr txBox="1">
                <a:spLocks noChangeArrowheads="1"/>
              </p:cNvSpPr>
              <p:nvPr/>
            </p:nvSpPr>
            <p:spPr bwMode="auto">
              <a:xfrm>
                <a:off x="3840" y="768"/>
                <a:ext cx="24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9933"/>
                    </a:solidFill>
                  </a:rPr>
                  <a:t>-e</a:t>
                </a:r>
              </a:p>
            </p:txBody>
          </p:sp>
        </p:grpSp>
        <p:grpSp>
          <p:nvGrpSpPr>
            <p:cNvPr id="18469" name="Group 10"/>
            <p:cNvGrpSpPr>
              <a:grpSpLocks/>
            </p:cNvGrpSpPr>
            <p:nvPr/>
          </p:nvGrpSpPr>
          <p:grpSpPr bwMode="auto">
            <a:xfrm>
              <a:off x="4988" y="777"/>
              <a:ext cx="244" cy="231"/>
              <a:chOff x="4988" y="777"/>
              <a:chExt cx="244" cy="231"/>
            </a:xfrm>
          </p:grpSpPr>
          <p:sp>
            <p:nvSpPr>
              <p:cNvPr id="18470" name="Oval 11"/>
              <p:cNvSpPr>
                <a:spLocks noChangeArrowheads="1"/>
              </p:cNvSpPr>
              <p:nvPr/>
            </p:nvSpPr>
            <p:spPr bwMode="auto">
              <a:xfrm>
                <a:off x="5036" y="960"/>
                <a:ext cx="48" cy="48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71" name="Text Box 12"/>
              <p:cNvSpPr txBox="1">
                <a:spLocks noChangeArrowheads="1"/>
              </p:cNvSpPr>
              <p:nvPr/>
            </p:nvSpPr>
            <p:spPr bwMode="auto">
              <a:xfrm>
                <a:off x="4988" y="777"/>
                <a:ext cx="24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9933"/>
                    </a:solidFill>
                  </a:rPr>
                  <a:t>-e</a:t>
                </a:r>
              </a:p>
            </p:txBody>
          </p:sp>
        </p:grpSp>
      </p:grpSp>
      <p:sp>
        <p:nvSpPr>
          <p:cNvPr id="615437" name="Text Box 13"/>
          <p:cNvSpPr txBox="1">
            <a:spLocks noChangeArrowheads="1"/>
          </p:cNvSpPr>
          <p:nvPr/>
        </p:nvSpPr>
        <p:spPr bwMode="auto">
          <a:xfrm>
            <a:off x="6629400" y="2728913"/>
            <a:ext cx="10795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FF"/>
                </a:solidFill>
              </a:rPr>
              <a:t>He:  Z=2</a:t>
            </a:r>
          </a:p>
        </p:txBody>
      </p:sp>
      <p:grpSp>
        <p:nvGrpSpPr>
          <p:cNvPr id="6" name="Group 14"/>
          <p:cNvGrpSpPr>
            <a:grpSpLocks/>
          </p:cNvGrpSpPr>
          <p:nvPr/>
        </p:nvGrpSpPr>
        <p:grpSpPr bwMode="auto">
          <a:xfrm>
            <a:off x="6400800" y="1281113"/>
            <a:ext cx="685800" cy="914400"/>
            <a:chOff x="4032" y="1008"/>
            <a:chExt cx="432" cy="576"/>
          </a:xfrm>
        </p:grpSpPr>
        <p:sp>
          <p:nvSpPr>
            <p:cNvPr id="18465" name="Line 15"/>
            <p:cNvSpPr>
              <a:spLocks noChangeShapeType="1"/>
            </p:cNvSpPr>
            <p:nvPr/>
          </p:nvSpPr>
          <p:spPr bwMode="auto">
            <a:xfrm flipH="1" flipV="1">
              <a:off x="4032" y="1008"/>
              <a:ext cx="432" cy="5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6" name="Text Box 16"/>
            <p:cNvSpPr txBox="1">
              <a:spLocks noChangeArrowheads="1"/>
            </p:cNvSpPr>
            <p:nvPr/>
          </p:nvSpPr>
          <p:spPr bwMode="auto">
            <a:xfrm>
              <a:off x="4084" y="1248"/>
              <a:ext cx="23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/>
                <a:t>r</a:t>
              </a:r>
              <a:r>
                <a:rPr lang="en-US" b="1" baseline="-25000"/>
                <a:t>1</a:t>
              </a:r>
              <a:endParaRPr lang="en-US" b="1"/>
            </a:p>
          </p:txBody>
        </p:sp>
      </p:grpSp>
      <p:grpSp>
        <p:nvGrpSpPr>
          <p:cNvPr id="7" name="Group 17"/>
          <p:cNvGrpSpPr>
            <a:grpSpLocks/>
          </p:cNvGrpSpPr>
          <p:nvPr/>
        </p:nvGrpSpPr>
        <p:grpSpPr bwMode="auto">
          <a:xfrm>
            <a:off x="7315200" y="1281113"/>
            <a:ext cx="685800" cy="914400"/>
            <a:chOff x="4608" y="1008"/>
            <a:chExt cx="432" cy="576"/>
          </a:xfrm>
        </p:grpSpPr>
        <p:sp>
          <p:nvSpPr>
            <p:cNvPr id="18463" name="Line 18"/>
            <p:cNvSpPr>
              <a:spLocks noChangeShapeType="1"/>
            </p:cNvSpPr>
            <p:nvPr/>
          </p:nvSpPr>
          <p:spPr bwMode="auto">
            <a:xfrm flipV="1">
              <a:off x="4608" y="1008"/>
              <a:ext cx="432" cy="5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4" name="Text Box 19"/>
            <p:cNvSpPr txBox="1">
              <a:spLocks noChangeArrowheads="1"/>
            </p:cNvSpPr>
            <p:nvPr/>
          </p:nvSpPr>
          <p:spPr bwMode="auto">
            <a:xfrm>
              <a:off x="4800" y="1238"/>
              <a:ext cx="23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/>
                <a:t>r</a:t>
              </a:r>
              <a:r>
                <a:rPr lang="en-US" b="1" baseline="-25000"/>
                <a:t>2</a:t>
              </a:r>
              <a:endParaRPr lang="en-US" b="1"/>
            </a:p>
          </p:txBody>
        </p:sp>
      </p:grpSp>
      <p:grpSp>
        <p:nvGrpSpPr>
          <p:cNvPr id="8" name="Group 20"/>
          <p:cNvGrpSpPr>
            <a:grpSpLocks/>
          </p:cNvGrpSpPr>
          <p:nvPr/>
        </p:nvGrpSpPr>
        <p:grpSpPr bwMode="auto">
          <a:xfrm>
            <a:off x="6477000" y="823913"/>
            <a:ext cx="1447800" cy="457200"/>
            <a:chOff x="4080" y="720"/>
            <a:chExt cx="912" cy="288"/>
          </a:xfrm>
        </p:grpSpPr>
        <p:sp>
          <p:nvSpPr>
            <p:cNvPr id="18461" name="Line 21"/>
            <p:cNvSpPr>
              <a:spLocks noChangeShapeType="1"/>
            </p:cNvSpPr>
            <p:nvPr/>
          </p:nvSpPr>
          <p:spPr bwMode="auto">
            <a:xfrm>
              <a:off x="4080" y="1008"/>
              <a:ext cx="9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62" name="Text Box 22"/>
            <p:cNvSpPr txBox="1">
              <a:spLocks noChangeArrowheads="1"/>
            </p:cNvSpPr>
            <p:nvPr/>
          </p:nvSpPr>
          <p:spPr bwMode="auto">
            <a:xfrm>
              <a:off x="4372" y="720"/>
              <a:ext cx="29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/>
                <a:t>r</a:t>
              </a:r>
              <a:r>
                <a:rPr lang="en-US" b="1" baseline="-25000"/>
                <a:t>12</a:t>
              </a:r>
              <a:endParaRPr lang="en-US" b="1"/>
            </a:p>
          </p:txBody>
        </p:sp>
      </p:grpSp>
      <p:sp>
        <p:nvSpPr>
          <p:cNvPr id="615447" name="Text Box 23"/>
          <p:cNvSpPr txBox="1">
            <a:spLocks noChangeArrowheads="1"/>
          </p:cNvSpPr>
          <p:nvPr/>
        </p:nvSpPr>
        <p:spPr bwMode="auto">
          <a:xfrm>
            <a:off x="1905000" y="701675"/>
            <a:ext cx="23622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The Hamiltonian</a:t>
            </a:r>
          </a:p>
        </p:txBody>
      </p:sp>
      <p:grpSp>
        <p:nvGrpSpPr>
          <p:cNvPr id="9" name="Group 43"/>
          <p:cNvGrpSpPr>
            <a:grpSpLocks/>
          </p:cNvGrpSpPr>
          <p:nvPr/>
        </p:nvGrpSpPr>
        <p:grpSpPr bwMode="auto">
          <a:xfrm>
            <a:off x="750888" y="1187450"/>
            <a:ext cx="4686300" cy="879475"/>
            <a:chOff x="473" y="748"/>
            <a:chExt cx="2952" cy="554"/>
          </a:xfrm>
        </p:grpSpPr>
        <p:graphicFrame>
          <p:nvGraphicFramePr>
            <p:cNvPr id="18458" name="Object 25"/>
            <p:cNvGraphicFramePr>
              <a:graphicFrameLocks noChangeAspect="1"/>
            </p:cNvGraphicFramePr>
            <p:nvPr/>
          </p:nvGraphicFramePr>
          <p:xfrm>
            <a:off x="473" y="829"/>
            <a:ext cx="2952" cy="4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46" name="Equation" r:id="rId3" imgW="2847876" imgH="400042" progId="Equation.DSMT4">
                    <p:embed/>
                  </p:oleObj>
                </mc:Choice>
                <mc:Fallback>
                  <p:oleObj name="Equation" r:id="rId3" imgW="2847876" imgH="400042" progId="Equation.DSMT4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3" y="829"/>
                          <a:ext cx="2952" cy="4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59" name="Text Box 26"/>
            <p:cNvSpPr txBox="1">
              <a:spLocks noChangeArrowheads="1"/>
            </p:cNvSpPr>
            <p:nvPr/>
          </p:nvSpPr>
          <p:spPr bwMode="auto">
            <a:xfrm>
              <a:off x="768" y="748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FFFF"/>
                  </a:solidFill>
                </a:rPr>
                <a:t>^</a:t>
              </a:r>
            </a:p>
          </p:txBody>
        </p:sp>
        <p:sp>
          <p:nvSpPr>
            <p:cNvPr id="18460" name="Text Box 27"/>
            <p:cNvSpPr txBox="1">
              <a:spLocks noChangeArrowheads="1"/>
            </p:cNvSpPr>
            <p:nvPr/>
          </p:nvSpPr>
          <p:spPr bwMode="auto">
            <a:xfrm>
              <a:off x="1296" y="758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FFFF"/>
                  </a:solidFill>
                </a:rPr>
                <a:t>^</a:t>
              </a:r>
            </a:p>
          </p:txBody>
        </p:sp>
      </p:grpSp>
      <p:sp>
        <p:nvSpPr>
          <p:cNvPr id="615452" name="Text Box 28"/>
          <p:cNvSpPr txBox="1">
            <a:spLocks noChangeArrowheads="1"/>
          </p:cNvSpPr>
          <p:nvPr/>
        </p:nvSpPr>
        <p:spPr bwMode="auto">
          <a:xfrm>
            <a:off x="1295400" y="2043113"/>
            <a:ext cx="781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KE(1)</a:t>
            </a:r>
          </a:p>
        </p:txBody>
      </p:sp>
      <p:sp>
        <p:nvSpPr>
          <p:cNvPr id="615453" name="Text Box 29"/>
          <p:cNvSpPr txBox="1">
            <a:spLocks noChangeArrowheads="1"/>
          </p:cNvSpPr>
          <p:nvPr/>
        </p:nvSpPr>
        <p:spPr bwMode="auto">
          <a:xfrm>
            <a:off x="2133600" y="2057400"/>
            <a:ext cx="781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KE(2)</a:t>
            </a:r>
          </a:p>
        </p:txBody>
      </p:sp>
      <p:sp>
        <p:nvSpPr>
          <p:cNvPr id="615454" name="Text Box 30"/>
          <p:cNvSpPr txBox="1">
            <a:spLocks noChangeArrowheads="1"/>
          </p:cNvSpPr>
          <p:nvPr/>
        </p:nvSpPr>
        <p:spPr bwMode="auto">
          <a:xfrm>
            <a:off x="3028950" y="2043113"/>
            <a:ext cx="768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PE(1)</a:t>
            </a:r>
          </a:p>
        </p:txBody>
      </p:sp>
      <p:sp>
        <p:nvSpPr>
          <p:cNvPr id="615455" name="Text Box 31"/>
          <p:cNvSpPr txBox="1">
            <a:spLocks noChangeArrowheads="1"/>
          </p:cNvSpPr>
          <p:nvPr/>
        </p:nvSpPr>
        <p:spPr bwMode="auto">
          <a:xfrm>
            <a:off x="3867150" y="2057400"/>
            <a:ext cx="768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PE(2)</a:t>
            </a:r>
          </a:p>
        </p:txBody>
      </p:sp>
      <p:sp>
        <p:nvSpPr>
          <p:cNvPr id="615456" name="Text Box 32"/>
          <p:cNvSpPr txBox="1">
            <a:spLocks noChangeArrowheads="1"/>
          </p:cNvSpPr>
          <p:nvPr/>
        </p:nvSpPr>
        <p:spPr bwMode="auto">
          <a:xfrm>
            <a:off x="4648200" y="2043113"/>
            <a:ext cx="895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b="1">
                <a:solidFill>
                  <a:srgbClr val="FF0000"/>
                </a:solidFill>
              </a:rPr>
              <a:t>PE(12)</a:t>
            </a:r>
          </a:p>
        </p:txBody>
      </p:sp>
      <p:graphicFrame>
        <p:nvGraphicFramePr>
          <p:cNvPr id="615457" name="Object 33"/>
          <p:cNvGraphicFramePr>
            <a:graphicFrameLocks noChangeAspect="1"/>
          </p:cNvGraphicFramePr>
          <p:nvPr/>
        </p:nvGraphicFramePr>
        <p:xfrm>
          <a:off x="727075" y="2679700"/>
          <a:ext cx="5521325" cy="735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7" name="Equation" r:id="rId5" imgW="3381279" imgH="400042" progId="Equation.DSMT4">
                  <p:embed/>
                </p:oleObj>
              </mc:Choice>
              <mc:Fallback>
                <p:oleObj name="Equation" r:id="rId5" imgW="3381279" imgH="400042" progId="Equation.DSMT4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075" y="2679700"/>
                        <a:ext cx="5521325" cy="735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" name="Group 34"/>
          <p:cNvGrpSpPr>
            <a:grpSpLocks/>
          </p:cNvGrpSpPr>
          <p:nvPr/>
        </p:nvGrpSpPr>
        <p:grpSpPr bwMode="auto">
          <a:xfrm>
            <a:off x="1676400" y="3505200"/>
            <a:ext cx="3741738" cy="452438"/>
            <a:chOff x="1056" y="2208"/>
            <a:chExt cx="2357" cy="285"/>
          </a:xfrm>
        </p:grpSpPr>
        <p:graphicFrame>
          <p:nvGraphicFramePr>
            <p:cNvPr id="18456" name="Object 35"/>
            <p:cNvGraphicFramePr>
              <a:graphicFrameLocks noChangeAspect="1"/>
            </p:cNvGraphicFramePr>
            <p:nvPr/>
          </p:nvGraphicFramePr>
          <p:xfrm>
            <a:off x="2134" y="2251"/>
            <a:ext cx="1279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48" name="Equation" r:id="rId7" imgW="1200157" imgH="171408" progId="Equation.DSMT4">
                    <p:embed/>
                  </p:oleObj>
                </mc:Choice>
                <mc:Fallback>
                  <p:oleObj name="Equation" r:id="rId7" imgW="1200157" imgH="171408" progId="Equation.DSMT4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34" y="2251"/>
                          <a:ext cx="1279" cy="2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57" name="Text Box 36"/>
            <p:cNvSpPr txBox="1">
              <a:spLocks noChangeArrowheads="1"/>
            </p:cNvSpPr>
            <p:nvPr/>
          </p:nvSpPr>
          <p:spPr bwMode="auto">
            <a:xfrm>
              <a:off x="1056" y="2208"/>
              <a:ext cx="105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Atomic Units:</a:t>
              </a:r>
            </a:p>
          </p:txBody>
        </p:sp>
      </p:grpSp>
      <p:grpSp>
        <p:nvGrpSpPr>
          <p:cNvPr id="11" name="Group 37"/>
          <p:cNvGrpSpPr>
            <a:grpSpLocks/>
          </p:cNvGrpSpPr>
          <p:nvPr/>
        </p:nvGrpSpPr>
        <p:grpSpPr bwMode="auto">
          <a:xfrm>
            <a:off x="2076450" y="5102225"/>
            <a:ext cx="5021263" cy="1303338"/>
            <a:chOff x="1308" y="3214"/>
            <a:chExt cx="3163" cy="821"/>
          </a:xfrm>
        </p:grpSpPr>
        <p:graphicFrame>
          <p:nvGraphicFramePr>
            <p:cNvPr id="18454" name="Object 38"/>
            <p:cNvGraphicFramePr>
              <a:graphicFrameLocks noChangeAspect="1"/>
            </p:cNvGraphicFramePr>
            <p:nvPr/>
          </p:nvGraphicFramePr>
          <p:xfrm>
            <a:off x="1380" y="3214"/>
            <a:ext cx="3064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49" name="Equation" r:id="rId9" imgW="4019420" imgH="428655" progId="Equation.DSMT4">
                    <p:embed/>
                  </p:oleObj>
                </mc:Choice>
                <mc:Fallback>
                  <p:oleObj name="Equation" r:id="rId9" imgW="4019420" imgH="428655" progId="Equation.DSMT4">
                    <p:embed/>
                    <p:pic>
                      <p:nvPicPr>
                        <p:cNvPr id="0" name="Object 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0" y="3214"/>
                          <a:ext cx="3064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455" name="Object 39"/>
            <p:cNvGraphicFramePr>
              <a:graphicFrameLocks noChangeAspect="1"/>
            </p:cNvGraphicFramePr>
            <p:nvPr/>
          </p:nvGraphicFramePr>
          <p:xfrm>
            <a:off x="1308" y="3667"/>
            <a:ext cx="3163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50" name="Equation" r:id="rId11" imgW="4162488" imgH="428655" progId="Equation.DSMT4">
                    <p:embed/>
                  </p:oleObj>
                </mc:Choice>
                <mc:Fallback>
                  <p:oleObj name="Equation" r:id="rId11" imgW="4162488" imgH="428655" progId="Equation.DSMT4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08" y="3667"/>
                          <a:ext cx="3163" cy="3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Group 45"/>
          <p:cNvGrpSpPr>
            <a:grpSpLocks/>
          </p:cNvGrpSpPr>
          <p:nvPr/>
        </p:nvGrpSpPr>
        <p:grpSpPr bwMode="auto">
          <a:xfrm>
            <a:off x="1371600" y="4038600"/>
            <a:ext cx="4038600" cy="838200"/>
            <a:chOff x="864" y="2544"/>
            <a:chExt cx="2544" cy="528"/>
          </a:xfrm>
        </p:grpSpPr>
        <p:graphicFrame>
          <p:nvGraphicFramePr>
            <p:cNvPr id="18452" name="Object 41"/>
            <p:cNvGraphicFramePr>
              <a:graphicFrameLocks noChangeAspect="1"/>
            </p:cNvGraphicFramePr>
            <p:nvPr/>
          </p:nvGraphicFramePr>
          <p:xfrm>
            <a:off x="935" y="2586"/>
            <a:ext cx="2425" cy="4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51" name="Equation" r:id="rId13" imgW="2333639" imgH="371429" progId="Equation.DSMT4">
                    <p:embed/>
                  </p:oleObj>
                </mc:Choice>
                <mc:Fallback>
                  <p:oleObj name="Equation" r:id="rId13" imgW="2333639" imgH="371429" progId="Equation.DSMT4">
                    <p:embed/>
                    <p:pic>
                      <p:nvPicPr>
                        <p:cNvPr id="0" name="Object 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35" y="2586"/>
                          <a:ext cx="2425" cy="45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53" name="Rectangle 42"/>
            <p:cNvSpPr>
              <a:spLocks noChangeArrowheads="1"/>
            </p:cNvSpPr>
            <p:nvPr/>
          </p:nvSpPr>
          <p:spPr bwMode="auto">
            <a:xfrm>
              <a:off x="864" y="2544"/>
              <a:ext cx="2544" cy="52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5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15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15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15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15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15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15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615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37" grpId="0" autoUpdateAnimBg="0"/>
      <p:bldP spid="615447" grpId="0" autoUpdateAnimBg="0"/>
      <p:bldP spid="615452" grpId="0" autoUpdateAnimBg="0"/>
      <p:bldP spid="615453" grpId="0" autoUpdateAnimBg="0"/>
      <p:bldP spid="615454" grpId="0" autoUpdateAnimBg="0"/>
      <p:bldP spid="615455" grpId="0" autoUpdateAnimBg="0"/>
      <p:bldP spid="615456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E22A357-1582-4578-B345-65B1AB628726}" type="slidenum">
              <a:rPr lang="en-US" sz="1400" smtClean="0">
                <a:solidFill>
                  <a:srgbClr val="002060"/>
                </a:solidFill>
              </a:rPr>
              <a:pPr/>
              <a:t>19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16450" name="Object 2"/>
          <p:cNvGraphicFramePr>
            <a:graphicFrameLocks noChangeAspect="1"/>
          </p:cNvGraphicFramePr>
          <p:nvPr/>
        </p:nvGraphicFramePr>
        <p:xfrm>
          <a:off x="493713" y="893763"/>
          <a:ext cx="3848100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02" name="Equation" r:id="rId3" imgW="2333639" imgH="371429" progId="Equation.DSMT4">
                  <p:embed/>
                </p:oleObj>
              </mc:Choice>
              <mc:Fallback>
                <p:oleObj name="Equation" r:id="rId3" imgW="2333639" imgH="371429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713" y="893763"/>
                        <a:ext cx="3848100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6451" name="Text Box 3"/>
          <p:cNvSpPr txBox="1">
            <a:spLocks noChangeArrowheads="1"/>
          </p:cNvSpPr>
          <p:nvPr/>
        </p:nvSpPr>
        <p:spPr bwMode="auto">
          <a:xfrm>
            <a:off x="2640013" y="228600"/>
            <a:ext cx="368458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FF"/>
                </a:solidFill>
              </a:rPr>
              <a:t>The Schr</a:t>
            </a:r>
            <a:r>
              <a:rPr lang="en-US" sz="2200" b="1">
                <a:solidFill>
                  <a:srgbClr val="FF00FF"/>
                </a:solidFill>
                <a:cs typeface="Arial" charset="0"/>
              </a:rPr>
              <a:t>ödinger Equation</a:t>
            </a:r>
            <a:endParaRPr lang="en-US" sz="2200" b="1">
              <a:solidFill>
                <a:srgbClr val="FF00FF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572000" y="1071563"/>
            <a:ext cx="4279900" cy="1077912"/>
            <a:chOff x="2880" y="675"/>
            <a:chExt cx="2696" cy="679"/>
          </a:xfrm>
        </p:grpSpPr>
        <p:sp>
          <p:nvSpPr>
            <p:cNvPr id="19473" name="Line 5"/>
            <p:cNvSpPr>
              <a:spLocks noChangeShapeType="1"/>
            </p:cNvSpPr>
            <p:nvPr/>
          </p:nvSpPr>
          <p:spPr bwMode="auto">
            <a:xfrm>
              <a:off x="2880" y="768"/>
              <a:ext cx="48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9474" name="Group 6"/>
            <p:cNvGrpSpPr>
              <a:grpSpLocks/>
            </p:cNvGrpSpPr>
            <p:nvPr/>
          </p:nvGrpSpPr>
          <p:grpSpPr bwMode="auto">
            <a:xfrm>
              <a:off x="3408" y="675"/>
              <a:ext cx="2168" cy="679"/>
              <a:chOff x="3408" y="675"/>
              <a:chExt cx="2168" cy="679"/>
            </a:xfrm>
          </p:grpSpPr>
          <p:graphicFrame>
            <p:nvGraphicFramePr>
              <p:cNvPr id="19475" name="Object 7"/>
              <p:cNvGraphicFramePr>
                <a:graphicFrameLocks noChangeAspect="1"/>
              </p:cNvGraphicFramePr>
              <p:nvPr/>
            </p:nvGraphicFramePr>
            <p:xfrm>
              <a:off x="3496" y="675"/>
              <a:ext cx="1431" cy="23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9703" name="Equation" r:id="rId5" imgW="1352674" imgH="171408" progId="Equation.DSMT4">
                      <p:embed/>
                    </p:oleObj>
                  </mc:Choice>
                  <mc:Fallback>
                    <p:oleObj name="Equation" r:id="rId5" imgW="1352674" imgH="171408" progId="Equation.DSMT4">
                      <p:embed/>
                      <p:pic>
                        <p:nvPicPr>
                          <p:cNvPr id="0" name="Object 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496" y="675"/>
                            <a:ext cx="1431" cy="23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9476" name="Text Box 8"/>
              <p:cNvSpPr txBox="1">
                <a:spLocks noChangeArrowheads="1"/>
              </p:cNvSpPr>
              <p:nvPr/>
            </p:nvSpPr>
            <p:spPr bwMode="auto">
              <a:xfrm>
                <a:off x="3408" y="912"/>
                <a:ext cx="2168" cy="4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 depends upon the</a:t>
                </a:r>
              </a:p>
              <a:p>
                <a:r>
                  <a:rPr lang="en-US">
                    <a:solidFill>
                      <a:srgbClr val="002060"/>
                    </a:solidFill>
                    <a:sym typeface="Symbol" pitchFamily="18" charset="2"/>
                  </a:rPr>
                  <a:t>coordinates of both electrons</a:t>
                </a:r>
                <a:endParaRPr lang="en-US">
                  <a:solidFill>
                    <a:srgbClr val="002060"/>
                  </a:solidFill>
                </a:endParaRPr>
              </a:p>
            </p:txBody>
          </p:sp>
        </p:grpSp>
      </p:grpSp>
      <p:graphicFrame>
        <p:nvGraphicFramePr>
          <p:cNvPr id="616457" name="Object 9"/>
          <p:cNvGraphicFramePr>
            <a:graphicFrameLocks noChangeAspect="1"/>
          </p:cNvGraphicFramePr>
          <p:nvPr/>
        </p:nvGraphicFramePr>
        <p:xfrm>
          <a:off x="274638" y="2112963"/>
          <a:ext cx="4459287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04" name="Equation" r:id="rId7" imgW="2714525" imgH="428655" progId="Equation.DSMT4">
                  <p:embed/>
                </p:oleObj>
              </mc:Choice>
              <mc:Fallback>
                <p:oleObj name="Equation" r:id="rId7" imgW="2714525" imgH="428655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8" y="2112963"/>
                        <a:ext cx="4459287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6458" name="Object 10"/>
          <p:cNvGraphicFramePr>
            <a:graphicFrameLocks noChangeAspect="1"/>
          </p:cNvGraphicFramePr>
          <p:nvPr/>
        </p:nvGraphicFramePr>
        <p:xfrm>
          <a:off x="1300163" y="3255963"/>
          <a:ext cx="2473325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05" name="Equation" r:id="rId9" imgW="1476307" imgH="371429" progId="Equation.DSMT4">
                  <p:embed/>
                </p:oleObj>
              </mc:Choice>
              <mc:Fallback>
                <p:oleObj name="Equation" r:id="rId9" imgW="1476307" imgH="371429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0163" y="3255963"/>
                        <a:ext cx="2473325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6459" name="Text Box 11"/>
          <p:cNvSpPr txBox="1">
            <a:spLocks noChangeArrowheads="1"/>
          </p:cNvSpPr>
          <p:nvPr/>
        </p:nvSpPr>
        <p:spPr bwMode="auto">
          <a:xfrm>
            <a:off x="4829175" y="3352800"/>
            <a:ext cx="33321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Can we separate variables?</a:t>
            </a: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4878388" y="3946525"/>
            <a:ext cx="2894012" cy="412750"/>
            <a:chOff x="3073" y="2486"/>
            <a:chExt cx="1823" cy="260"/>
          </a:xfrm>
        </p:grpSpPr>
        <p:graphicFrame>
          <p:nvGraphicFramePr>
            <p:cNvPr id="19471" name="Object 13"/>
            <p:cNvGraphicFramePr>
              <a:graphicFrameLocks noChangeAspect="1"/>
            </p:cNvGraphicFramePr>
            <p:nvPr/>
          </p:nvGraphicFramePr>
          <p:xfrm>
            <a:off x="3073" y="2486"/>
            <a:ext cx="1498" cy="23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706" name="Equation" r:id="rId11" imgW="1419349" imgH="171408" progId="Equation.DSMT4">
                    <p:embed/>
                  </p:oleObj>
                </mc:Choice>
                <mc:Fallback>
                  <p:oleObj name="Equation" r:id="rId11" imgW="1419349" imgH="171408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73" y="2486"/>
                          <a:ext cx="1498" cy="23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72" name="Text Box 14"/>
            <p:cNvSpPr txBox="1">
              <a:spLocks noChangeArrowheads="1"/>
            </p:cNvSpPr>
            <p:nvPr/>
          </p:nvSpPr>
          <p:spPr bwMode="auto">
            <a:xfrm>
              <a:off x="4602" y="2496"/>
              <a:ext cx="29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</a:rPr>
                <a:t>??</a:t>
              </a:r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2970213" y="3962400"/>
            <a:ext cx="5141912" cy="1235075"/>
            <a:chOff x="1871" y="2496"/>
            <a:chExt cx="3239" cy="778"/>
          </a:xfrm>
        </p:grpSpPr>
        <p:sp>
          <p:nvSpPr>
            <p:cNvPr id="19467" name="Text Box 16"/>
            <p:cNvSpPr txBox="1">
              <a:spLocks noChangeArrowheads="1"/>
            </p:cNvSpPr>
            <p:nvPr/>
          </p:nvSpPr>
          <p:spPr bwMode="auto">
            <a:xfrm>
              <a:off x="3024" y="2832"/>
              <a:ext cx="2086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Nope!!  The last term in the </a:t>
              </a:r>
            </a:p>
            <a:p>
              <a:r>
                <a:rPr lang="en-US">
                  <a:solidFill>
                    <a:srgbClr val="FF0000"/>
                  </a:solidFill>
                </a:rPr>
                <a:t>Hamiltonian messes us up.</a:t>
              </a:r>
            </a:p>
          </p:txBody>
        </p:sp>
        <p:grpSp>
          <p:nvGrpSpPr>
            <p:cNvPr id="19468" name="Group 17"/>
            <p:cNvGrpSpPr>
              <a:grpSpLocks/>
            </p:cNvGrpSpPr>
            <p:nvPr/>
          </p:nvGrpSpPr>
          <p:grpSpPr bwMode="auto">
            <a:xfrm>
              <a:off x="1871" y="2496"/>
              <a:ext cx="812" cy="692"/>
              <a:chOff x="1871" y="2496"/>
              <a:chExt cx="812" cy="692"/>
            </a:xfrm>
          </p:grpSpPr>
          <p:sp>
            <p:nvSpPr>
              <p:cNvPr id="19469" name="Line 18"/>
              <p:cNvSpPr>
                <a:spLocks noChangeShapeType="1"/>
              </p:cNvSpPr>
              <p:nvPr/>
            </p:nvSpPr>
            <p:spPr bwMode="auto">
              <a:xfrm flipV="1">
                <a:off x="2256" y="2496"/>
                <a:ext cx="0" cy="28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470" name="Text Box 19"/>
              <p:cNvSpPr txBox="1">
                <a:spLocks noChangeArrowheads="1"/>
              </p:cNvSpPr>
              <p:nvPr/>
            </p:nvSpPr>
            <p:spPr bwMode="auto">
              <a:xfrm>
                <a:off x="1871" y="2784"/>
                <a:ext cx="812" cy="4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/>
                <a:r>
                  <a:rPr lang="en-US" sz="1800" b="1">
                    <a:solidFill>
                      <a:srgbClr val="FF0000"/>
                    </a:solidFill>
                  </a:rPr>
                  <a:t>Electron</a:t>
                </a:r>
              </a:p>
              <a:p>
                <a:pPr algn="ctr"/>
                <a:r>
                  <a:rPr lang="en-US" sz="1800" b="1">
                    <a:solidFill>
                      <a:srgbClr val="FF0000"/>
                    </a:solidFill>
                  </a:rPr>
                  <a:t>Repulsion</a:t>
                </a:r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6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6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6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6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16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1" grpId="0" autoUpdateAnimBg="0"/>
      <p:bldP spid="616459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71232D5-CED6-4F91-B2B8-EE8EF9340A67}" type="slidenum">
              <a:rPr lang="en-US" sz="1400" smtClean="0">
                <a:solidFill>
                  <a:srgbClr val="002060"/>
                </a:solidFill>
              </a:rPr>
              <a:pPr/>
              <a:t>20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Experimental Electronic Energy of He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897188" y="2514600"/>
            <a:ext cx="1752600" cy="838200"/>
            <a:chOff x="1632" y="1728"/>
            <a:chExt cx="1104" cy="528"/>
          </a:xfrm>
        </p:grpSpPr>
        <p:sp>
          <p:nvSpPr>
            <p:cNvPr id="20515" name="Line 4"/>
            <p:cNvSpPr>
              <a:spLocks noChangeShapeType="1"/>
            </p:cNvSpPr>
            <p:nvPr/>
          </p:nvSpPr>
          <p:spPr bwMode="auto">
            <a:xfrm flipV="1">
              <a:off x="1632" y="1728"/>
              <a:ext cx="0" cy="528"/>
            </a:xfrm>
            <a:prstGeom prst="line">
              <a:avLst/>
            </a:prstGeom>
            <a:noFill/>
            <a:ln w="28575">
              <a:solidFill>
                <a:srgbClr val="00206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6" name="Text Box 5"/>
            <p:cNvSpPr txBox="1">
              <a:spLocks noChangeArrowheads="1"/>
            </p:cNvSpPr>
            <p:nvPr/>
          </p:nvSpPr>
          <p:spPr bwMode="auto">
            <a:xfrm>
              <a:off x="1691" y="1881"/>
              <a:ext cx="104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002060"/>
                  </a:solidFill>
                </a:rPr>
                <a:t>IE</a:t>
              </a:r>
              <a:r>
                <a:rPr lang="en-US" sz="1800" b="1" baseline="-25000">
                  <a:solidFill>
                    <a:srgbClr val="002060"/>
                  </a:solidFill>
                </a:rPr>
                <a:t>1</a:t>
              </a:r>
              <a:r>
                <a:rPr lang="en-US" sz="1800" b="1">
                  <a:solidFill>
                    <a:srgbClr val="002060"/>
                  </a:solidFill>
                </a:rPr>
                <a:t> = 24.59 eV</a:t>
              </a: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897188" y="1219200"/>
            <a:ext cx="1752600" cy="1295400"/>
            <a:chOff x="1632" y="912"/>
            <a:chExt cx="1104" cy="816"/>
          </a:xfrm>
        </p:grpSpPr>
        <p:sp>
          <p:nvSpPr>
            <p:cNvPr id="20513" name="Line 7"/>
            <p:cNvSpPr>
              <a:spLocks noChangeShapeType="1"/>
            </p:cNvSpPr>
            <p:nvPr/>
          </p:nvSpPr>
          <p:spPr bwMode="auto">
            <a:xfrm flipV="1">
              <a:off x="1632" y="912"/>
              <a:ext cx="0" cy="816"/>
            </a:xfrm>
            <a:prstGeom prst="line">
              <a:avLst/>
            </a:prstGeom>
            <a:noFill/>
            <a:ln w="28575">
              <a:solidFill>
                <a:srgbClr val="00206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4" name="Text Box 8"/>
            <p:cNvSpPr txBox="1">
              <a:spLocks noChangeArrowheads="1"/>
            </p:cNvSpPr>
            <p:nvPr/>
          </p:nvSpPr>
          <p:spPr bwMode="auto">
            <a:xfrm>
              <a:off x="1691" y="1200"/>
              <a:ext cx="104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002060"/>
                  </a:solidFill>
                </a:rPr>
                <a:t>IE</a:t>
              </a:r>
              <a:r>
                <a:rPr lang="en-US" sz="1800" b="1" baseline="-25000">
                  <a:solidFill>
                    <a:srgbClr val="002060"/>
                  </a:solidFill>
                </a:rPr>
                <a:t>2</a:t>
              </a:r>
              <a:r>
                <a:rPr lang="en-US" sz="1800" b="1">
                  <a:solidFill>
                    <a:srgbClr val="002060"/>
                  </a:solidFill>
                </a:rPr>
                <a:t> = 54.42 eV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516188" y="1001713"/>
            <a:ext cx="1011237" cy="2351087"/>
            <a:chOff x="1585" y="631"/>
            <a:chExt cx="637" cy="1481"/>
          </a:xfrm>
        </p:grpSpPr>
        <p:sp>
          <p:nvSpPr>
            <p:cNvPr id="20511" name="Text Box 10"/>
            <p:cNvSpPr txBox="1">
              <a:spLocks noChangeArrowheads="1"/>
            </p:cNvSpPr>
            <p:nvPr/>
          </p:nvSpPr>
          <p:spPr bwMode="auto">
            <a:xfrm>
              <a:off x="2017" y="631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9933"/>
                  </a:solidFill>
                </a:rPr>
                <a:t>0</a:t>
              </a:r>
            </a:p>
          </p:txBody>
        </p:sp>
        <p:sp>
          <p:nvSpPr>
            <p:cNvPr id="20512" name="Line 11"/>
            <p:cNvSpPr>
              <a:spLocks noChangeShapeType="1"/>
            </p:cNvSpPr>
            <p:nvPr/>
          </p:nvSpPr>
          <p:spPr bwMode="auto">
            <a:xfrm>
              <a:off x="1585" y="768"/>
              <a:ext cx="0" cy="13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382588" y="914400"/>
            <a:ext cx="2819400" cy="2743200"/>
            <a:chOff x="241" y="576"/>
            <a:chExt cx="1776" cy="1728"/>
          </a:xfrm>
        </p:grpSpPr>
        <p:grpSp>
          <p:nvGrpSpPr>
            <p:cNvPr id="20499" name="Group 13"/>
            <p:cNvGrpSpPr>
              <a:grpSpLocks/>
            </p:cNvGrpSpPr>
            <p:nvPr/>
          </p:nvGrpSpPr>
          <p:grpSpPr bwMode="auto">
            <a:xfrm>
              <a:off x="1153" y="1968"/>
              <a:ext cx="864" cy="250"/>
              <a:chOff x="1104" y="1872"/>
              <a:chExt cx="864" cy="250"/>
            </a:xfrm>
          </p:grpSpPr>
          <p:sp>
            <p:nvSpPr>
              <p:cNvPr id="20509" name="Line 14"/>
              <p:cNvSpPr>
                <a:spLocks noChangeShapeType="1"/>
              </p:cNvSpPr>
              <p:nvPr/>
            </p:nvSpPr>
            <p:spPr bwMode="auto">
              <a:xfrm flipH="1">
                <a:off x="1440" y="2016"/>
                <a:ext cx="528" cy="0"/>
              </a:xfrm>
              <a:prstGeom prst="line">
                <a:avLst/>
              </a:prstGeom>
              <a:noFill/>
              <a:ln w="38100">
                <a:solidFill>
                  <a:srgbClr val="FF9933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10" name="Text Box 15"/>
              <p:cNvSpPr txBox="1">
                <a:spLocks noChangeArrowheads="1"/>
              </p:cNvSpPr>
              <p:nvPr/>
            </p:nvSpPr>
            <p:spPr bwMode="auto">
              <a:xfrm>
                <a:off x="1104" y="1872"/>
                <a:ext cx="32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9933"/>
                    </a:solidFill>
                  </a:rPr>
                  <a:t>He</a:t>
                </a:r>
              </a:p>
            </p:txBody>
          </p:sp>
        </p:grpSp>
        <p:grpSp>
          <p:nvGrpSpPr>
            <p:cNvPr id="20500" name="Group 16"/>
            <p:cNvGrpSpPr>
              <a:grpSpLocks/>
            </p:cNvGrpSpPr>
            <p:nvPr/>
          </p:nvGrpSpPr>
          <p:grpSpPr bwMode="auto">
            <a:xfrm>
              <a:off x="817" y="1440"/>
              <a:ext cx="1200" cy="252"/>
              <a:chOff x="768" y="1440"/>
              <a:chExt cx="1200" cy="252"/>
            </a:xfrm>
          </p:grpSpPr>
          <p:sp>
            <p:nvSpPr>
              <p:cNvPr id="20507" name="Line 17"/>
              <p:cNvSpPr>
                <a:spLocks noChangeShapeType="1"/>
              </p:cNvSpPr>
              <p:nvPr/>
            </p:nvSpPr>
            <p:spPr bwMode="auto">
              <a:xfrm flipH="1">
                <a:off x="1440" y="1584"/>
                <a:ext cx="528" cy="0"/>
              </a:xfrm>
              <a:prstGeom prst="line">
                <a:avLst/>
              </a:prstGeom>
              <a:noFill/>
              <a:ln w="38100">
                <a:solidFill>
                  <a:srgbClr val="FF9933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08" name="Text Box 18"/>
              <p:cNvSpPr txBox="1">
                <a:spLocks noChangeArrowheads="1"/>
              </p:cNvSpPr>
              <p:nvPr/>
            </p:nvSpPr>
            <p:spPr bwMode="auto">
              <a:xfrm>
                <a:off x="768" y="1440"/>
                <a:ext cx="695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9933"/>
                    </a:solidFill>
                  </a:rPr>
                  <a:t>He</a:t>
                </a:r>
                <a:r>
                  <a:rPr lang="en-US" baseline="30000">
                    <a:solidFill>
                      <a:srgbClr val="FF9933"/>
                    </a:solidFill>
                  </a:rPr>
                  <a:t>+</a:t>
                </a:r>
                <a:r>
                  <a:rPr lang="en-US">
                    <a:solidFill>
                      <a:srgbClr val="FF9933"/>
                    </a:solidFill>
                  </a:rPr>
                  <a:t> + e</a:t>
                </a:r>
                <a:r>
                  <a:rPr lang="en-US" baseline="30000">
                    <a:solidFill>
                      <a:srgbClr val="FF9933"/>
                    </a:solidFill>
                  </a:rPr>
                  <a:t>-</a:t>
                </a:r>
                <a:endParaRPr lang="en-US">
                  <a:solidFill>
                    <a:srgbClr val="FF9933"/>
                  </a:solidFill>
                </a:endParaRPr>
              </a:p>
            </p:txBody>
          </p:sp>
        </p:grpSp>
        <p:grpSp>
          <p:nvGrpSpPr>
            <p:cNvPr id="20501" name="Group 19"/>
            <p:cNvGrpSpPr>
              <a:grpSpLocks/>
            </p:cNvGrpSpPr>
            <p:nvPr/>
          </p:nvGrpSpPr>
          <p:grpSpPr bwMode="auto">
            <a:xfrm>
              <a:off x="673" y="624"/>
              <a:ext cx="1344" cy="252"/>
              <a:chOff x="624" y="768"/>
              <a:chExt cx="1344" cy="252"/>
            </a:xfrm>
          </p:grpSpPr>
          <p:sp>
            <p:nvSpPr>
              <p:cNvPr id="20505" name="Line 20"/>
              <p:cNvSpPr>
                <a:spLocks noChangeShapeType="1"/>
              </p:cNvSpPr>
              <p:nvPr/>
            </p:nvSpPr>
            <p:spPr bwMode="auto">
              <a:xfrm flipH="1">
                <a:off x="1440" y="912"/>
                <a:ext cx="528" cy="0"/>
              </a:xfrm>
              <a:prstGeom prst="line">
                <a:avLst/>
              </a:prstGeom>
              <a:noFill/>
              <a:ln w="38100">
                <a:solidFill>
                  <a:srgbClr val="FF9933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06" name="Text Box 21"/>
              <p:cNvSpPr txBox="1">
                <a:spLocks noChangeArrowheads="1"/>
              </p:cNvSpPr>
              <p:nvPr/>
            </p:nvSpPr>
            <p:spPr bwMode="auto">
              <a:xfrm>
                <a:off x="624" y="768"/>
                <a:ext cx="844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9933"/>
                    </a:solidFill>
                  </a:rPr>
                  <a:t>He</a:t>
                </a:r>
                <a:r>
                  <a:rPr lang="en-US" baseline="30000">
                    <a:solidFill>
                      <a:srgbClr val="FF9933"/>
                    </a:solidFill>
                  </a:rPr>
                  <a:t>2+</a:t>
                </a:r>
                <a:r>
                  <a:rPr lang="en-US">
                    <a:solidFill>
                      <a:srgbClr val="FF9933"/>
                    </a:solidFill>
                  </a:rPr>
                  <a:t> + 2e</a:t>
                </a:r>
                <a:r>
                  <a:rPr lang="en-US" baseline="30000">
                    <a:solidFill>
                      <a:srgbClr val="FF9933"/>
                    </a:solidFill>
                  </a:rPr>
                  <a:t>-</a:t>
                </a:r>
                <a:endParaRPr lang="en-US">
                  <a:solidFill>
                    <a:srgbClr val="FF9933"/>
                  </a:solidFill>
                </a:endParaRPr>
              </a:p>
            </p:txBody>
          </p:sp>
        </p:grpSp>
        <p:grpSp>
          <p:nvGrpSpPr>
            <p:cNvPr id="20502" name="Group 22"/>
            <p:cNvGrpSpPr>
              <a:grpSpLocks/>
            </p:cNvGrpSpPr>
            <p:nvPr/>
          </p:nvGrpSpPr>
          <p:grpSpPr bwMode="auto">
            <a:xfrm>
              <a:off x="241" y="576"/>
              <a:ext cx="288" cy="1728"/>
              <a:chOff x="192" y="720"/>
              <a:chExt cx="288" cy="1728"/>
            </a:xfrm>
          </p:grpSpPr>
          <p:sp>
            <p:nvSpPr>
              <p:cNvPr id="20503" name="Line 23"/>
              <p:cNvSpPr>
                <a:spLocks noChangeShapeType="1"/>
              </p:cNvSpPr>
              <p:nvPr/>
            </p:nvSpPr>
            <p:spPr bwMode="auto">
              <a:xfrm flipV="1">
                <a:off x="480" y="720"/>
                <a:ext cx="0" cy="1728"/>
              </a:xfrm>
              <a:prstGeom prst="line">
                <a:avLst/>
              </a:prstGeom>
              <a:noFill/>
              <a:ln w="38100">
                <a:solidFill>
                  <a:srgbClr val="FF66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04" name="Text Box 24"/>
              <p:cNvSpPr txBox="1">
                <a:spLocks noChangeArrowheads="1"/>
              </p:cNvSpPr>
              <p:nvPr/>
            </p:nvSpPr>
            <p:spPr bwMode="auto">
              <a:xfrm rot="-5400000">
                <a:off x="-13" y="1466"/>
                <a:ext cx="65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FF6600"/>
                    </a:solidFill>
                  </a:rPr>
                  <a:t>Energy</a:t>
                </a:r>
              </a:p>
            </p:txBody>
          </p:sp>
        </p:grpSp>
      </p:grpSp>
      <p:sp>
        <p:nvSpPr>
          <p:cNvPr id="617497" name="Text Box 25"/>
          <p:cNvSpPr txBox="1">
            <a:spLocks noChangeArrowheads="1"/>
          </p:cNvSpPr>
          <p:nvPr/>
        </p:nvSpPr>
        <p:spPr bwMode="auto">
          <a:xfrm>
            <a:off x="3101975" y="3810000"/>
            <a:ext cx="21717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</a:t>
            </a:r>
            <a:r>
              <a:rPr lang="en-US" baseline="-25000">
                <a:solidFill>
                  <a:schemeClr val="bg1"/>
                </a:solidFill>
              </a:rPr>
              <a:t>He</a:t>
            </a:r>
            <a:r>
              <a:rPr lang="en-US">
                <a:solidFill>
                  <a:schemeClr val="bg1"/>
                </a:solidFill>
              </a:rPr>
              <a:t> = -[ IE</a:t>
            </a:r>
            <a:r>
              <a:rPr lang="en-US" baseline="-25000">
                <a:solidFill>
                  <a:schemeClr val="bg1"/>
                </a:solidFill>
              </a:rPr>
              <a:t>1</a:t>
            </a:r>
            <a:r>
              <a:rPr lang="en-US">
                <a:solidFill>
                  <a:schemeClr val="bg1"/>
                </a:solidFill>
              </a:rPr>
              <a:t> + IE</a:t>
            </a:r>
            <a:r>
              <a:rPr lang="en-US" baseline="-25000">
                <a:solidFill>
                  <a:schemeClr val="bg1"/>
                </a:solidFill>
              </a:rPr>
              <a:t>2 </a:t>
            </a:r>
            <a:r>
              <a:rPr lang="en-US">
                <a:solidFill>
                  <a:schemeClr val="bg1"/>
                </a:solidFill>
              </a:rPr>
              <a:t>]</a:t>
            </a:r>
          </a:p>
        </p:txBody>
      </p:sp>
      <p:sp>
        <p:nvSpPr>
          <p:cNvPr id="617498" name="Text Box 26"/>
          <p:cNvSpPr txBox="1">
            <a:spLocks noChangeArrowheads="1"/>
          </p:cNvSpPr>
          <p:nvPr/>
        </p:nvSpPr>
        <p:spPr bwMode="auto">
          <a:xfrm>
            <a:off x="3117850" y="4408488"/>
            <a:ext cx="35512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</a:t>
            </a:r>
            <a:r>
              <a:rPr lang="en-US" baseline="-25000">
                <a:solidFill>
                  <a:schemeClr val="bg1"/>
                </a:solidFill>
              </a:rPr>
              <a:t>He</a:t>
            </a:r>
            <a:r>
              <a:rPr lang="en-US">
                <a:solidFill>
                  <a:schemeClr val="bg1"/>
                </a:solidFill>
              </a:rPr>
              <a:t> = -[ 24.59 eV + 54.42 eV</a:t>
            </a:r>
            <a:r>
              <a:rPr lang="en-US" baseline="-25000">
                <a:solidFill>
                  <a:schemeClr val="bg1"/>
                </a:solidFill>
              </a:rPr>
              <a:t> </a:t>
            </a:r>
            <a:r>
              <a:rPr lang="en-US">
                <a:solidFill>
                  <a:schemeClr val="bg1"/>
                </a:solidFill>
              </a:rPr>
              <a:t>]</a:t>
            </a:r>
          </a:p>
        </p:txBody>
      </p:sp>
      <p:sp>
        <p:nvSpPr>
          <p:cNvPr id="617499" name="Text Box 27"/>
          <p:cNvSpPr txBox="1">
            <a:spLocks noChangeArrowheads="1"/>
          </p:cNvSpPr>
          <p:nvPr/>
        </p:nvSpPr>
        <p:spPr bwMode="auto">
          <a:xfrm>
            <a:off x="3124200" y="5029200"/>
            <a:ext cx="1974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</a:t>
            </a:r>
            <a:r>
              <a:rPr lang="en-US" baseline="-25000">
                <a:solidFill>
                  <a:schemeClr val="bg1"/>
                </a:solidFill>
              </a:rPr>
              <a:t>He</a:t>
            </a:r>
            <a:r>
              <a:rPr lang="en-US">
                <a:solidFill>
                  <a:schemeClr val="bg1"/>
                </a:solidFill>
              </a:rPr>
              <a:t> = -79.01 eV</a:t>
            </a:r>
          </a:p>
        </p:txBody>
      </p:sp>
      <p:grpSp>
        <p:nvGrpSpPr>
          <p:cNvPr id="10" name="Group 28"/>
          <p:cNvGrpSpPr>
            <a:grpSpLocks/>
          </p:cNvGrpSpPr>
          <p:nvPr/>
        </p:nvGrpSpPr>
        <p:grpSpPr bwMode="auto">
          <a:xfrm>
            <a:off x="2714625" y="5486400"/>
            <a:ext cx="3686175" cy="533400"/>
            <a:chOff x="1662" y="3600"/>
            <a:chExt cx="2322" cy="336"/>
          </a:xfrm>
        </p:grpSpPr>
        <p:grpSp>
          <p:nvGrpSpPr>
            <p:cNvPr id="20495" name="Group 29"/>
            <p:cNvGrpSpPr>
              <a:grpSpLocks/>
            </p:cNvGrpSpPr>
            <p:nvPr/>
          </p:nvGrpSpPr>
          <p:grpSpPr bwMode="auto">
            <a:xfrm>
              <a:off x="1662" y="3638"/>
              <a:ext cx="2317" cy="252"/>
              <a:chOff x="1662" y="3638"/>
              <a:chExt cx="2317" cy="252"/>
            </a:xfrm>
          </p:grpSpPr>
          <p:sp>
            <p:nvSpPr>
              <p:cNvPr id="20497" name="Text Box 30"/>
              <p:cNvSpPr txBox="1">
                <a:spLocks noChangeArrowheads="1"/>
              </p:cNvSpPr>
              <p:nvPr/>
            </p:nvSpPr>
            <p:spPr bwMode="auto">
              <a:xfrm>
                <a:off x="1662" y="3638"/>
                <a:ext cx="25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or</a:t>
                </a:r>
              </a:p>
            </p:txBody>
          </p:sp>
          <p:sp>
            <p:nvSpPr>
              <p:cNvPr id="20498" name="Text Box 31"/>
              <p:cNvSpPr txBox="1">
                <a:spLocks noChangeArrowheads="1"/>
              </p:cNvSpPr>
              <p:nvPr/>
            </p:nvSpPr>
            <p:spPr bwMode="auto">
              <a:xfrm>
                <a:off x="1920" y="3638"/>
                <a:ext cx="2059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E</a:t>
                </a:r>
                <a:r>
                  <a:rPr lang="en-US" baseline="-25000">
                    <a:solidFill>
                      <a:schemeClr val="bg1"/>
                    </a:solidFill>
                  </a:rPr>
                  <a:t>He</a:t>
                </a:r>
                <a:r>
                  <a:rPr lang="en-US">
                    <a:solidFill>
                      <a:schemeClr val="bg1"/>
                    </a:solidFill>
                  </a:rPr>
                  <a:t> = -2.9037 au (hartrees)</a:t>
                </a:r>
              </a:p>
            </p:txBody>
          </p:sp>
        </p:grpSp>
        <p:sp>
          <p:nvSpPr>
            <p:cNvPr id="20496" name="Rectangle 32"/>
            <p:cNvSpPr>
              <a:spLocks noChangeArrowheads="1"/>
            </p:cNvSpPr>
            <p:nvPr/>
          </p:nvSpPr>
          <p:spPr bwMode="auto">
            <a:xfrm>
              <a:off x="1920" y="3600"/>
              <a:ext cx="2064" cy="336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33"/>
          <p:cNvGrpSpPr>
            <a:grpSpLocks/>
          </p:cNvGrpSpPr>
          <p:nvPr/>
        </p:nvGrpSpPr>
        <p:grpSpPr bwMode="auto">
          <a:xfrm>
            <a:off x="5105400" y="1344613"/>
            <a:ext cx="3814763" cy="2084387"/>
            <a:chOff x="3216" y="847"/>
            <a:chExt cx="2403" cy="1313"/>
          </a:xfrm>
        </p:grpSpPr>
        <p:sp>
          <p:nvSpPr>
            <p:cNvPr id="20493" name="Text Box 34"/>
            <p:cNvSpPr txBox="1">
              <a:spLocks noChangeArrowheads="1"/>
            </p:cNvSpPr>
            <p:nvPr/>
          </p:nvSpPr>
          <p:spPr bwMode="auto">
            <a:xfrm>
              <a:off x="3592" y="847"/>
              <a:ext cx="144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rgbClr val="FF00FF"/>
                  </a:solidFill>
                </a:rPr>
                <a:t>Reference State</a:t>
              </a:r>
            </a:p>
          </p:txBody>
        </p:sp>
        <p:sp>
          <p:nvSpPr>
            <p:cNvPr id="20494" name="Text Box 35"/>
            <p:cNvSpPr txBox="1">
              <a:spLocks noChangeArrowheads="1"/>
            </p:cNvSpPr>
            <p:nvPr/>
          </p:nvSpPr>
          <p:spPr bwMode="auto">
            <a:xfrm>
              <a:off x="3216" y="1142"/>
              <a:ext cx="2403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By definition, the QM reference</a:t>
              </a:r>
            </a:p>
            <a:p>
              <a:r>
                <a:rPr lang="en-US">
                  <a:solidFill>
                    <a:srgbClr val="002060"/>
                  </a:solidFill>
                </a:rPr>
                <a:t>state </a:t>
              </a:r>
              <a:r>
                <a:rPr lang="en-US">
                  <a:solidFill>
                    <a:srgbClr val="FF0000"/>
                  </a:solidFill>
                </a:rPr>
                <a:t>(for which E=0)</a:t>
              </a:r>
              <a:r>
                <a:rPr lang="en-US"/>
                <a:t> </a:t>
              </a:r>
              <a:r>
                <a:rPr lang="en-US">
                  <a:solidFill>
                    <a:srgbClr val="002060"/>
                  </a:solidFill>
                </a:rPr>
                <a:t>for atoms</a:t>
              </a:r>
            </a:p>
            <a:p>
              <a:r>
                <a:rPr lang="en-US">
                  <a:solidFill>
                    <a:srgbClr val="002060"/>
                  </a:solidFill>
                </a:rPr>
                <a:t>and molecules is when all nuclei</a:t>
              </a:r>
            </a:p>
            <a:p>
              <a:r>
                <a:rPr lang="en-US">
                  <a:solidFill>
                    <a:srgbClr val="002060"/>
                  </a:solidFill>
                </a:rPr>
                <a:t>and electrons are at infinite</a:t>
              </a:r>
            </a:p>
            <a:p>
              <a:r>
                <a:rPr lang="en-US">
                  <a:solidFill>
                    <a:srgbClr val="002060"/>
                  </a:solidFill>
                </a:rPr>
                <a:t>separation.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17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17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17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97" grpId="0" autoUpdateAnimBg="0"/>
      <p:bldP spid="617498" grpId="0" autoUpdateAnimBg="0"/>
      <p:bldP spid="617499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6B2B60B-DCC4-445D-B585-573FCE6F6110}" type="slidenum">
              <a:rPr lang="en-US" sz="1400" smtClean="0">
                <a:solidFill>
                  <a:srgbClr val="002060"/>
                </a:solidFill>
              </a:rPr>
              <a:pPr/>
              <a:t>21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Independent Particle Model</a:t>
            </a:r>
          </a:p>
        </p:txBody>
      </p:sp>
      <p:graphicFrame>
        <p:nvGraphicFramePr>
          <p:cNvPr id="618499" name="Object 3"/>
          <p:cNvGraphicFramePr>
            <a:graphicFrameLocks noChangeAspect="1"/>
          </p:cNvGraphicFramePr>
          <p:nvPr/>
        </p:nvGraphicFramePr>
        <p:xfrm>
          <a:off x="2046288" y="665163"/>
          <a:ext cx="4460875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97" name="Equation" r:id="rId3" imgW="2714525" imgH="428655" progId="Equation.DSMT4">
                  <p:embed/>
                </p:oleObj>
              </mc:Choice>
              <mc:Fallback>
                <p:oleObj name="Equation" r:id="rId3" imgW="2714525" imgH="428655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6288" y="665163"/>
                        <a:ext cx="4460875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8500" name="Text Box 4"/>
          <p:cNvSpPr txBox="1">
            <a:spLocks noChangeArrowheads="1"/>
          </p:cNvSpPr>
          <p:nvPr/>
        </p:nvSpPr>
        <p:spPr bwMode="auto">
          <a:xfrm>
            <a:off x="593725" y="1600200"/>
            <a:ext cx="69167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If the 1/r</a:t>
            </a:r>
            <a:r>
              <a:rPr lang="en-US" baseline="-25000">
                <a:solidFill>
                  <a:srgbClr val="002060"/>
                </a:solidFill>
              </a:rPr>
              <a:t>12</a:t>
            </a:r>
            <a:r>
              <a:rPr lang="en-US">
                <a:solidFill>
                  <a:srgbClr val="002060"/>
                </a:solidFill>
              </a:rPr>
              <a:t> term is causing all the problems, just throw it out.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6116638" y="838200"/>
            <a:ext cx="457200" cy="609600"/>
            <a:chOff x="4032" y="528"/>
            <a:chExt cx="288" cy="384"/>
          </a:xfrm>
        </p:grpSpPr>
        <p:sp>
          <p:nvSpPr>
            <p:cNvPr id="21525" name="Line 6"/>
            <p:cNvSpPr>
              <a:spLocks noChangeShapeType="1"/>
            </p:cNvSpPr>
            <p:nvPr/>
          </p:nvSpPr>
          <p:spPr bwMode="auto">
            <a:xfrm>
              <a:off x="4032" y="528"/>
              <a:ext cx="240" cy="38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26" name="Line 7"/>
            <p:cNvSpPr>
              <a:spLocks noChangeShapeType="1"/>
            </p:cNvSpPr>
            <p:nvPr/>
          </p:nvSpPr>
          <p:spPr bwMode="auto">
            <a:xfrm flipV="1">
              <a:off x="4032" y="528"/>
              <a:ext cx="288" cy="38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618504" name="Object 8"/>
          <p:cNvGraphicFramePr>
            <a:graphicFrameLocks noChangeAspect="1"/>
          </p:cNvGraphicFramePr>
          <p:nvPr/>
        </p:nvGraphicFramePr>
        <p:xfrm>
          <a:off x="1665288" y="2193925"/>
          <a:ext cx="5681662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98" name="Equation" r:id="rId5" imgW="3476568" imgH="428655" progId="Equation.DSMT4">
                  <p:embed/>
                </p:oleObj>
              </mc:Choice>
              <mc:Fallback>
                <p:oleObj name="Equation" r:id="rId5" imgW="3476568" imgH="428655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5288" y="2193925"/>
                        <a:ext cx="5681662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609600" y="3200400"/>
            <a:ext cx="6999288" cy="396875"/>
            <a:chOff x="384" y="2016"/>
            <a:chExt cx="4409" cy="250"/>
          </a:xfrm>
        </p:grpSpPr>
        <p:sp>
          <p:nvSpPr>
            <p:cNvPr id="21523" name="Text Box 10"/>
            <p:cNvSpPr txBox="1">
              <a:spLocks noChangeArrowheads="1"/>
            </p:cNvSpPr>
            <p:nvPr/>
          </p:nvSpPr>
          <p:spPr bwMode="auto">
            <a:xfrm>
              <a:off x="384" y="2016"/>
              <a:ext cx="279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Separation of Variables:  Assume that</a:t>
              </a:r>
            </a:p>
          </p:txBody>
        </p:sp>
        <p:graphicFrame>
          <p:nvGraphicFramePr>
            <p:cNvPr id="21524" name="Object 11"/>
            <p:cNvGraphicFramePr>
              <a:graphicFrameLocks noChangeAspect="1"/>
            </p:cNvGraphicFramePr>
            <p:nvPr/>
          </p:nvGraphicFramePr>
          <p:xfrm>
            <a:off x="3292" y="2021"/>
            <a:ext cx="1501" cy="2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799" name="Equation" r:id="rId7" imgW="1419349" imgH="171408" progId="Equation.DSMT4">
                    <p:embed/>
                  </p:oleObj>
                </mc:Choice>
                <mc:Fallback>
                  <p:oleObj name="Equation" r:id="rId7" imgW="1419349" imgH="171408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92" y="2021"/>
                          <a:ext cx="1501" cy="2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18508" name="Object 12"/>
          <p:cNvGraphicFramePr>
            <a:graphicFrameLocks noChangeAspect="1"/>
          </p:cNvGraphicFramePr>
          <p:nvPr/>
        </p:nvGraphicFramePr>
        <p:xfrm>
          <a:off x="2025650" y="3795713"/>
          <a:ext cx="466090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00" name="Equation" r:id="rId9" imgW="2838428" imgH="200021" progId="Equation.DSMT4">
                  <p:embed/>
                </p:oleObj>
              </mc:Choice>
              <mc:Fallback>
                <p:oleObj name="Equation" r:id="rId9" imgW="2838428" imgH="200021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5650" y="3795713"/>
                        <a:ext cx="4660900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8509" name="Object 13"/>
          <p:cNvGraphicFramePr>
            <a:graphicFrameLocks noChangeAspect="1"/>
          </p:cNvGraphicFramePr>
          <p:nvPr/>
        </p:nvGraphicFramePr>
        <p:xfrm>
          <a:off x="1843088" y="4502150"/>
          <a:ext cx="5535612" cy="37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01" name="Equation" r:id="rId11" imgW="3381279" imgH="171408" progId="Equation.DSMT4">
                  <p:embed/>
                </p:oleObj>
              </mc:Choice>
              <mc:Fallback>
                <p:oleObj name="Equation" r:id="rId11" imgW="3381279" imgH="171408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3088" y="4502150"/>
                        <a:ext cx="5535612" cy="379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8510" name="Object 14"/>
          <p:cNvGraphicFramePr>
            <a:graphicFrameLocks noChangeAspect="1"/>
          </p:cNvGraphicFramePr>
          <p:nvPr/>
        </p:nvGraphicFramePr>
        <p:xfrm>
          <a:off x="2397125" y="5075238"/>
          <a:ext cx="4410075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02" name="Equation" r:id="rId13" imgW="2686182" imgH="371429" progId="Equation.DSMT4">
                  <p:embed/>
                </p:oleObj>
              </mc:Choice>
              <mc:Fallback>
                <p:oleObj name="Equation" r:id="rId13" imgW="2686182" imgH="371429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7125" y="5075238"/>
                        <a:ext cx="4410075" cy="71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3413125" y="5638800"/>
            <a:ext cx="2459038" cy="628650"/>
            <a:chOff x="2150" y="3552"/>
            <a:chExt cx="1549" cy="396"/>
          </a:xfrm>
        </p:grpSpPr>
        <p:grpSp>
          <p:nvGrpSpPr>
            <p:cNvPr id="21517" name="Group 16"/>
            <p:cNvGrpSpPr>
              <a:grpSpLocks/>
            </p:cNvGrpSpPr>
            <p:nvPr/>
          </p:nvGrpSpPr>
          <p:grpSpPr bwMode="auto">
            <a:xfrm>
              <a:off x="2150" y="3552"/>
              <a:ext cx="301" cy="396"/>
              <a:chOff x="2150" y="3552"/>
              <a:chExt cx="301" cy="396"/>
            </a:xfrm>
          </p:grpSpPr>
          <p:sp>
            <p:nvSpPr>
              <p:cNvPr id="21521" name="Text Box 17"/>
              <p:cNvSpPr txBox="1">
                <a:spLocks noChangeArrowheads="1"/>
              </p:cNvSpPr>
              <p:nvPr/>
            </p:nvSpPr>
            <p:spPr bwMode="auto">
              <a:xfrm rot="-5400000">
                <a:off x="2170" y="3532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=</a:t>
                </a:r>
              </a:p>
            </p:txBody>
          </p:sp>
          <p:sp>
            <p:nvSpPr>
              <p:cNvPr id="21522" name="Text Box 18"/>
              <p:cNvSpPr txBox="1">
                <a:spLocks noChangeArrowheads="1"/>
              </p:cNvSpPr>
              <p:nvPr/>
            </p:nvSpPr>
            <p:spPr bwMode="auto">
              <a:xfrm>
                <a:off x="2167" y="3696"/>
                <a:ext cx="284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E</a:t>
                </a:r>
                <a:r>
                  <a:rPr lang="en-US" baseline="-25000">
                    <a:solidFill>
                      <a:schemeClr val="bg1"/>
                    </a:solidFill>
                  </a:rPr>
                  <a:t>1</a:t>
                </a:r>
                <a:endParaRPr 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1518" name="Group 19"/>
            <p:cNvGrpSpPr>
              <a:grpSpLocks/>
            </p:cNvGrpSpPr>
            <p:nvPr/>
          </p:nvGrpSpPr>
          <p:grpSpPr bwMode="auto">
            <a:xfrm>
              <a:off x="3408" y="3552"/>
              <a:ext cx="291" cy="396"/>
              <a:chOff x="3408" y="3552"/>
              <a:chExt cx="291" cy="396"/>
            </a:xfrm>
          </p:grpSpPr>
          <p:sp>
            <p:nvSpPr>
              <p:cNvPr id="21519" name="Text Box 20"/>
              <p:cNvSpPr txBox="1">
                <a:spLocks noChangeArrowheads="1"/>
              </p:cNvSpPr>
              <p:nvPr/>
            </p:nvSpPr>
            <p:spPr bwMode="auto">
              <a:xfrm rot="-5400000">
                <a:off x="3428" y="3532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=</a:t>
                </a:r>
              </a:p>
            </p:txBody>
          </p:sp>
          <p:sp>
            <p:nvSpPr>
              <p:cNvPr id="21520" name="Text Box 21"/>
              <p:cNvSpPr txBox="1">
                <a:spLocks noChangeArrowheads="1"/>
              </p:cNvSpPr>
              <p:nvPr/>
            </p:nvSpPr>
            <p:spPr bwMode="auto">
              <a:xfrm>
                <a:off x="3415" y="3696"/>
                <a:ext cx="284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E</a:t>
                </a:r>
                <a:r>
                  <a:rPr lang="en-US" baseline="-25000">
                    <a:solidFill>
                      <a:schemeClr val="bg1"/>
                    </a:solidFill>
                  </a:rPr>
                  <a:t>2</a:t>
                </a:r>
                <a:endParaRPr lang="en-US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8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8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18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18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18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18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500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6438377-4A34-48E7-897A-E1B969DBC265}" type="slidenum">
              <a:rPr lang="en-US" sz="1400" smtClean="0">
                <a:solidFill>
                  <a:srgbClr val="002060"/>
                </a:solidFill>
              </a:rPr>
              <a:pPr/>
              <a:t>22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1952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8407867"/>
              </p:ext>
            </p:extLst>
          </p:nvPr>
        </p:nvGraphicFramePr>
        <p:xfrm>
          <a:off x="1304925" y="303213"/>
          <a:ext cx="2333625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09" name="Equation" r:id="rId3" imgW="1384200" imgH="228600" progId="Equation.DSMT4">
                  <p:embed/>
                </p:oleObj>
              </mc:Choice>
              <mc:Fallback>
                <p:oleObj name="Equation" r:id="rId3" imgW="1384200" imgH="228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4925" y="303213"/>
                        <a:ext cx="2333625" cy="458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4022725" y="303213"/>
            <a:ext cx="3519488" cy="458788"/>
            <a:chOff x="2534" y="191"/>
            <a:chExt cx="2217" cy="289"/>
          </a:xfrm>
        </p:grpSpPr>
        <p:graphicFrame>
          <p:nvGraphicFramePr>
            <p:cNvPr id="22547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70975860"/>
                </p:ext>
              </p:extLst>
            </p:nvPr>
          </p:nvGraphicFramePr>
          <p:xfrm>
            <a:off x="3163" y="191"/>
            <a:ext cx="1588" cy="2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910" name="Equation" r:id="rId5" imgW="1498320" imgH="228600" progId="Equation.DSMT4">
                    <p:embed/>
                  </p:oleObj>
                </mc:Choice>
                <mc:Fallback>
                  <p:oleObj name="Equation" r:id="rId5" imgW="1498320" imgH="228600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63" y="191"/>
                          <a:ext cx="1588" cy="2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548" name="Text Box 5"/>
            <p:cNvSpPr txBox="1">
              <a:spLocks noChangeArrowheads="1"/>
            </p:cNvSpPr>
            <p:nvPr/>
          </p:nvSpPr>
          <p:spPr bwMode="auto">
            <a:xfrm>
              <a:off x="2534" y="230"/>
              <a:ext cx="38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and</a:t>
              </a:r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828675" y="893763"/>
            <a:ext cx="7092950" cy="787400"/>
            <a:chOff x="522" y="563"/>
            <a:chExt cx="4468" cy="496"/>
          </a:xfrm>
        </p:grpSpPr>
        <p:graphicFrame>
          <p:nvGraphicFramePr>
            <p:cNvPr id="22545" name="Object 7"/>
            <p:cNvGraphicFramePr>
              <a:graphicFrameLocks noChangeAspect="1"/>
            </p:cNvGraphicFramePr>
            <p:nvPr/>
          </p:nvGraphicFramePr>
          <p:xfrm>
            <a:off x="522" y="563"/>
            <a:ext cx="2066" cy="4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911" name="Equation" r:id="rId7" imgW="1971648" imgH="428655" progId="Equation.DSMT4">
                    <p:embed/>
                  </p:oleObj>
                </mc:Choice>
                <mc:Fallback>
                  <p:oleObj name="Equation" r:id="rId7" imgW="1971648" imgH="428655" progId="Equation.DSMT4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2" y="563"/>
                          <a:ext cx="2066" cy="4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46" name="Object 8"/>
            <p:cNvGraphicFramePr>
              <a:graphicFrameLocks noChangeAspect="1"/>
            </p:cNvGraphicFramePr>
            <p:nvPr/>
          </p:nvGraphicFramePr>
          <p:xfrm>
            <a:off x="2825" y="563"/>
            <a:ext cx="2165" cy="4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912" name="Equation" r:id="rId9" imgW="2076385" imgH="428655" progId="Equation.DSMT4">
                    <p:embed/>
                  </p:oleObj>
                </mc:Choice>
                <mc:Fallback>
                  <p:oleObj name="Equation" r:id="rId9" imgW="2076385" imgH="428655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25" y="563"/>
                          <a:ext cx="2165" cy="4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19529" name="Text Box 9"/>
          <p:cNvSpPr txBox="1">
            <a:spLocks noChangeArrowheads="1"/>
          </p:cNvSpPr>
          <p:nvPr/>
        </p:nvSpPr>
        <p:spPr bwMode="auto">
          <a:xfrm>
            <a:off x="609600" y="1916113"/>
            <a:ext cx="74882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Hey!!!</a:t>
            </a:r>
            <a:r>
              <a:rPr lang="en-US"/>
              <a:t>  </a:t>
            </a:r>
            <a:r>
              <a:rPr lang="en-US">
                <a:solidFill>
                  <a:srgbClr val="002060"/>
                </a:solidFill>
              </a:rPr>
              <a:t>These are just the one electron Schr</a:t>
            </a:r>
            <a:r>
              <a:rPr lang="en-US">
                <a:solidFill>
                  <a:srgbClr val="002060"/>
                </a:solidFill>
                <a:cs typeface="Arial" charset="0"/>
              </a:rPr>
              <a:t>ödinger Equations for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“hydrogenlike” atoms.  For Z=2, we have He</a:t>
            </a:r>
            <a:r>
              <a:rPr lang="en-US" baseline="30000">
                <a:solidFill>
                  <a:srgbClr val="002060"/>
                </a:solidFill>
                <a:cs typeface="Arial" charset="0"/>
              </a:rPr>
              <a:t>+</a:t>
            </a:r>
            <a:r>
              <a:rPr lang="en-US">
                <a:solidFill>
                  <a:srgbClr val="002060"/>
                </a:solidFill>
                <a:cs typeface="Arial" charset="0"/>
              </a:rPr>
              <a:t>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19530" name="Text Box 10"/>
          <p:cNvSpPr txBox="1">
            <a:spLocks noChangeArrowheads="1"/>
          </p:cNvSpPr>
          <p:nvPr/>
        </p:nvSpPr>
        <p:spPr bwMode="auto">
          <a:xfrm>
            <a:off x="669925" y="2727325"/>
            <a:ext cx="5248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already solved this problem in Chapter 6.</a:t>
            </a:r>
          </a:p>
        </p:txBody>
      </p:sp>
      <p:sp>
        <p:nvSpPr>
          <p:cNvPr id="619531" name="Text Box 11"/>
          <p:cNvSpPr txBox="1">
            <a:spLocks noChangeArrowheads="1"/>
          </p:cNvSpPr>
          <p:nvPr/>
        </p:nvSpPr>
        <p:spPr bwMode="auto">
          <a:xfrm>
            <a:off x="3200400" y="3200400"/>
            <a:ext cx="1990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Wavefunctions</a:t>
            </a:r>
          </a:p>
        </p:txBody>
      </p: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723900" y="3702050"/>
            <a:ext cx="7461250" cy="417513"/>
            <a:chOff x="456" y="2332"/>
            <a:chExt cx="4700" cy="263"/>
          </a:xfrm>
        </p:grpSpPr>
        <p:graphicFrame>
          <p:nvGraphicFramePr>
            <p:cNvPr id="22543" name="Object 13"/>
            <p:cNvGraphicFramePr>
              <a:graphicFrameLocks noChangeAspect="1"/>
            </p:cNvGraphicFramePr>
            <p:nvPr/>
          </p:nvGraphicFramePr>
          <p:xfrm>
            <a:off x="456" y="2332"/>
            <a:ext cx="2073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913" name="Equation" r:id="rId11" imgW="1990814" imgH="200021" progId="Equation.DSMT4">
                    <p:embed/>
                  </p:oleObj>
                </mc:Choice>
                <mc:Fallback>
                  <p:oleObj name="Equation" r:id="rId11" imgW="1990814" imgH="200021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6" y="2332"/>
                          <a:ext cx="2073" cy="2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44" name="Object 14"/>
            <p:cNvGraphicFramePr>
              <a:graphicFrameLocks noChangeAspect="1"/>
            </p:cNvGraphicFramePr>
            <p:nvPr/>
          </p:nvGraphicFramePr>
          <p:xfrm>
            <a:off x="2942" y="2332"/>
            <a:ext cx="2214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914" name="Equation" r:id="rId13" imgW="2124165" imgH="200021" progId="Equation.DSMT4">
                    <p:embed/>
                  </p:oleObj>
                </mc:Choice>
                <mc:Fallback>
                  <p:oleObj name="Equation" r:id="rId13" imgW="2124165" imgH="200021" progId="Equation.DSMT4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42" y="2332"/>
                          <a:ext cx="2214" cy="2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19535" name="Text Box 15"/>
          <p:cNvSpPr txBox="1">
            <a:spLocks noChangeArrowheads="1"/>
          </p:cNvSpPr>
          <p:nvPr/>
        </p:nvSpPr>
        <p:spPr bwMode="auto">
          <a:xfrm>
            <a:off x="2351088" y="4251325"/>
            <a:ext cx="36687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>
                <a:solidFill>
                  <a:srgbClr val="FF0000"/>
                </a:solidFill>
              </a:rPr>
              <a:t>Ground State Wavefunctions</a:t>
            </a:r>
          </a:p>
          <a:p>
            <a:pPr algn="ctr"/>
            <a:r>
              <a:rPr lang="en-US" b="1">
                <a:solidFill>
                  <a:srgbClr val="FF0000"/>
                </a:solidFill>
              </a:rPr>
              <a:t>(1s:  n=1,l=0,m=0)</a:t>
            </a: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2081213" y="5254625"/>
            <a:ext cx="4618037" cy="403225"/>
            <a:chOff x="1311" y="3310"/>
            <a:chExt cx="2909" cy="254"/>
          </a:xfrm>
        </p:grpSpPr>
        <p:graphicFrame>
          <p:nvGraphicFramePr>
            <p:cNvPr id="22541" name="Object 17"/>
            <p:cNvGraphicFramePr>
              <a:graphicFrameLocks noChangeAspect="1"/>
            </p:cNvGraphicFramePr>
            <p:nvPr/>
          </p:nvGraphicFramePr>
          <p:xfrm>
            <a:off x="1311" y="3310"/>
            <a:ext cx="1089" cy="2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915" name="Equation" r:id="rId15" imgW="1009579" imgH="180855" progId="Equation.DSMT4">
                    <p:embed/>
                  </p:oleObj>
                </mc:Choice>
                <mc:Fallback>
                  <p:oleObj name="Equation" r:id="rId15" imgW="1009579" imgH="180855" progId="Equation.DSMT4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11" y="3310"/>
                          <a:ext cx="1089" cy="2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42" name="Object 18"/>
            <p:cNvGraphicFramePr>
              <a:graphicFrameLocks noChangeAspect="1"/>
            </p:cNvGraphicFramePr>
            <p:nvPr/>
          </p:nvGraphicFramePr>
          <p:xfrm>
            <a:off x="3108" y="3310"/>
            <a:ext cx="1112" cy="2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916" name="Equation" r:id="rId17" imgW="1038193" imgH="180855" progId="Equation.DSMT4">
                    <p:embed/>
                  </p:oleObj>
                </mc:Choice>
                <mc:Fallback>
                  <p:oleObj name="Equation" r:id="rId17" imgW="1038193" imgH="180855" progId="Equation.DSMT4">
                    <p:embed/>
                    <p:pic>
                      <p:nvPicPr>
                        <p:cNvPr id="0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08" y="3310"/>
                          <a:ext cx="1112" cy="2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19539" name="Text Box 19"/>
          <p:cNvSpPr txBox="1">
            <a:spLocks noChangeArrowheads="1"/>
          </p:cNvSpPr>
          <p:nvPr/>
        </p:nvSpPr>
        <p:spPr bwMode="auto">
          <a:xfrm>
            <a:off x="1854200" y="5851525"/>
            <a:ext cx="50530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Remember that in atomic units, a</a:t>
            </a:r>
            <a:r>
              <a:rPr lang="en-US" baseline="-25000">
                <a:solidFill>
                  <a:srgbClr val="002060"/>
                </a:solidFill>
              </a:rPr>
              <a:t>0</a:t>
            </a:r>
            <a:r>
              <a:rPr lang="en-US">
                <a:solidFill>
                  <a:srgbClr val="002060"/>
                </a:solidFill>
              </a:rPr>
              <a:t> = 1 bohr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9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9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9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19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19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19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19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529" grpId="0" autoUpdateAnimBg="0"/>
      <p:bldP spid="619530" grpId="0" autoUpdateAnimBg="0"/>
      <p:bldP spid="619531" grpId="0" autoUpdateAnimBg="0"/>
      <p:bldP spid="619535" grpId="0" autoUpdateAnimBg="0"/>
      <p:bldP spid="619539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4F02393-9146-4572-90BD-E72E6571FCE4}" type="slidenum">
              <a:rPr lang="en-US" sz="1400" smtClean="0">
                <a:solidFill>
                  <a:srgbClr val="002060"/>
                </a:solidFill>
              </a:rPr>
              <a:pPr/>
              <a:t>23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20546" name="Text Box 2"/>
          <p:cNvSpPr txBox="1">
            <a:spLocks noChangeArrowheads="1"/>
          </p:cNvSpPr>
          <p:nvPr/>
        </p:nvSpPr>
        <p:spPr bwMode="auto">
          <a:xfrm>
            <a:off x="3733800" y="212725"/>
            <a:ext cx="12573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Energies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224088" y="649288"/>
            <a:ext cx="4168775" cy="758825"/>
            <a:chOff x="1401" y="409"/>
            <a:chExt cx="2626" cy="478"/>
          </a:xfrm>
        </p:grpSpPr>
        <p:graphicFrame>
          <p:nvGraphicFramePr>
            <p:cNvPr id="23567" name="Object 4"/>
            <p:cNvGraphicFramePr>
              <a:graphicFrameLocks noChangeAspect="1"/>
            </p:cNvGraphicFramePr>
            <p:nvPr/>
          </p:nvGraphicFramePr>
          <p:xfrm>
            <a:off x="1401" y="414"/>
            <a:ext cx="718" cy="4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884" name="Equation" r:id="rId3" imgW="638140" imgH="400042" progId="Equation.DSMT4">
                    <p:embed/>
                  </p:oleObj>
                </mc:Choice>
                <mc:Fallback>
                  <p:oleObj name="Equation" r:id="rId3" imgW="638140" imgH="400042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01" y="414"/>
                          <a:ext cx="718" cy="4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3568" name="Object 5"/>
            <p:cNvGraphicFramePr>
              <a:graphicFrameLocks noChangeAspect="1"/>
            </p:cNvGraphicFramePr>
            <p:nvPr/>
          </p:nvGraphicFramePr>
          <p:xfrm>
            <a:off x="3303" y="409"/>
            <a:ext cx="724" cy="4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885" name="Equation" r:id="rId5" imgW="657306" imgH="400042" progId="Equation.DSMT4">
                    <p:embed/>
                  </p:oleObj>
                </mc:Choice>
                <mc:Fallback>
                  <p:oleObj name="Equation" r:id="rId5" imgW="657306" imgH="400042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03" y="409"/>
                          <a:ext cx="724" cy="4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20550" name="Object 6"/>
          <p:cNvGraphicFramePr>
            <a:graphicFrameLocks noChangeAspect="1"/>
          </p:cNvGraphicFramePr>
          <p:nvPr/>
        </p:nvGraphicFramePr>
        <p:xfrm>
          <a:off x="3125788" y="1411288"/>
          <a:ext cx="2620962" cy="75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86" name="Equation" r:id="rId7" imgW="1571596" imgH="400042" progId="Equation.DSMT4">
                  <p:embed/>
                </p:oleObj>
              </mc:Choice>
              <mc:Fallback>
                <p:oleObj name="Equation" r:id="rId7" imgW="1571596" imgH="400042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5788" y="1411288"/>
                        <a:ext cx="2620962" cy="750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0551" name="Text Box 7"/>
          <p:cNvSpPr txBox="1">
            <a:spLocks noChangeArrowheads="1"/>
          </p:cNvSpPr>
          <p:nvPr/>
        </p:nvSpPr>
        <p:spPr bwMode="auto">
          <a:xfrm>
            <a:off x="3143250" y="2362200"/>
            <a:ext cx="2724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>
                <a:solidFill>
                  <a:srgbClr val="FF0000"/>
                </a:solidFill>
              </a:rPr>
              <a:t>Ground State Energy</a:t>
            </a:r>
          </a:p>
          <a:p>
            <a:pPr algn="ctr"/>
            <a:r>
              <a:rPr lang="en-US" b="1">
                <a:solidFill>
                  <a:srgbClr val="FF0000"/>
                </a:solidFill>
              </a:rPr>
              <a:t>(n</a:t>
            </a:r>
            <a:r>
              <a:rPr lang="en-US" b="1" baseline="-25000">
                <a:solidFill>
                  <a:srgbClr val="FF0000"/>
                </a:solidFill>
              </a:rPr>
              <a:t>1</a:t>
            </a:r>
            <a:r>
              <a:rPr lang="en-US" b="1">
                <a:solidFill>
                  <a:srgbClr val="FF0000"/>
                </a:solidFill>
              </a:rPr>
              <a:t> = n</a:t>
            </a:r>
            <a:r>
              <a:rPr lang="en-US" b="1" baseline="-25000">
                <a:solidFill>
                  <a:srgbClr val="FF0000"/>
                </a:solidFill>
              </a:rPr>
              <a:t>2</a:t>
            </a:r>
            <a:r>
              <a:rPr lang="en-US" b="1">
                <a:solidFill>
                  <a:srgbClr val="FF0000"/>
                </a:solidFill>
              </a:rPr>
              <a:t> = 1)</a:t>
            </a:r>
          </a:p>
        </p:txBody>
      </p:sp>
      <p:graphicFrame>
        <p:nvGraphicFramePr>
          <p:cNvPr id="620552" name="Object 8"/>
          <p:cNvGraphicFramePr>
            <a:graphicFrameLocks noChangeAspect="1"/>
          </p:cNvGraphicFramePr>
          <p:nvPr/>
        </p:nvGraphicFramePr>
        <p:xfrm>
          <a:off x="1752600" y="3201988"/>
          <a:ext cx="2463800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87" name="Equation" r:id="rId9" imgW="1466859" imgH="361981" progId="Equation.DSMT4">
                  <p:embed/>
                </p:oleObj>
              </mc:Choice>
              <mc:Fallback>
                <p:oleObj name="Equation" r:id="rId9" imgW="1466859" imgH="361981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3201988"/>
                        <a:ext cx="2463800" cy="690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0553" name="Object 9"/>
          <p:cNvGraphicFramePr>
            <a:graphicFrameLocks noChangeAspect="1"/>
          </p:cNvGraphicFramePr>
          <p:nvPr/>
        </p:nvGraphicFramePr>
        <p:xfrm>
          <a:off x="4286250" y="3354388"/>
          <a:ext cx="663575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88" name="Equation" r:id="rId11" imgW="352543" imgH="133347" progId="Equation.DSMT4">
                  <p:embed/>
                </p:oleObj>
              </mc:Choice>
              <mc:Fallback>
                <p:oleObj name="Equation" r:id="rId11" imgW="352543" imgH="133347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3354388"/>
                        <a:ext cx="663575" cy="323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4965700" y="3395663"/>
            <a:ext cx="1976438" cy="669925"/>
            <a:chOff x="3128" y="2139"/>
            <a:chExt cx="1245" cy="422"/>
          </a:xfrm>
        </p:grpSpPr>
        <p:graphicFrame>
          <p:nvGraphicFramePr>
            <p:cNvPr id="23565" name="Object 11"/>
            <p:cNvGraphicFramePr>
              <a:graphicFrameLocks noChangeAspect="1"/>
            </p:cNvGraphicFramePr>
            <p:nvPr/>
          </p:nvGraphicFramePr>
          <p:xfrm>
            <a:off x="3128" y="2139"/>
            <a:ext cx="1245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889" name="Equation" r:id="rId13" imgW="1162095" imgH="142795" progId="Equation.DSMT4">
                    <p:embed/>
                  </p:oleObj>
                </mc:Choice>
                <mc:Fallback>
                  <p:oleObj name="Equation" r:id="rId13" imgW="1162095" imgH="142795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8" y="2139"/>
                          <a:ext cx="1245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566" name="Text Box 12"/>
            <p:cNvSpPr txBox="1">
              <a:spLocks noChangeArrowheads="1"/>
            </p:cNvSpPr>
            <p:nvPr/>
          </p:nvSpPr>
          <p:spPr bwMode="auto">
            <a:xfrm>
              <a:off x="3312" y="2311"/>
              <a:ext cx="96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Z = 2 for He</a:t>
              </a:r>
            </a:p>
          </p:txBody>
        </p:sp>
      </p:grpSp>
      <p:graphicFrame>
        <p:nvGraphicFramePr>
          <p:cNvPr id="620557" name="Object 13"/>
          <p:cNvGraphicFramePr>
            <a:graphicFrameLocks noChangeAspect="1"/>
          </p:cNvGraphicFramePr>
          <p:nvPr/>
        </p:nvGraphicFramePr>
        <p:xfrm>
          <a:off x="3057525" y="4256088"/>
          <a:ext cx="2973388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90" name="Equation" r:id="rId15" imgW="1781070" imgH="180855" progId="Equation.DSMT4">
                  <p:embed/>
                </p:oleObj>
              </mc:Choice>
              <mc:Fallback>
                <p:oleObj name="Equation" r:id="rId15" imgW="1781070" imgH="180855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7525" y="4256088"/>
                        <a:ext cx="2973388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0558" name="Text Box 14"/>
          <p:cNvSpPr txBox="1">
            <a:spLocks noChangeArrowheads="1"/>
          </p:cNvSpPr>
          <p:nvPr/>
        </p:nvSpPr>
        <p:spPr bwMode="auto">
          <a:xfrm>
            <a:off x="746125" y="4811713"/>
            <a:ext cx="77422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Our calculated Ground State Energy is 38% </a:t>
            </a:r>
            <a:r>
              <a:rPr lang="en-US">
                <a:solidFill>
                  <a:srgbClr val="FF0000"/>
                </a:solidFill>
              </a:rPr>
              <a:t>lower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than experiment.</a:t>
            </a:r>
          </a:p>
        </p:txBody>
      </p:sp>
      <p:sp>
        <p:nvSpPr>
          <p:cNvPr id="620559" name="Text Box 15"/>
          <p:cNvSpPr txBox="1">
            <a:spLocks noChangeArrowheads="1"/>
          </p:cNvSpPr>
          <p:nvPr/>
        </p:nvSpPr>
        <p:spPr bwMode="auto">
          <a:xfrm>
            <a:off x="762000" y="5268913"/>
            <a:ext cx="77898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because, by throwing out the 1/r</a:t>
            </a:r>
            <a:r>
              <a:rPr lang="en-US" baseline="-25000">
                <a:solidFill>
                  <a:srgbClr val="002060"/>
                </a:solidFill>
              </a:rPr>
              <a:t>l2</a:t>
            </a:r>
            <a:r>
              <a:rPr lang="en-US">
                <a:solidFill>
                  <a:srgbClr val="002060"/>
                </a:solidFill>
              </a:rPr>
              <a:t> term in the Hamiltonian,</a:t>
            </a:r>
          </a:p>
          <a:p>
            <a:r>
              <a:rPr lang="en-US">
                <a:solidFill>
                  <a:srgbClr val="002060"/>
                </a:solidFill>
              </a:rPr>
              <a:t>we ignored the electron-electron repulsive energy, which is positive.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0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0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20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0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0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20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0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20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46" grpId="0" autoUpdateAnimBg="0"/>
      <p:bldP spid="620551" grpId="0" autoUpdateAnimBg="0"/>
      <p:bldP spid="620558" grpId="0" autoUpdateAnimBg="0"/>
      <p:bldP spid="620559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CD5D994-1E5B-48AE-8CA1-EA88C3F05E08}" type="slidenum">
              <a:rPr lang="en-US" sz="1400" smtClean="0">
                <a:solidFill>
                  <a:srgbClr val="002060"/>
                </a:solidFill>
              </a:rPr>
              <a:pPr/>
              <a:t>24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4580" name="Group 1027"/>
          <p:cNvGrpSpPr>
            <a:grpSpLocks/>
          </p:cNvGrpSpPr>
          <p:nvPr/>
        </p:nvGrpSpPr>
        <p:grpSpPr bwMode="auto">
          <a:xfrm>
            <a:off x="457200" y="1262063"/>
            <a:ext cx="5916613" cy="3995737"/>
            <a:chOff x="288" y="479"/>
            <a:chExt cx="3727" cy="2517"/>
          </a:xfrm>
        </p:grpSpPr>
        <p:sp>
          <p:nvSpPr>
            <p:cNvPr id="24581" name="Text Box 1028"/>
            <p:cNvSpPr txBox="1">
              <a:spLocks noChangeArrowheads="1"/>
            </p:cNvSpPr>
            <p:nvPr/>
          </p:nvSpPr>
          <p:spPr bwMode="auto">
            <a:xfrm>
              <a:off x="288" y="479"/>
              <a:ext cx="206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</a:t>
              </a:r>
              <a:r>
                <a:rPr lang="en-US" sz="2200">
                  <a:solidFill>
                    <a:srgbClr val="002060"/>
                  </a:solidFill>
                </a:rPr>
                <a:t> The Variational Method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  <p:sp>
          <p:nvSpPr>
            <p:cNvPr id="24582" name="Text Box 1029"/>
            <p:cNvSpPr txBox="1">
              <a:spLocks noChangeArrowheads="1"/>
            </p:cNvSpPr>
            <p:nvPr/>
          </p:nvSpPr>
          <p:spPr bwMode="auto">
            <a:xfrm>
              <a:off x="288" y="911"/>
              <a:ext cx="322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Applications of the Variational Method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  <p:sp>
          <p:nvSpPr>
            <p:cNvPr id="24583" name="Text Box 1030"/>
            <p:cNvSpPr txBox="1">
              <a:spLocks noChangeArrowheads="1"/>
            </p:cNvSpPr>
            <p:nvPr/>
          </p:nvSpPr>
          <p:spPr bwMode="auto">
            <a:xfrm>
              <a:off x="290" y="2688"/>
              <a:ext cx="2802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Better Variational Wavefunctions</a:t>
              </a:r>
              <a:endParaRPr lang="en-US" sz="2600">
                <a:solidFill>
                  <a:srgbClr val="002060"/>
                </a:solidFill>
              </a:endParaRPr>
            </a:p>
          </p:txBody>
        </p:sp>
        <p:sp>
          <p:nvSpPr>
            <p:cNvPr id="24584" name="Text Box 1031"/>
            <p:cNvSpPr txBox="1">
              <a:spLocks noChangeArrowheads="1"/>
            </p:cNvSpPr>
            <p:nvPr/>
          </p:nvSpPr>
          <p:spPr bwMode="auto">
            <a:xfrm>
              <a:off x="290" y="1343"/>
              <a:ext cx="161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  <a:sym typeface="Symbol" pitchFamily="18" charset="2"/>
                </a:rPr>
                <a:t>The Helium Atom</a:t>
              </a:r>
            </a:p>
          </p:txBody>
        </p:sp>
        <p:sp>
          <p:nvSpPr>
            <p:cNvPr id="24585" name="Text Box 1032"/>
            <p:cNvSpPr txBox="1">
              <a:spLocks noChangeArrowheads="1"/>
            </p:cNvSpPr>
            <p:nvPr/>
          </p:nvSpPr>
          <p:spPr bwMode="auto">
            <a:xfrm>
              <a:off x="305" y="1803"/>
              <a:ext cx="371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 b="1">
                  <a:solidFill>
                    <a:srgbClr val="FF00FF"/>
                  </a:solidFill>
                </a:rPr>
                <a:t>• </a:t>
              </a:r>
              <a:r>
                <a:rPr lang="en-US" sz="2200" b="1">
                  <a:solidFill>
                    <a:srgbClr val="FF00FF"/>
                  </a:solidFill>
                  <a:sym typeface="Symbol" pitchFamily="18" charset="2"/>
                </a:rPr>
                <a:t>Perturbation Theory Treatment of Helium</a:t>
              </a:r>
            </a:p>
          </p:txBody>
        </p:sp>
        <p:sp>
          <p:nvSpPr>
            <p:cNvPr id="24586" name="Text Box 1033"/>
            <p:cNvSpPr txBox="1">
              <a:spLocks noChangeArrowheads="1"/>
            </p:cNvSpPr>
            <p:nvPr/>
          </p:nvSpPr>
          <p:spPr bwMode="auto">
            <a:xfrm>
              <a:off x="320" y="2256"/>
              <a:ext cx="3362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Variational Method Treatment of Helium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</p:grpSp>
      <p:sp>
        <p:nvSpPr>
          <p:cNvPr id="1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1200" y="228600"/>
            <a:ext cx="7772400" cy="762000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A:  The Variational Principle </a:t>
            </a:r>
            <a:br>
              <a:rPr lang="en-US" sz="2400" smtClean="0">
                <a:solidFill>
                  <a:schemeClr val="bg1"/>
                </a:solidFill>
              </a:rPr>
            </a:br>
            <a:r>
              <a:rPr lang="en-US" sz="2400" smtClean="0">
                <a:solidFill>
                  <a:schemeClr val="bg1"/>
                </a:solidFill>
              </a:rPr>
              <a:t>and the Helium Atom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24A3F26-7FA3-487A-972C-373EF029346F}" type="slidenum">
              <a:rPr lang="en-US" sz="1400" smtClean="0">
                <a:solidFill>
                  <a:srgbClr val="002060"/>
                </a:solidFill>
              </a:rPr>
              <a:pPr/>
              <a:t>25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Perturbation Theory Treatment of Helium</a:t>
            </a:r>
          </a:p>
        </p:txBody>
      </p:sp>
      <p:graphicFrame>
        <p:nvGraphicFramePr>
          <p:cNvPr id="624643" name="Object 3"/>
          <p:cNvGraphicFramePr>
            <a:graphicFrameLocks noChangeAspect="1"/>
          </p:cNvGraphicFramePr>
          <p:nvPr/>
        </p:nvGraphicFramePr>
        <p:xfrm>
          <a:off x="2009775" y="701675"/>
          <a:ext cx="4535488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3" name="Equation" r:id="rId3" imgW="2768400" imgH="482400" progId="Equation.DSMT4">
                  <p:embed/>
                </p:oleObj>
              </mc:Choice>
              <mc:Fallback>
                <p:oleObj name="Equation" r:id="rId3" imgW="2768400" imgH="4824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9775" y="701675"/>
                        <a:ext cx="4535488" cy="822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644" name="Text Box 4"/>
          <p:cNvSpPr txBox="1">
            <a:spLocks noChangeArrowheads="1"/>
          </p:cNvSpPr>
          <p:nvPr/>
        </p:nvSpPr>
        <p:spPr bwMode="auto">
          <a:xfrm>
            <a:off x="1677988" y="1763713"/>
            <a:ext cx="51800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Helium Hamiltonian can be rewritten as:</a:t>
            </a:r>
          </a:p>
        </p:txBody>
      </p:sp>
      <p:graphicFrame>
        <p:nvGraphicFramePr>
          <p:cNvPr id="624645" name="Object 5"/>
          <p:cNvGraphicFramePr>
            <a:graphicFrameLocks noChangeAspect="1"/>
          </p:cNvGraphicFramePr>
          <p:nvPr/>
        </p:nvGraphicFramePr>
        <p:xfrm>
          <a:off x="2514600" y="3625850"/>
          <a:ext cx="1181100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4" name="Equation" r:id="rId5" imgW="666754" imgH="371429" progId="Equation.DSMT4">
                  <p:embed/>
                </p:oleObj>
              </mc:Choice>
              <mc:Fallback>
                <p:oleObj name="Equation" r:id="rId5" imgW="666754" imgH="371429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3625850"/>
                        <a:ext cx="1181100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646" name="Object 6"/>
          <p:cNvGraphicFramePr>
            <a:graphicFrameLocks noChangeAspect="1"/>
          </p:cNvGraphicFramePr>
          <p:nvPr/>
        </p:nvGraphicFramePr>
        <p:xfrm>
          <a:off x="3536950" y="2278063"/>
          <a:ext cx="1581150" cy="322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5" name="Equation" r:id="rId7" imgW="924008" imgH="133347" progId="Equation.DSMT4">
                  <p:embed/>
                </p:oleObj>
              </mc:Choice>
              <mc:Fallback>
                <p:oleObj name="Equation" r:id="rId7" imgW="924008" imgH="133347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6950" y="2278063"/>
                        <a:ext cx="1581150" cy="322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600200" y="2774950"/>
            <a:ext cx="5138738" cy="882650"/>
            <a:chOff x="1008" y="1748"/>
            <a:chExt cx="3237" cy="556"/>
          </a:xfrm>
        </p:grpSpPr>
        <p:sp>
          <p:nvSpPr>
            <p:cNvPr id="25611" name="Text Box 8"/>
            <p:cNvSpPr txBox="1">
              <a:spLocks noChangeArrowheads="1"/>
            </p:cNvSpPr>
            <p:nvPr/>
          </p:nvSpPr>
          <p:spPr bwMode="auto">
            <a:xfrm>
              <a:off x="1008" y="1872"/>
              <a:ext cx="5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where</a:t>
              </a:r>
            </a:p>
          </p:txBody>
        </p:sp>
        <p:graphicFrame>
          <p:nvGraphicFramePr>
            <p:cNvPr id="25612" name="Object 9"/>
            <p:cNvGraphicFramePr>
              <a:graphicFrameLocks noChangeAspect="1"/>
            </p:cNvGraphicFramePr>
            <p:nvPr/>
          </p:nvGraphicFramePr>
          <p:xfrm>
            <a:off x="1553" y="1748"/>
            <a:ext cx="2692" cy="5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796" name="Equation" r:id="rId9" imgW="2603160" imgH="482400" progId="Equation.DSMT4">
                    <p:embed/>
                  </p:oleObj>
                </mc:Choice>
                <mc:Fallback>
                  <p:oleObj name="Equation" r:id="rId9" imgW="2603160" imgH="482400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53" y="1748"/>
                          <a:ext cx="2692" cy="5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24650" name="Text Box 10"/>
          <p:cNvSpPr txBox="1">
            <a:spLocks noChangeArrowheads="1"/>
          </p:cNvSpPr>
          <p:nvPr/>
        </p:nvSpPr>
        <p:spPr bwMode="auto">
          <a:xfrm>
            <a:off x="1143000" y="4343400"/>
            <a:ext cx="71358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H</a:t>
            </a:r>
            <a:r>
              <a:rPr lang="en-US" baseline="30000">
                <a:solidFill>
                  <a:schemeClr val="bg1"/>
                </a:solidFill>
              </a:rPr>
              <a:t>(0)</a:t>
            </a:r>
            <a:r>
              <a:rPr lang="en-US">
                <a:solidFill>
                  <a:schemeClr val="bg1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is exactly solvable, as we just showed in the independent</a:t>
            </a:r>
          </a:p>
          <a:p>
            <a:r>
              <a:rPr lang="en-US">
                <a:solidFill>
                  <a:srgbClr val="002060"/>
                </a:solidFill>
              </a:rPr>
              <a:t>particle method.</a:t>
            </a:r>
          </a:p>
        </p:txBody>
      </p:sp>
      <p:sp>
        <p:nvSpPr>
          <p:cNvPr id="624651" name="Text Box 11"/>
          <p:cNvSpPr txBox="1">
            <a:spLocks noChangeArrowheads="1"/>
          </p:cNvSpPr>
          <p:nvPr/>
        </p:nvSpPr>
        <p:spPr bwMode="auto">
          <a:xfrm>
            <a:off x="1143000" y="5165725"/>
            <a:ext cx="72469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H</a:t>
            </a:r>
            <a:r>
              <a:rPr lang="en-US" baseline="30000">
                <a:solidFill>
                  <a:schemeClr val="bg1"/>
                </a:solidFill>
              </a:rPr>
              <a:t>(1)</a:t>
            </a:r>
            <a:r>
              <a:rPr lang="en-US">
                <a:solidFill>
                  <a:schemeClr val="bg1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is a small perturbation to the exactly solvable Hamiltonian.</a:t>
            </a:r>
          </a:p>
          <a:p>
            <a:r>
              <a:rPr lang="en-US">
                <a:solidFill>
                  <a:srgbClr val="002060"/>
                </a:solidFill>
              </a:rPr>
              <a:t>The energy due to </a:t>
            </a:r>
            <a:r>
              <a:rPr lang="en-US">
                <a:solidFill>
                  <a:schemeClr val="bg1"/>
                </a:solidFill>
              </a:rPr>
              <a:t>H</a:t>
            </a:r>
            <a:r>
              <a:rPr lang="en-US" baseline="30000">
                <a:solidFill>
                  <a:schemeClr val="bg1"/>
                </a:solidFill>
              </a:rPr>
              <a:t>(1)</a:t>
            </a:r>
            <a:r>
              <a:rPr lang="en-US">
                <a:solidFill>
                  <a:schemeClr val="bg1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can be estimated by First Order</a:t>
            </a:r>
          </a:p>
          <a:p>
            <a:r>
              <a:rPr lang="en-US">
                <a:solidFill>
                  <a:srgbClr val="002060"/>
                </a:solidFill>
              </a:rPr>
              <a:t>Perturbation Theory.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4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4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4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4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4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4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44" grpId="0" autoUpdateAnimBg="0"/>
      <p:bldP spid="624650" grpId="0" autoUpdateAnimBg="0"/>
      <p:bldP spid="624651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9434EFB-501D-4332-892B-5B61E2B3201C}" type="slidenum">
              <a:rPr lang="en-US" sz="1400" smtClean="0">
                <a:solidFill>
                  <a:srgbClr val="002060"/>
                </a:solidFill>
              </a:rPr>
              <a:pPr/>
              <a:t>26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25666" name="Object 2"/>
          <p:cNvGraphicFramePr>
            <a:graphicFrameLocks noChangeAspect="1"/>
          </p:cNvGraphicFramePr>
          <p:nvPr/>
        </p:nvGraphicFramePr>
        <p:xfrm>
          <a:off x="3382963" y="982663"/>
          <a:ext cx="1879600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07" name="Equation" r:id="rId3" imgW="1114316" imgH="171408" progId="Equation.DSMT4">
                  <p:embed/>
                </p:oleObj>
              </mc:Choice>
              <mc:Fallback>
                <p:oleObj name="Equation" r:id="rId3" imgW="1114316" imgH="171408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2963" y="982663"/>
                        <a:ext cx="1879600" cy="384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5667" name="Text Box 3"/>
          <p:cNvSpPr txBox="1">
            <a:spLocks noChangeArrowheads="1"/>
          </p:cNvSpPr>
          <p:nvPr/>
        </p:nvSpPr>
        <p:spPr bwMode="auto">
          <a:xfrm>
            <a:off x="1676400" y="1676400"/>
            <a:ext cx="50593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“Zeroth Order” Ground State energy is: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446338" y="2214563"/>
            <a:ext cx="4792663" cy="688975"/>
            <a:chOff x="2837" y="627"/>
            <a:chExt cx="3019" cy="434"/>
          </a:xfrm>
        </p:grpSpPr>
        <p:graphicFrame>
          <p:nvGraphicFramePr>
            <p:cNvPr id="26635" name="Object 5"/>
            <p:cNvGraphicFramePr>
              <a:graphicFrameLocks noChangeAspect="1"/>
            </p:cNvGraphicFramePr>
            <p:nvPr/>
          </p:nvGraphicFramePr>
          <p:xfrm>
            <a:off x="2837" y="627"/>
            <a:ext cx="1552" cy="4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908" name="Equation" r:id="rId5" imgW="1466859" imgH="361981" progId="Equation.DSMT4">
                    <p:embed/>
                  </p:oleObj>
                </mc:Choice>
                <mc:Fallback>
                  <p:oleObj name="Equation" r:id="rId5" imgW="1466859" imgH="361981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37" y="627"/>
                          <a:ext cx="1552" cy="4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6636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97617280"/>
                </p:ext>
              </p:extLst>
            </p:nvPr>
          </p:nvGraphicFramePr>
          <p:xfrm>
            <a:off x="4416" y="720"/>
            <a:ext cx="1440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909" name="Equation" r:id="rId7" imgW="1384200" imgH="228600" progId="Equation.DSMT4">
                    <p:embed/>
                  </p:oleObj>
                </mc:Choice>
                <mc:Fallback>
                  <p:oleObj name="Equation" r:id="rId7" imgW="1384200" imgH="228600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16" y="720"/>
                          <a:ext cx="1440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25671" name="Text Box 7"/>
          <p:cNvSpPr txBox="1">
            <a:spLocks noChangeArrowheads="1"/>
          </p:cNvSpPr>
          <p:nvPr/>
        </p:nvSpPr>
        <p:spPr bwMode="auto">
          <a:xfrm>
            <a:off x="1447800" y="3048000"/>
            <a:ext cx="6291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“Zeroth Order” wavefunction is the product of He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endParaRPr lang="en-US">
              <a:solidFill>
                <a:srgbClr val="002060"/>
              </a:solidFill>
            </a:endParaRPr>
          </a:p>
          <a:p>
            <a:r>
              <a:rPr lang="en-US">
                <a:solidFill>
                  <a:srgbClr val="002060"/>
                </a:solidFill>
              </a:rPr>
              <a:t>1s wavefunctions for electrons 1 and 2</a:t>
            </a:r>
          </a:p>
        </p:txBody>
      </p:sp>
      <p:graphicFrame>
        <p:nvGraphicFramePr>
          <p:cNvPr id="625672" name="Object 8"/>
          <p:cNvGraphicFramePr>
            <a:graphicFrameLocks noChangeAspect="1"/>
          </p:cNvGraphicFramePr>
          <p:nvPr/>
        </p:nvGraphicFramePr>
        <p:xfrm>
          <a:off x="1755775" y="4298950"/>
          <a:ext cx="2309813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10" name="Equation" r:id="rId9" imgW="1381017" imgH="180855" progId="Equation.DSMT4">
                  <p:embed/>
                </p:oleObj>
              </mc:Choice>
              <mc:Fallback>
                <p:oleObj name="Equation" r:id="rId9" imgW="1381017" imgH="180855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4298950"/>
                        <a:ext cx="2309813" cy="404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5673" name="Object 9"/>
          <p:cNvGraphicFramePr>
            <a:graphicFrameLocks noChangeAspect="1"/>
          </p:cNvGraphicFramePr>
          <p:nvPr/>
        </p:nvGraphicFramePr>
        <p:xfrm>
          <a:off x="4073525" y="4033838"/>
          <a:ext cx="3224213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11" name="Equation" r:id="rId11" imgW="1952752" imgH="504776" progId="Equation.DSMT4">
                  <p:embed/>
                </p:oleObj>
              </mc:Choice>
              <mc:Fallback>
                <p:oleObj name="Equation" r:id="rId11" imgW="1952752" imgH="504776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3525" y="4033838"/>
                        <a:ext cx="3224213" cy="911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5674" name="Object 10"/>
          <p:cNvGraphicFramePr>
            <a:graphicFrameLocks noChangeAspect="1"/>
          </p:cNvGraphicFramePr>
          <p:nvPr/>
        </p:nvGraphicFramePr>
        <p:xfrm>
          <a:off x="2971800" y="5184775"/>
          <a:ext cx="2946400" cy="690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12" name="Equation" r:id="rId13" imgW="1771622" imgH="361981" progId="Equation.DSMT4">
                  <p:embed/>
                </p:oleObj>
              </mc:Choice>
              <mc:Fallback>
                <p:oleObj name="Equation" r:id="rId13" imgW="1771622" imgH="361981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5184775"/>
                        <a:ext cx="2946400" cy="690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5675" name="Text Box 11"/>
          <p:cNvSpPr txBox="1">
            <a:spLocks noChangeArrowheads="1"/>
          </p:cNvSpPr>
          <p:nvPr/>
        </p:nvSpPr>
        <p:spPr bwMode="auto">
          <a:xfrm>
            <a:off x="1981200" y="304800"/>
            <a:ext cx="4924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Zeroth Order Energy and Wavefunction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5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25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25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5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5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25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667" grpId="0" autoUpdateAnimBg="0"/>
      <p:bldP spid="625671" grpId="0" autoUpdateAnimBg="0"/>
      <p:bldP spid="625675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6D8985E-76ED-4757-A722-205674440A7E}" type="slidenum">
              <a:rPr lang="en-US" sz="1400" smtClean="0">
                <a:solidFill>
                  <a:srgbClr val="002060"/>
                </a:solidFill>
              </a:rPr>
              <a:pPr/>
              <a:t>27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26690" name="Text Box 2"/>
          <p:cNvSpPr txBox="1">
            <a:spLocks noChangeArrowheads="1"/>
          </p:cNvSpPr>
          <p:nvPr/>
        </p:nvSpPr>
        <p:spPr bwMode="auto">
          <a:xfrm>
            <a:off x="887413" y="212725"/>
            <a:ext cx="70373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First Order Perturbation Theory Correction to the Energy</a:t>
            </a:r>
          </a:p>
        </p:txBody>
      </p:sp>
      <p:sp>
        <p:nvSpPr>
          <p:cNvPr id="626691" name="Text Box 3"/>
          <p:cNvSpPr txBox="1">
            <a:spLocks noChangeArrowheads="1"/>
          </p:cNvSpPr>
          <p:nvPr/>
        </p:nvSpPr>
        <p:spPr bwMode="auto">
          <a:xfrm>
            <a:off x="609600" y="838200"/>
            <a:ext cx="67500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Chapter 5, we learned that the correction to the energy, 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E  [or E</a:t>
            </a:r>
            <a:r>
              <a:rPr lang="en-US" baseline="30000">
                <a:solidFill>
                  <a:srgbClr val="002060"/>
                </a:solidFill>
                <a:sym typeface="Symbol" pitchFamily="18" charset="2"/>
              </a:rPr>
              <a:t>(1)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] is: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26692" name="Object 4"/>
          <p:cNvGraphicFramePr>
            <a:graphicFrameLocks noChangeAspect="1"/>
          </p:cNvGraphicFramePr>
          <p:nvPr/>
        </p:nvGraphicFramePr>
        <p:xfrm>
          <a:off x="2636838" y="1590675"/>
          <a:ext cx="2986087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39" name="Equation" r:id="rId3" imgW="1800236" imgH="219186" progId="Equation.DSMT4">
                  <p:embed/>
                </p:oleObj>
              </mc:Choice>
              <mc:Fallback>
                <p:oleObj name="Equation" r:id="rId3" imgW="1800236" imgH="219186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6838" y="1590675"/>
                        <a:ext cx="2986087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638175" y="2276475"/>
            <a:ext cx="7254875" cy="715963"/>
            <a:chOff x="566" y="1530"/>
            <a:chExt cx="4570" cy="451"/>
          </a:xfrm>
        </p:grpSpPr>
        <p:graphicFrame>
          <p:nvGraphicFramePr>
            <p:cNvPr id="27665" name="Object 6"/>
            <p:cNvGraphicFramePr>
              <a:graphicFrameLocks noChangeAspect="1"/>
            </p:cNvGraphicFramePr>
            <p:nvPr/>
          </p:nvGraphicFramePr>
          <p:xfrm>
            <a:off x="1944" y="1530"/>
            <a:ext cx="744" cy="4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940" name="Equation" r:id="rId5" imgW="666754" imgH="371429" progId="Equation.DSMT4">
                    <p:embed/>
                  </p:oleObj>
                </mc:Choice>
                <mc:Fallback>
                  <p:oleObj name="Equation" r:id="rId5" imgW="666754" imgH="371429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44" y="1530"/>
                          <a:ext cx="744" cy="45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66" name="Object 7"/>
            <p:cNvGraphicFramePr>
              <a:graphicFrameLocks noChangeAspect="1"/>
            </p:cNvGraphicFramePr>
            <p:nvPr/>
          </p:nvGraphicFramePr>
          <p:xfrm>
            <a:off x="3280" y="1538"/>
            <a:ext cx="1856" cy="4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941" name="Equation" r:id="rId7" imgW="1771622" imgH="361981" progId="Equation.DSMT4">
                    <p:embed/>
                  </p:oleObj>
                </mc:Choice>
                <mc:Fallback>
                  <p:oleObj name="Equation" r:id="rId7" imgW="1771622" imgH="361981" progId="Equation.DSMT4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80" y="1538"/>
                          <a:ext cx="1856" cy="4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67" name="Text Box 8"/>
            <p:cNvSpPr txBox="1">
              <a:spLocks noChangeArrowheads="1"/>
            </p:cNvSpPr>
            <p:nvPr/>
          </p:nvSpPr>
          <p:spPr bwMode="auto">
            <a:xfrm>
              <a:off x="2784" y="1622"/>
              <a:ext cx="38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and</a:t>
              </a:r>
            </a:p>
          </p:txBody>
        </p:sp>
        <p:sp>
          <p:nvSpPr>
            <p:cNvPr id="27668" name="Text Box 9"/>
            <p:cNvSpPr txBox="1">
              <a:spLocks noChangeArrowheads="1"/>
            </p:cNvSpPr>
            <p:nvPr/>
          </p:nvSpPr>
          <p:spPr bwMode="auto">
            <a:xfrm>
              <a:off x="566" y="1591"/>
              <a:ext cx="131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For the He atom:</a:t>
              </a:r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627063" y="3114675"/>
            <a:ext cx="4403725" cy="714375"/>
            <a:chOff x="395" y="1962"/>
            <a:chExt cx="2774" cy="450"/>
          </a:xfrm>
        </p:grpSpPr>
        <p:graphicFrame>
          <p:nvGraphicFramePr>
            <p:cNvPr id="27663" name="Object 11"/>
            <p:cNvGraphicFramePr>
              <a:graphicFrameLocks noChangeAspect="1"/>
            </p:cNvGraphicFramePr>
            <p:nvPr/>
          </p:nvGraphicFramePr>
          <p:xfrm>
            <a:off x="1292" y="1962"/>
            <a:ext cx="1877" cy="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942" name="Equation" r:id="rId9" imgW="1800236" imgH="371429" progId="Equation.DSMT4">
                    <p:embed/>
                  </p:oleObj>
                </mc:Choice>
                <mc:Fallback>
                  <p:oleObj name="Equation" r:id="rId9" imgW="1800236" imgH="371429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2" y="1962"/>
                          <a:ext cx="1877" cy="4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64" name="Text Box 12"/>
            <p:cNvSpPr txBox="1">
              <a:spLocks noChangeArrowheads="1"/>
            </p:cNvSpPr>
            <p:nvPr/>
          </p:nvSpPr>
          <p:spPr bwMode="auto">
            <a:xfrm>
              <a:off x="395" y="2023"/>
              <a:ext cx="8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Therefore:</a:t>
              </a:r>
            </a:p>
          </p:txBody>
        </p:sp>
      </p:grpSp>
      <p:graphicFrame>
        <p:nvGraphicFramePr>
          <p:cNvPr id="626702" name="Object 14"/>
          <p:cNvGraphicFramePr>
            <a:graphicFrameLocks noChangeAspect="1"/>
          </p:cNvGraphicFramePr>
          <p:nvPr/>
        </p:nvGraphicFramePr>
        <p:xfrm>
          <a:off x="3573463" y="4713288"/>
          <a:ext cx="992187" cy="655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43" name="Equation" r:id="rId11" imgW="552569" imgH="333368" progId="Equation.DSMT4">
                  <p:embed/>
                </p:oleObj>
              </mc:Choice>
              <mc:Fallback>
                <p:oleObj name="Equation" r:id="rId11" imgW="552569" imgH="333368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3463" y="4713288"/>
                        <a:ext cx="992187" cy="655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5219700" y="3211513"/>
            <a:ext cx="3641725" cy="806450"/>
            <a:chOff x="3288" y="2023"/>
            <a:chExt cx="2294" cy="508"/>
          </a:xfrm>
        </p:grpSpPr>
        <p:graphicFrame>
          <p:nvGraphicFramePr>
            <p:cNvPr id="27661" name="Object 16"/>
            <p:cNvGraphicFramePr>
              <a:graphicFrameLocks noChangeAspect="1"/>
            </p:cNvGraphicFramePr>
            <p:nvPr/>
          </p:nvGraphicFramePr>
          <p:xfrm>
            <a:off x="3997" y="2036"/>
            <a:ext cx="1585" cy="4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944" name="Equation" r:id="rId13" imgW="1504920" imgH="428655" progId="Equation.DSMT4">
                    <p:embed/>
                  </p:oleObj>
                </mc:Choice>
                <mc:Fallback>
                  <p:oleObj name="Equation" r:id="rId13" imgW="1504920" imgH="428655" progId="Equation.DSMT4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97" y="2036"/>
                          <a:ext cx="1585" cy="4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62" name="Text Box 17"/>
            <p:cNvSpPr txBox="1">
              <a:spLocks noChangeArrowheads="1"/>
            </p:cNvSpPr>
            <p:nvPr/>
          </p:nvSpPr>
          <p:spPr bwMode="auto">
            <a:xfrm>
              <a:off x="3288" y="2023"/>
              <a:ext cx="5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where</a:t>
              </a:r>
            </a:p>
          </p:txBody>
        </p:sp>
      </p:grp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633413" y="4202113"/>
            <a:ext cx="7375525" cy="2082800"/>
            <a:chOff x="633413" y="4202113"/>
            <a:chExt cx="7375802" cy="2083018"/>
          </a:xfrm>
        </p:grpSpPr>
        <p:sp>
          <p:nvSpPr>
            <p:cNvPr id="27659" name="Text Box 13"/>
            <p:cNvSpPr txBox="1">
              <a:spLocks noChangeArrowheads="1"/>
            </p:cNvSpPr>
            <p:nvPr/>
          </p:nvSpPr>
          <p:spPr bwMode="auto">
            <a:xfrm>
              <a:off x="633413" y="4202113"/>
              <a:ext cx="7138987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evaluation of this integral is rather difficult, and in outlined</a:t>
              </a:r>
            </a:p>
            <a:p>
              <a:r>
                <a:rPr lang="en-US">
                  <a:solidFill>
                    <a:srgbClr val="002060"/>
                  </a:solidFill>
                </a:rPr>
                <a:t>in several texts.</a:t>
              </a:r>
            </a:p>
          </p:txBody>
        </p:sp>
        <p:sp>
          <p:nvSpPr>
            <p:cNvPr id="27660" name="TextBox 1"/>
            <p:cNvSpPr txBox="1">
              <a:spLocks noChangeArrowheads="1"/>
            </p:cNvSpPr>
            <p:nvPr/>
          </p:nvSpPr>
          <p:spPr bwMode="auto">
            <a:xfrm>
              <a:off x="685800" y="5638800"/>
              <a:ext cx="732341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6600"/>
                  </a:solidFill>
                </a:rPr>
                <a:t>e.g. Introduction to Quantum Mechanics in Chemistry, by M. A. Ratner</a:t>
              </a:r>
            </a:p>
            <a:p>
              <a:r>
                <a:rPr lang="en-US" sz="1800">
                  <a:solidFill>
                    <a:srgbClr val="FF6600"/>
                  </a:solidFill>
                </a:rPr>
                <a:t>and G. C. Schatz, Appendix B.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6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6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6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26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26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6690" grpId="0" autoUpdateAnimBg="0"/>
      <p:bldP spid="626691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7B5B3E2-759D-482B-8FB3-3821DF410BFD}" type="slidenum">
              <a:rPr lang="en-US" sz="1400" smtClean="0">
                <a:solidFill>
                  <a:srgbClr val="002060"/>
                </a:solidFill>
              </a:rPr>
              <a:pPr/>
              <a:t>28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27714" name="Text Box 2"/>
          <p:cNvSpPr txBox="1">
            <a:spLocks noChangeArrowheads="1"/>
          </p:cNvSpPr>
          <p:nvPr/>
        </p:nvSpPr>
        <p:spPr bwMode="auto">
          <a:xfrm>
            <a:off x="698500" y="533400"/>
            <a:ext cx="78247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using First Order Perturbation Theory, the total electronic</a:t>
            </a:r>
          </a:p>
          <a:p>
            <a:r>
              <a:rPr lang="en-US">
                <a:solidFill>
                  <a:srgbClr val="002060"/>
                </a:solidFill>
              </a:rPr>
              <a:t>energy of the Helium atom is:</a:t>
            </a:r>
          </a:p>
        </p:txBody>
      </p:sp>
      <p:graphicFrame>
        <p:nvGraphicFramePr>
          <p:cNvPr id="627715" name="Object 3"/>
          <p:cNvGraphicFramePr>
            <a:graphicFrameLocks noChangeAspect="1"/>
          </p:cNvGraphicFramePr>
          <p:nvPr/>
        </p:nvGraphicFramePr>
        <p:xfrm>
          <a:off x="1393825" y="1328738"/>
          <a:ext cx="3228975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71" name="Equation" r:id="rId3" imgW="1952752" imgH="361981" progId="Equation.DSMT4">
                  <p:embed/>
                </p:oleObj>
              </mc:Choice>
              <mc:Fallback>
                <p:oleObj name="Equation" r:id="rId3" imgW="1952752" imgH="361981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3825" y="1328738"/>
                        <a:ext cx="3228975" cy="687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7716" name="Object 4"/>
          <p:cNvGraphicFramePr>
            <a:graphicFrameLocks noChangeAspect="1"/>
          </p:cNvGraphicFramePr>
          <p:nvPr/>
        </p:nvGraphicFramePr>
        <p:xfrm>
          <a:off x="4625975" y="1344613"/>
          <a:ext cx="2460625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72" name="Equation" r:id="rId5" imgW="1466859" imgH="333368" progId="Equation.DSMT4">
                  <p:embed/>
                </p:oleObj>
              </mc:Choice>
              <mc:Fallback>
                <p:oleObj name="Equation" r:id="rId5" imgW="1466859" imgH="333368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5975" y="1344613"/>
                        <a:ext cx="2460625" cy="654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7717" name="Text Box 5"/>
          <p:cNvSpPr txBox="1">
            <a:spLocks noChangeArrowheads="1"/>
          </p:cNvSpPr>
          <p:nvPr/>
        </p:nvSpPr>
        <p:spPr bwMode="auto">
          <a:xfrm>
            <a:off x="746125" y="2057400"/>
            <a:ext cx="66865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result is 5.3% above (less negative) the experimental</a:t>
            </a:r>
          </a:p>
          <a:p>
            <a:r>
              <a:rPr lang="en-US">
                <a:solidFill>
                  <a:srgbClr val="002060"/>
                </a:solidFill>
              </a:rPr>
              <a:t>energy of -2.9037 a.u.</a:t>
            </a:r>
          </a:p>
        </p:txBody>
      </p:sp>
      <p:sp>
        <p:nvSpPr>
          <p:cNvPr id="627718" name="Text Box 6"/>
          <p:cNvSpPr txBox="1">
            <a:spLocks noChangeArrowheads="1"/>
          </p:cNvSpPr>
          <p:nvPr/>
        </p:nvSpPr>
        <p:spPr bwMode="auto">
          <a:xfrm>
            <a:off x="762000" y="2879725"/>
            <a:ext cx="78660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remember that we made only the </a:t>
            </a:r>
            <a:r>
              <a:rPr lang="en-US" b="1" i="1">
                <a:solidFill>
                  <a:srgbClr val="FF00FF"/>
                </a:solidFill>
              </a:rPr>
              <a:t>First Order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Perturbation</a:t>
            </a:r>
          </a:p>
          <a:p>
            <a:r>
              <a:rPr lang="en-US">
                <a:solidFill>
                  <a:srgbClr val="002060"/>
                </a:solidFill>
              </a:rPr>
              <a:t>Theory correction to the energy.</a:t>
            </a:r>
          </a:p>
        </p:txBody>
      </p:sp>
      <p:sp>
        <p:nvSpPr>
          <p:cNvPr id="627719" name="Text Box 7"/>
          <p:cNvSpPr txBox="1">
            <a:spLocks noChangeArrowheads="1"/>
          </p:cNvSpPr>
          <p:nvPr/>
        </p:nvSpPr>
        <p:spPr bwMode="auto">
          <a:xfrm>
            <a:off x="2590800" y="3794125"/>
            <a:ext cx="3560763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Order       Energy      % Error</a:t>
            </a:r>
            <a:endParaRPr lang="en-US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>
                <a:solidFill>
                  <a:srgbClr val="0070C0"/>
                </a:solidFill>
              </a:rPr>
              <a:t>   </a:t>
            </a:r>
            <a:r>
              <a:rPr lang="en-US">
                <a:solidFill>
                  <a:srgbClr val="0070C0"/>
                </a:solidFill>
              </a:rPr>
              <a:t>0             -4.0  a. u.    -38%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   1             -2.75            +5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   2             -2.91          -0.2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70C0"/>
                </a:solidFill>
              </a:rPr>
              <a:t>  13            -2.9037       </a:t>
            </a:r>
            <a:r>
              <a:rPr lang="en-US">
                <a:solidFill>
                  <a:srgbClr val="0070C0"/>
                </a:solidFill>
                <a:cs typeface="Arial" charset="0"/>
              </a:rPr>
              <a:t>~0</a:t>
            </a:r>
            <a:endParaRPr lang="en-US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7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7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7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27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27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27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277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277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277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277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14" grpId="0" autoUpdateAnimBg="0"/>
      <p:bldP spid="627717" grpId="0" autoUpdateAnimBg="0"/>
      <p:bldP spid="627718" grpId="0" autoUpdateAnimBg="0"/>
      <p:bldP spid="627719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DE5265CB-0F3F-4EEA-BDCA-0FC054B20054}" type="slidenum">
              <a:rPr lang="en-US" sz="1400" smtClean="0">
                <a:solidFill>
                  <a:srgbClr val="002060"/>
                </a:solidFill>
              </a:rPr>
              <a:pPr/>
              <a:t>29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9700" name="Group 1027"/>
          <p:cNvGrpSpPr>
            <a:grpSpLocks/>
          </p:cNvGrpSpPr>
          <p:nvPr/>
        </p:nvGrpSpPr>
        <p:grpSpPr bwMode="auto">
          <a:xfrm>
            <a:off x="457200" y="1295400"/>
            <a:ext cx="5754688" cy="3995737"/>
            <a:chOff x="288" y="479"/>
            <a:chExt cx="3625" cy="2517"/>
          </a:xfrm>
        </p:grpSpPr>
        <p:sp>
          <p:nvSpPr>
            <p:cNvPr id="29701" name="Text Box 1028"/>
            <p:cNvSpPr txBox="1">
              <a:spLocks noChangeArrowheads="1"/>
            </p:cNvSpPr>
            <p:nvPr/>
          </p:nvSpPr>
          <p:spPr bwMode="auto">
            <a:xfrm>
              <a:off x="288" y="479"/>
              <a:ext cx="206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</a:t>
              </a:r>
              <a:r>
                <a:rPr lang="en-US" sz="2200">
                  <a:solidFill>
                    <a:srgbClr val="002060"/>
                  </a:solidFill>
                </a:rPr>
                <a:t> The Variational Method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  <p:sp>
          <p:nvSpPr>
            <p:cNvPr id="29702" name="Text Box 1029"/>
            <p:cNvSpPr txBox="1">
              <a:spLocks noChangeArrowheads="1"/>
            </p:cNvSpPr>
            <p:nvPr/>
          </p:nvSpPr>
          <p:spPr bwMode="auto">
            <a:xfrm>
              <a:off x="288" y="911"/>
              <a:ext cx="322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Applications of the Variational Method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  <p:sp>
          <p:nvSpPr>
            <p:cNvPr id="29703" name="Text Box 1030"/>
            <p:cNvSpPr txBox="1">
              <a:spLocks noChangeArrowheads="1"/>
            </p:cNvSpPr>
            <p:nvPr/>
          </p:nvSpPr>
          <p:spPr bwMode="auto">
            <a:xfrm>
              <a:off x="290" y="2688"/>
              <a:ext cx="2802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Better Variational Wavefunctions</a:t>
              </a:r>
              <a:endParaRPr lang="en-US" sz="2600">
                <a:solidFill>
                  <a:srgbClr val="002060"/>
                </a:solidFill>
              </a:endParaRPr>
            </a:p>
          </p:txBody>
        </p:sp>
        <p:sp>
          <p:nvSpPr>
            <p:cNvPr id="29704" name="Text Box 1031"/>
            <p:cNvSpPr txBox="1">
              <a:spLocks noChangeArrowheads="1"/>
            </p:cNvSpPr>
            <p:nvPr/>
          </p:nvSpPr>
          <p:spPr bwMode="auto">
            <a:xfrm>
              <a:off x="290" y="1343"/>
              <a:ext cx="161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  <a:sym typeface="Symbol" pitchFamily="18" charset="2"/>
                </a:rPr>
                <a:t>The Helium Atom</a:t>
              </a:r>
            </a:p>
          </p:txBody>
        </p:sp>
        <p:sp>
          <p:nvSpPr>
            <p:cNvPr id="29705" name="Text Box 1032"/>
            <p:cNvSpPr txBox="1">
              <a:spLocks noChangeArrowheads="1"/>
            </p:cNvSpPr>
            <p:nvPr/>
          </p:nvSpPr>
          <p:spPr bwMode="auto">
            <a:xfrm>
              <a:off x="305" y="1803"/>
              <a:ext cx="347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  <a:sym typeface="Symbol" pitchFamily="18" charset="2"/>
                </a:rPr>
                <a:t>Perturbation Theory Treatment of Helium</a:t>
              </a:r>
            </a:p>
          </p:txBody>
        </p:sp>
        <p:sp>
          <p:nvSpPr>
            <p:cNvPr id="29706" name="Text Box 1033"/>
            <p:cNvSpPr txBox="1">
              <a:spLocks noChangeArrowheads="1"/>
            </p:cNvSpPr>
            <p:nvPr/>
          </p:nvSpPr>
          <p:spPr bwMode="auto">
            <a:xfrm>
              <a:off x="320" y="2255"/>
              <a:ext cx="359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 b="1">
                  <a:solidFill>
                    <a:srgbClr val="FF00FF"/>
                  </a:solidFill>
                </a:rPr>
                <a:t>• </a:t>
              </a:r>
              <a:r>
                <a:rPr lang="en-US" sz="2200" b="1">
                  <a:solidFill>
                    <a:srgbClr val="FF00FF"/>
                  </a:solidFill>
                </a:rPr>
                <a:t>Variational Method Treatment of Helium</a:t>
              </a:r>
              <a:endParaRPr lang="en-US" sz="2200" b="1">
                <a:solidFill>
                  <a:srgbClr val="FF00FF"/>
                </a:solidFill>
                <a:sym typeface="Symbol" pitchFamily="18" charset="2"/>
              </a:endParaRPr>
            </a:p>
          </p:txBody>
        </p:sp>
      </p:grpSp>
      <p:sp>
        <p:nvSpPr>
          <p:cNvPr id="1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1200" y="228600"/>
            <a:ext cx="7772400" cy="762000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A:  The Variational Principle </a:t>
            </a:r>
            <a:br>
              <a:rPr lang="en-US" sz="2400" smtClean="0">
                <a:solidFill>
                  <a:schemeClr val="bg1"/>
                </a:solidFill>
              </a:rPr>
            </a:br>
            <a:r>
              <a:rPr lang="en-US" sz="2400" smtClean="0">
                <a:solidFill>
                  <a:schemeClr val="bg1"/>
                </a:solidFill>
              </a:rPr>
              <a:t>and the Helium Atom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BC3926F-D893-415F-A4E8-574E23A1C168}" type="slidenum">
              <a:rPr lang="en-US" sz="1400" smtClean="0">
                <a:solidFill>
                  <a:srgbClr val="002060"/>
                </a:solidFill>
              </a:rPr>
              <a:pPr/>
              <a:t>30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Variational Method Treatment of Helium</a:t>
            </a:r>
          </a:p>
        </p:txBody>
      </p:sp>
      <p:sp>
        <p:nvSpPr>
          <p:cNvPr id="630787" name="Text Box 3"/>
          <p:cNvSpPr txBox="1">
            <a:spLocks noChangeArrowheads="1"/>
          </p:cNvSpPr>
          <p:nvPr/>
        </p:nvSpPr>
        <p:spPr bwMode="auto">
          <a:xfrm>
            <a:off x="609600" y="685800"/>
            <a:ext cx="78216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Recall that we proved earlier in this Chapter that, if one has an</a:t>
            </a:r>
          </a:p>
          <a:p>
            <a:r>
              <a:rPr lang="en-US" dirty="0">
                <a:solidFill>
                  <a:srgbClr val="002060"/>
                </a:solidFill>
              </a:rPr>
              <a:t>approximate “trial” </a:t>
            </a:r>
            <a:r>
              <a:rPr lang="en-US" dirty="0" err="1">
                <a:solidFill>
                  <a:srgbClr val="002060"/>
                </a:solidFill>
              </a:rPr>
              <a:t>wavefunction</a:t>
            </a:r>
            <a:r>
              <a:rPr lang="en-US" dirty="0">
                <a:solidFill>
                  <a:srgbClr val="002060"/>
                </a:solidFill>
              </a:rPr>
              <a:t>, </a:t>
            </a:r>
            <a:r>
              <a:rPr lang="en-US" dirty="0">
                <a:solidFill>
                  <a:srgbClr val="002060"/>
                </a:solidFill>
                <a:sym typeface="Symbol" pitchFamily="18" charset="2"/>
              </a:rPr>
              <a:t>,</a:t>
            </a:r>
            <a:r>
              <a:rPr lang="en-US" dirty="0">
                <a:solidFill>
                  <a:srgbClr val="002060"/>
                </a:solidFill>
              </a:rPr>
              <a:t> then the expectation value</a:t>
            </a:r>
          </a:p>
          <a:p>
            <a:r>
              <a:rPr lang="en-US" dirty="0">
                <a:solidFill>
                  <a:srgbClr val="002060"/>
                </a:solidFill>
              </a:rPr>
              <a:t>for the energy must be either </a:t>
            </a:r>
            <a:r>
              <a:rPr lang="en-US" dirty="0">
                <a:solidFill>
                  <a:srgbClr val="FF00FF"/>
                </a:solidFill>
              </a:rPr>
              <a:t>higher </a:t>
            </a:r>
            <a:r>
              <a:rPr lang="en-US" dirty="0">
                <a:solidFill>
                  <a:srgbClr val="FF33CC"/>
                </a:solidFill>
              </a:rPr>
              <a:t>than or </a:t>
            </a:r>
            <a:r>
              <a:rPr lang="en-US" dirty="0">
                <a:solidFill>
                  <a:srgbClr val="FF00FF"/>
                </a:solidFill>
              </a:rPr>
              <a:t>equal to</a:t>
            </a:r>
            <a:r>
              <a:rPr lang="en-US" dirty="0"/>
              <a:t> </a:t>
            </a:r>
            <a:r>
              <a:rPr lang="en-US" dirty="0">
                <a:solidFill>
                  <a:srgbClr val="002060"/>
                </a:solidFill>
              </a:rPr>
              <a:t>the true ground</a:t>
            </a:r>
          </a:p>
          <a:p>
            <a:r>
              <a:rPr lang="en-US" dirty="0">
                <a:solidFill>
                  <a:srgbClr val="002060"/>
                </a:solidFill>
              </a:rPr>
              <a:t>state energy.  </a:t>
            </a:r>
            <a:r>
              <a:rPr lang="en-US" dirty="0">
                <a:solidFill>
                  <a:srgbClr val="FF00FF"/>
                </a:solidFill>
              </a:rPr>
              <a:t>It cannot be lower!!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205038" y="2146300"/>
            <a:ext cx="4221162" cy="906463"/>
            <a:chOff x="1245" y="1832"/>
            <a:chExt cx="2659" cy="571"/>
          </a:xfrm>
        </p:grpSpPr>
        <p:graphicFrame>
          <p:nvGraphicFramePr>
            <p:cNvPr id="30729" name="Object 5"/>
            <p:cNvGraphicFramePr>
              <a:graphicFrameLocks noChangeAspect="1"/>
            </p:cNvGraphicFramePr>
            <p:nvPr/>
          </p:nvGraphicFramePr>
          <p:xfrm>
            <a:off x="1245" y="1867"/>
            <a:ext cx="1522" cy="4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1" name="Equation" r:id="rId3" imgW="1438245" imgH="409489" progId="Equation.DSMT4">
                    <p:embed/>
                  </p:oleObj>
                </mc:Choice>
                <mc:Fallback>
                  <p:oleObj name="Equation" r:id="rId3" imgW="1438245" imgH="409489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5" y="1867"/>
                          <a:ext cx="1522" cy="4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30" name="Object 6"/>
            <p:cNvGraphicFramePr>
              <a:graphicFrameLocks noChangeAspect="1"/>
            </p:cNvGraphicFramePr>
            <p:nvPr/>
          </p:nvGraphicFramePr>
          <p:xfrm>
            <a:off x="2732" y="1832"/>
            <a:ext cx="1172" cy="5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2" name="Equation" r:id="rId5" imgW="1095420" imgH="504776" progId="Equation.DSMT4">
                    <p:embed/>
                  </p:oleObj>
                </mc:Choice>
                <mc:Fallback>
                  <p:oleObj name="Equation" r:id="rId5" imgW="1095420" imgH="504776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32" y="1832"/>
                          <a:ext cx="1172" cy="5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30791" name="Text Box 7"/>
          <p:cNvSpPr txBox="1">
            <a:spLocks noChangeArrowheads="1"/>
          </p:cNvSpPr>
          <p:nvPr/>
        </p:nvSpPr>
        <p:spPr bwMode="auto">
          <a:xfrm>
            <a:off x="609600" y="3124200"/>
            <a:ext cx="79263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provides us with a very simple “recipe” for improving the energy.</a:t>
            </a:r>
          </a:p>
          <a:p>
            <a:r>
              <a:rPr lang="en-US">
                <a:solidFill>
                  <a:srgbClr val="FF00FF"/>
                </a:solidFill>
              </a:rPr>
              <a:t>The lower the better!!</a:t>
            </a:r>
          </a:p>
        </p:txBody>
      </p:sp>
      <p:sp>
        <p:nvSpPr>
          <p:cNvPr id="630792" name="Text Box 8"/>
          <p:cNvSpPr txBox="1">
            <a:spLocks noChangeArrowheads="1"/>
          </p:cNvSpPr>
          <p:nvPr/>
        </p:nvSpPr>
        <p:spPr bwMode="auto">
          <a:xfrm>
            <a:off x="669925" y="3978275"/>
            <a:ext cx="7688263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we calculated the He atom energy using the “Independent</a:t>
            </a:r>
          </a:p>
          <a:p>
            <a:r>
              <a:rPr lang="en-US">
                <a:solidFill>
                  <a:srgbClr val="002060"/>
                </a:solidFill>
              </a:rPr>
              <a:t>Particle Method”, we obtained an energy (-4.0 au) which was lower</a:t>
            </a:r>
          </a:p>
          <a:p>
            <a:r>
              <a:rPr lang="en-US">
                <a:solidFill>
                  <a:srgbClr val="002060"/>
                </a:solidFill>
              </a:rPr>
              <a:t>than experiment (-2.9037 au).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FF00FF"/>
                </a:solidFill>
              </a:rPr>
              <a:t>Isn’t this a violation of the Variational Theorem??</a:t>
            </a:r>
          </a:p>
        </p:txBody>
      </p:sp>
      <p:sp>
        <p:nvSpPr>
          <p:cNvPr id="630793" name="Text Box 9"/>
          <p:cNvSpPr txBox="1">
            <a:spLocks noChangeArrowheads="1"/>
          </p:cNvSpPr>
          <p:nvPr/>
        </p:nvSpPr>
        <p:spPr bwMode="auto">
          <a:xfrm>
            <a:off x="685800" y="5562600"/>
            <a:ext cx="69564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No, because we did not use the complete Hamiltonian in our</a:t>
            </a:r>
          </a:p>
          <a:p>
            <a:r>
              <a:rPr lang="en-US">
                <a:solidFill>
                  <a:srgbClr val="002060"/>
                </a:solidFill>
              </a:rPr>
              <a:t>calculation.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30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30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30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0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30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0787" grpId="0" autoUpdateAnimBg="0"/>
      <p:bldP spid="630791" grpId="0" autoUpdateAnimBg="0"/>
      <p:bldP spid="630792" grpId="0" autoUpdateAnimBg="0"/>
      <p:bldP spid="630793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213AEE0-1443-4A72-91B2-F491798175BC}" type="slidenum">
              <a:rPr lang="en-US" sz="1400" smtClean="0">
                <a:solidFill>
                  <a:srgbClr val="002060"/>
                </a:solidFill>
              </a:rPr>
              <a:pPr/>
              <a:t>31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31810" name="Text Box 2"/>
          <p:cNvSpPr txBox="1">
            <a:spLocks noChangeArrowheads="1"/>
          </p:cNvSpPr>
          <p:nvPr/>
        </p:nvSpPr>
        <p:spPr bwMode="auto">
          <a:xfrm>
            <a:off x="2200275" y="228600"/>
            <a:ext cx="442912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A Trial Wavefunction for Helium</a:t>
            </a:r>
          </a:p>
        </p:txBody>
      </p:sp>
      <p:sp>
        <p:nvSpPr>
          <p:cNvPr id="631811" name="Text Box 3"/>
          <p:cNvSpPr txBox="1">
            <a:spLocks noChangeArrowheads="1"/>
          </p:cNvSpPr>
          <p:nvPr/>
        </p:nvSpPr>
        <p:spPr bwMode="auto">
          <a:xfrm>
            <a:off x="457200" y="838200"/>
            <a:ext cx="8367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Recall that when we assumed an Independent Particle model for Helium,</a:t>
            </a:r>
          </a:p>
          <a:p>
            <a:r>
              <a:rPr lang="en-US">
                <a:solidFill>
                  <a:srgbClr val="002060"/>
                </a:solidFill>
              </a:rPr>
              <a:t>we obtained a wavefunction which is the product of two 1s He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r>
              <a:rPr lang="en-US">
                <a:solidFill>
                  <a:srgbClr val="002060"/>
                </a:solidFill>
              </a:rPr>
              <a:t> functions.</a:t>
            </a:r>
          </a:p>
        </p:txBody>
      </p:sp>
      <p:graphicFrame>
        <p:nvGraphicFramePr>
          <p:cNvPr id="631812" name="Object 4"/>
          <p:cNvGraphicFramePr>
            <a:graphicFrameLocks noChangeAspect="1"/>
          </p:cNvGraphicFramePr>
          <p:nvPr/>
        </p:nvGraphicFramePr>
        <p:xfrm>
          <a:off x="1577975" y="1963738"/>
          <a:ext cx="206375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40" name="Equation" r:id="rId3" imgW="1228771" imgH="180855" progId="Equation.DSMT4">
                  <p:embed/>
                </p:oleObj>
              </mc:Choice>
              <mc:Fallback>
                <p:oleObj name="Equation" r:id="rId3" imgW="1228771" imgH="180855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7975" y="1963738"/>
                        <a:ext cx="2063750" cy="404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1813" name="Object 5"/>
          <p:cNvGraphicFramePr>
            <a:graphicFrameLocks noChangeAspect="1"/>
          </p:cNvGraphicFramePr>
          <p:nvPr/>
        </p:nvGraphicFramePr>
        <p:xfrm>
          <a:off x="3632200" y="1760538"/>
          <a:ext cx="361473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41" name="Equation" r:id="rId5" imgW="2190840" imgH="447550" progId="Equation.DSMT4">
                  <p:embed/>
                </p:oleObj>
              </mc:Choice>
              <mc:Fallback>
                <p:oleObj name="Equation" r:id="rId5" imgW="2190840" imgH="44755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2200" y="1760538"/>
                        <a:ext cx="3614738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1814" name="Text Box 6"/>
          <p:cNvSpPr txBox="1">
            <a:spLocks noChangeArrowheads="1"/>
          </p:cNvSpPr>
          <p:nvPr/>
        </p:nvSpPr>
        <p:spPr bwMode="auto">
          <a:xfrm>
            <a:off x="457200" y="2727325"/>
            <a:ext cx="75199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For a trial wavefunction on which to apply the Variational Method,</a:t>
            </a:r>
          </a:p>
          <a:p>
            <a:r>
              <a:rPr lang="en-US">
                <a:solidFill>
                  <a:srgbClr val="002060"/>
                </a:solidFill>
              </a:rPr>
              <a:t>we can use an “effective” atomic number, Z’, rather than Z=2.</a:t>
            </a:r>
          </a:p>
        </p:txBody>
      </p:sp>
      <p:sp>
        <p:nvSpPr>
          <p:cNvPr id="631815" name="Text Box 7"/>
          <p:cNvSpPr txBox="1">
            <a:spLocks noChangeArrowheads="1"/>
          </p:cNvSpPr>
          <p:nvPr/>
        </p:nvSpPr>
        <p:spPr bwMode="auto">
          <a:xfrm>
            <a:off x="473075" y="3565525"/>
            <a:ext cx="7985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By using methods similar to those above (Independent Particle Model</a:t>
            </a:r>
          </a:p>
          <a:p>
            <a:r>
              <a:rPr lang="en-US">
                <a:solidFill>
                  <a:srgbClr val="002060"/>
                </a:solidFill>
              </a:rPr>
              <a:t>+ First Order Perturbation Theory Integral), it can be shown that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654175" y="4408488"/>
            <a:ext cx="5737225" cy="719137"/>
            <a:chOff x="1042" y="2777"/>
            <a:chExt cx="3614" cy="453"/>
          </a:xfrm>
        </p:grpSpPr>
        <p:graphicFrame>
          <p:nvGraphicFramePr>
            <p:cNvPr id="31757" name="Object 9"/>
            <p:cNvGraphicFramePr>
              <a:graphicFrameLocks noChangeAspect="1"/>
            </p:cNvGraphicFramePr>
            <p:nvPr/>
          </p:nvGraphicFramePr>
          <p:xfrm>
            <a:off x="1404" y="2777"/>
            <a:ext cx="2011" cy="4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42" name="Equation" r:id="rId7" imgW="1924139" imgH="371429" progId="Equation.DSMT4">
                    <p:embed/>
                  </p:oleObj>
                </mc:Choice>
                <mc:Fallback>
                  <p:oleObj name="Equation" r:id="rId7" imgW="1924139" imgH="371429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04" y="2777"/>
                          <a:ext cx="2011" cy="45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58" name="Text Box 10"/>
            <p:cNvSpPr txBox="1">
              <a:spLocks noChangeArrowheads="1"/>
            </p:cNvSpPr>
            <p:nvPr/>
          </p:nvSpPr>
          <p:spPr bwMode="auto">
            <a:xfrm>
              <a:off x="1042" y="2839"/>
              <a:ext cx="30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for</a:t>
              </a:r>
            </a:p>
          </p:txBody>
        </p:sp>
        <p:sp>
          <p:nvSpPr>
            <p:cNvPr id="31759" name="Text Box 11"/>
            <p:cNvSpPr txBox="1">
              <a:spLocks noChangeArrowheads="1"/>
            </p:cNvSpPr>
            <p:nvPr/>
          </p:nvSpPr>
          <p:spPr bwMode="auto">
            <a:xfrm>
              <a:off x="3693" y="2839"/>
              <a:ext cx="96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Z = 2 for He</a:t>
              </a: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1524000" y="5040313"/>
            <a:ext cx="2836863" cy="838200"/>
            <a:chOff x="960" y="3175"/>
            <a:chExt cx="1787" cy="528"/>
          </a:xfrm>
        </p:grpSpPr>
        <p:sp>
          <p:nvSpPr>
            <p:cNvPr id="31755" name="Text Box 13"/>
            <p:cNvSpPr txBox="1">
              <a:spLocks noChangeArrowheads="1"/>
            </p:cNvSpPr>
            <p:nvPr/>
          </p:nvSpPr>
          <p:spPr bwMode="auto">
            <a:xfrm>
              <a:off x="960" y="3302"/>
              <a:ext cx="38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and</a:t>
              </a:r>
            </a:p>
          </p:txBody>
        </p:sp>
        <p:graphicFrame>
          <p:nvGraphicFramePr>
            <p:cNvPr id="31756" name="Object 14"/>
            <p:cNvGraphicFramePr>
              <a:graphicFrameLocks noChangeAspect="1"/>
            </p:cNvGraphicFramePr>
            <p:nvPr/>
          </p:nvGraphicFramePr>
          <p:xfrm>
            <a:off x="1418" y="3175"/>
            <a:ext cx="1329" cy="5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943" name="Equation" r:id="rId9" imgW="1247667" imgH="447550" progId="Equation.DSMT4">
                    <p:embed/>
                  </p:oleObj>
                </mc:Choice>
                <mc:Fallback>
                  <p:oleObj name="Equation" r:id="rId9" imgW="1247667" imgH="447550" progId="Equation.DSMT4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18" y="3175"/>
                          <a:ext cx="1329" cy="52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31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31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1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1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31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31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810" grpId="0" autoUpdateAnimBg="0"/>
      <p:bldP spid="631811" grpId="0" autoUpdateAnimBg="0"/>
      <p:bldP spid="631814" grpId="0" autoUpdateAnimBg="0"/>
      <p:bldP spid="631815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B1BE4BA-8094-4F18-9255-581E6CCB2D76}" type="slidenum">
              <a:rPr lang="en-US" sz="1400" smtClean="0">
                <a:solidFill>
                  <a:srgbClr val="002060"/>
                </a:solidFill>
              </a:rPr>
              <a:pPr/>
              <a:t>32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32834" name="Object 2"/>
          <p:cNvGraphicFramePr>
            <a:graphicFrameLocks noChangeAspect="1"/>
          </p:cNvGraphicFramePr>
          <p:nvPr/>
        </p:nvGraphicFramePr>
        <p:xfrm>
          <a:off x="1706563" y="414338"/>
          <a:ext cx="1657350" cy="779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16" name="Equation" r:id="rId3" imgW="971517" imgH="409489" progId="Equation.DSMT4">
                  <p:embed/>
                </p:oleObj>
              </mc:Choice>
              <mc:Fallback>
                <p:oleObj name="Equation" r:id="rId3" imgW="971517" imgH="409489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6563" y="414338"/>
                        <a:ext cx="1657350" cy="779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2835" name="Object 3"/>
          <p:cNvGraphicFramePr>
            <a:graphicFrameLocks noChangeAspect="1"/>
          </p:cNvGraphicFramePr>
          <p:nvPr/>
        </p:nvGraphicFramePr>
        <p:xfrm>
          <a:off x="3263900" y="423863"/>
          <a:ext cx="3776663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17" name="Equation" r:id="rId5" imgW="2295577" imgH="361981" progId="Equation.DSMT4">
                  <p:embed/>
                </p:oleObj>
              </mc:Choice>
              <mc:Fallback>
                <p:oleObj name="Equation" r:id="rId5" imgW="2295577" imgH="361981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3900" y="423863"/>
                        <a:ext cx="3776663" cy="690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2836" name="Text Box 4"/>
          <p:cNvSpPr txBox="1">
            <a:spLocks noChangeArrowheads="1"/>
          </p:cNvSpPr>
          <p:nvPr/>
        </p:nvSpPr>
        <p:spPr bwMode="auto">
          <a:xfrm>
            <a:off x="3448050" y="1066800"/>
            <a:ext cx="714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b="1">
                <a:solidFill>
                  <a:srgbClr val="FF0000"/>
                </a:solidFill>
              </a:rPr>
              <a:t>KE(1)</a:t>
            </a:r>
          </a:p>
        </p:txBody>
      </p:sp>
      <p:sp>
        <p:nvSpPr>
          <p:cNvPr id="632837" name="Text Box 5"/>
          <p:cNvSpPr txBox="1">
            <a:spLocks noChangeArrowheads="1"/>
          </p:cNvSpPr>
          <p:nvPr/>
        </p:nvSpPr>
        <p:spPr bwMode="auto">
          <a:xfrm>
            <a:off x="4162425" y="1066800"/>
            <a:ext cx="714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b="1">
                <a:solidFill>
                  <a:srgbClr val="FF0000"/>
                </a:solidFill>
              </a:rPr>
              <a:t>KE(2)</a:t>
            </a:r>
          </a:p>
        </p:txBody>
      </p:sp>
      <p:sp>
        <p:nvSpPr>
          <p:cNvPr id="632838" name="Text Box 6"/>
          <p:cNvSpPr txBox="1">
            <a:spLocks noChangeArrowheads="1"/>
          </p:cNvSpPr>
          <p:nvPr/>
        </p:nvSpPr>
        <p:spPr bwMode="auto">
          <a:xfrm>
            <a:off x="4924425" y="1066800"/>
            <a:ext cx="7032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b="1">
                <a:solidFill>
                  <a:srgbClr val="FF0000"/>
                </a:solidFill>
              </a:rPr>
              <a:t>PE(1)</a:t>
            </a:r>
          </a:p>
        </p:txBody>
      </p:sp>
      <p:sp>
        <p:nvSpPr>
          <p:cNvPr id="632839" name="Text Box 7"/>
          <p:cNvSpPr txBox="1">
            <a:spLocks noChangeArrowheads="1"/>
          </p:cNvSpPr>
          <p:nvPr/>
        </p:nvSpPr>
        <p:spPr bwMode="auto">
          <a:xfrm>
            <a:off x="5657850" y="1066800"/>
            <a:ext cx="7032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b="1">
                <a:solidFill>
                  <a:srgbClr val="FF0000"/>
                </a:solidFill>
              </a:rPr>
              <a:t>PE(2)</a:t>
            </a:r>
          </a:p>
        </p:txBody>
      </p:sp>
      <p:sp>
        <p:nvSpPr>
          <p:cNvPr id="632840" name="Text Box 8"/>
          <p:cNvSpPr txBox="1">
            <a:spLocks noChangeArrowheads="1"/>
          </p:cNvSpPr>
          <p:nvPr/>
        </p:nvSpPr>
        <p:spPr bwMode="auto">
          <a:xfrm>
            <a:off x="6318250" y="1066800"/>
            <a:ext cx="8159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b="1">
                <a:solidFill>
                  <a:srgbClr val="FF0000"/>
                </a:solidFill>
              </a:rPr>
              <a:t>PE(12)</a:t>
            </a:r>
          </a:p>
        </p:txBody>
      </p:sp>
      <p:graphicFrame>
        <p:nvGraphicFramePr>
          <p:cNvPr id="632841" name="Object 9"/>
          <p:cNvGraphicFramePr>
            <a:graphicFrameLocks noChangeAspect="1"/>
          </p:cNvGraphicFramePr>
          <p:nvPr/>
        </p:nvGraphicFramePr>
        <p:xfrm>
          <a:off x="1714500" y="1590675"/>
          <a:ext cx="2393950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18" name="Equation" r:id="rId7" imgW="1428797" imgH="333368" progId="Equation.DSMT4">
                  <p:embed/>
                </p:oleObj>
              </mc:Choice>
              <mc:Fallback>
                <p:oleObj name="Equation" r:id="rId7" imgW="1428797" imgH="333368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500" y="1590675"/>
                        <a:ext cx="2393950" cy="654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2842" name="Object 10"/>
          <p:cNvGraphicFramePr>
            <a:graphicFrameLocks noChangeAspect="1"/>
          </p:cNvGraphicFramePr>
          <p:nvPr/>
        </p:nvGraphicFramePr>
        <p:xfrm>
          <a:off x="5837238" y="1590675"/>
          <a:ext cx="1363662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19" name="Equation" r:id="rId9" imgW="780939" imgH="333368" progId="Equation.DSMT4">
                  <p:embed/>
                </p:oleObj>
              </mc:Choice>
              <mc:Fallback>
                <p:oleObj name="Equation" r:id="rId9" imgW="780939" imgH="333368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7238" y="1590675"/>
                        <a:ext cx="1363662" cy="654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068763" y="1590675"/>
            <a:ext cx="1779587" cy="985838"/>
            <a:chOff x="2563" y="1002"/>
            <a:chExt cx="1121" cy="621"/>
          </a:xfrm>
        </p:grpSpPr>
        <p:graphicFrame>
          <p:nvGraphicFramePr>
            <p:cNvPr id="32789" name="Object 12"/>
            <p:cNvGraphicFramePr>
              <a:graphicFrameLocks noChangeAspect="1"/>
            </p:cNvGraphicFramePr>
            <p:nvPr/>
          </p:nvGraphicFramePr>
          <p:xfrm>
            <a:off x="2563" y="1002"/>
            <a:ext cx="1121" cy="4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020" name="Equation" r:id="rId11" imgW="1047641" imgH="333368" progId="Equation.DSMT4">
                    <p:embed/>
                  </p:oleObj>
                </mc:Choice>
                <mc:Fallback>
                  <p:oleObj name="Equation" r:id="rId11" imgW="1047641" imgH="333368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63" y="1002"/>
                          <a:ext cx="1121" cy="4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790" name="Text Box 13"/>
            <p:cNvSpPr txBox="1">
              <a:spLocks noChangeArrowheads="1"/>
            </p:cNvSpPr>
            <p:nvPr/>
          </p:nvSpPr>
          <p:spPr bwMode="auto">
            <a:xfrm>
              <a:off x="2736" y="1392"/>
              <a:ext cx="75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33CC"/>
                  </a:solidFill>
                </a:rPr>
                <a:t>He:  Z = 2</a:t>
              </a:r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485775" y="2647950"/>
            <a:ext cx="3705225" cy="2914650"/>
            <a:chOff x="306" y="1668"/>
            <a:chExt cx="2334" cy="1836"/>
          </a:xfrm>
        </p:grpSpPr>
        <p:pic>
          <p:nvPicPr>
            <p:cNvPr id="32785" name="Picture 15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" y="1668"/>
              <a:ext cx="2142" cy="1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2786" name="Group 16"/>
            <p:cNvGrpSpPr>
              <a:grpSpLocks/>
            </p:cNvGrpSpPr>
            <p:nvPr/>
          </p:nvGrpSpPr>
          <p:grpSpPr bwMode="auto">
            <a:xfrm>
              <a:off x="306" y="2294"/>
              <a:ext cx="1344" cy="1124"/>
              <a:chOff x="306" y="2294"/>
              <a:chExt cx="1344" cy="1124"/>
            </a:xfrm>
          </p:grpSpPr>
          <p:sp>
            <p:nvSpPr>
              <p:cNvPr id="32787" name="Text Box 17"/>
              <p:cNvSpPr txBox="1">
                <a:spLocks noChangeArrowheads="1"/>
              </p:cNvSpPr>
              <p:nvPr/>
            </p:nvSpPr>
            <p:spPr bwMode="auto">
              <a:xfrm>
                <a:off x="306" y="2294"/>
                <a:ext cx="41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E</a:t>
                </a:r>
                <a:r>
                  <a:rPr lang="en-US" b="1" baseline="-25000"/>
                  <a:t>trial</a:t>
                </a:r>
                <a:endParaRPr lang="en-US" b="1"/>
              </a:p>
            </p:txBody>
          </p:sp>
          <p:sp>
            <p:nvSpPr>
              <p:cNvPr id="32788" name="Text Box 18"/>
              <p:cNvSpPr txBox="1">
                <a:spLocks noChangeArrowheads="1"/>
              </p:cNvSpPr>
              <p:nvPr/>
            </p:nvSpPr>
            <p:spPr bwMode="auto">
              <a:xfrm>
                <a:off x="1392" y="3168"/>
                <a:ext cx="25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Z’</a:t>
                </a:r>
              </a:p>
            </p:txBody>
          </p:sp>
        </p:grpSp>
      </p:grpSp>
      <p:sp>
        <p:nvSpPr>
          <p:cNvPr id="632851" name="Text Box 19"/>
          <p:cNvSpPr txBox="1">
            <a:spLocks noChangeArrowheads="1"/>
          </p:cNvSpPr>
          <p:nvPr/>
        </p:nvSpPr>
        <p:spPr bwMode="auto">
          <a:xfrm>
            <a:off x="4419600" y="3048000"/>
            <a:ext cx="39497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want to find the value of Z’</a:t>
            </a:r>
          </a:p>
          <a:p>
            <a:r>
              <a:rPr lang="en-US">
                <a:solidFill>
                  <a:srgbClr val="002060"/>
                </a:solidFill>
              </a:rPr>
              <a:t>which minimizes the energy, E</a:t>
            </a:r>
            <a:r>
              <a:rPr lang="en-US" baseline="-25000">
                <a:solidFill>
                  <a:srgbClr val="002060"/>
                </a:solidFill>
              </a:rPr>
              <a:t>trial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632852" name="Text Box 20"/>
          <p:cNvSpPr txBox="1">
            <a:spLocks noChangeArrowheads="1"/>
          </p:cNvSpPr>
          <p:nvPr/>
        </p:nvSpPr>
        <p:spPr bwMode="auto">
          <a:xfrm>
            <a:off x="4479925" y="3973513"/>
            <a:ext cx="37639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Once again, we can either use</a:t>
            </a:r>
          </a:p>
          <a:p>
            <a:r>
              <a:rPr lang="en-US">
                <a:solidFill>
                  <a:srgbClr val="002060"/>
                </a:solidFill>
              </a:rPr>
              <a:t>trial-and-error (Yecch!!) or basic</a:t>
            </a:r>
          </a:p>
          <a:p>
            <a:r>
              <a:rPr lang="en-US">
                <a:solidFill>
                  <a:srgbClr val="002060"/>
                </a:solidFill>
              </a:rPr>
              <a:t>Calculus.</a:t>
            </a:r>
          </a:p>
        </p:txBody>
      </p:sp>
      <p:sp>
        <p:nvSpPr>
          <p:cNvPr id="632853" name="Line 21"/>
          <p:cNvSpPr>
            <a:spLocks noChangeShapeType="1"/>
          </p:cNvSpPr>
          <p:nvPr/>
        </p:nvSpPr>
        <p:spPr bwMode="auto">
          <a:xfrm flipV="1">
            <a:off x="2438400" y="4724400"/>
            <a:ext cx="0" cy="30480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2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32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2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32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2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32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2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32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32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32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2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2836" grpId="0" autoUpdateAnimBg="0"/>
      <p:bldP spid="632837" grpId="0" autoUpdateAnimBg="0"/>
      <p:bldP spid="632838" grpId="0" autoUpdateAnimBg="0"/>
      <p:bldP spid="632839" grpId="0" autoUpdateAnimBg="0"/>
      <p:bldP spid="632840" grpId="0" autoUpdateAnimBg="0"/>
      <p:bldP spid="632851" grpId="0" autoUpdateAnimBg="0"/>
      <p:bldP spid="632852" grpId="0" autoUpdateAnimBg="0"/>
      <p:bldP spid="63285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26A3E42-0D1A-45E1-BF60-1EA847F0A277}" type="slidenum">
              <a:rPr lang="en-US" sz="1400" smtClean="0">
                <a:solidFill>
                  <a:srgbClr val="002060"/>
                </a:solidFill>
              </a:rPr>
              <a:pPr/>
              <a:t>33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370138" y="0"/>
            <a:ext cx="6669087" cy="2914650"/>
            <a:chOff x="1493" y="0"/>
            <a:chExt cx="4201" cy="1836"/>
          </a:xfrm>
        </p:grpSpPr>
        <p:grpSp>
          <p:nvGrpSpPr>
            <p:cNvPr id="33810" name="Group 3"/>
            <p:cNvGrpSpPr>
              <a:grpSpLocks/>
            </p:cNvGrpSpPr>
            <p:nvPr/>
          </p:nvGrpSpPr>
          <p:grpSpPr bwMode="auto">
            <a:xfrm>
              <a:off x="3360" y="626"/>
              <a:ext cx="1344" cy="1124"/>
              <a:chOff x="306" y="2294"/>
              <a:chExt cx="1344" cy="1124"/>
            </a:xfrm>
          </p:grpSpPr>
          <p:sp>
            <p:nvSpPr>
              <p:cNvPr id="33816" name="Text Box 4"/>
              <p:cNvSpPr txBox="1">
                <a:spLocks noChangeArrowheads="1"/>
              </p:cNvSpPr>
              <p:nvPr/>
            </p:nvSpPr>
            <p:spPr bwMode="auto">
              <a:xfrm>
                <a:off x="306" y="2294"/>
                <a:ext cx="41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E</a:t>
                </a:r>
                <a:r>
                  <a:rPr lang="en-US" b="1" baseline="-25000"/>
                  <a:t>trial</a:t>
                </a:r>
                <a:endParaRPr lang="en-US" b="1"/>
              </a:p>
            </p:txBody>
          </p:sp>
          <p:sp>
            <p:nvSpPr>
              <p:cNvPr id="33817" name="Text Box 5"/>
              <p:cNvSpPr txBox="1">
                <a:spLocks noChangeArrowheads="1"/>
              </p:cNvSpPr>
              <p:nvPr/>
            </p:nvSpPr>
            <p:spPr bwMode="auto">
              <a:xfrm>
                <a:off x="1392" y="3168"/>
                <a:ext cx="25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/>
                  <a:t>Z’</a:t>
                </a:r>
              </a:p>
            </p:txBody>
          </p:sp>
        </p:grpSp>
        <p:grpSp>
          <p:nvGrpSpPr>
            <p:cNvPr id="33811" name="Group 6"/>
            <p:cNvGrpSpPr>
              <a:grpSpLocks/>
            </p:cNvGrpSpPr>
            <p:nvPr/>
          </p:nvGrpSpPr>
          <p:grpSpPr bwMode="auto">
            <a:xfrm>
              <a:off x="1493" y="0"/>
              <a:ext cx="4201" cy="1836"/>
              <a:chOff x="1493" y="0"/>
              <a:chExt cx="4201" cy="1836"/>
            </a:xfrm>
          </p:grpSpPr>
          <p:grpSp>
            <p:nvGrpSpPr>
              <p:cNvPr id="33812" name="Group 7"/>
              <p:cNvGrpSpPr>
                <a:grpSpLocks/>
              </p:cNvGrpSpPr>
              <p:nvPr/>
            </p:nvGrpSpPr>
            <p:grpSpPr bwMode="auto">
              <a:xfrm>
                <a:off x="3552" y="0"/>
                <a:ext cx="2142" cy="1836"/>
                <a:chOff x="3552" y="0"/>
                <a:chExt cx="2142" cy="1836"/>
              </a:xfrm>
            </p:grpSpPr>
            <p:pic>
              <p:nvPicPr>
                <p:cNvPr id="33814" name="Picture 8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52" y="0"/>
                  <a:ext cx="2142" cy="18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3815" name="Line 9"/>
                <p:cNvSpPr>
                  <a:spLocks noChangeShapeType="1"/>
                </p:cNvSpPr>
                <p:nvPr/>
              </p:nvSpPr>
              <p:spPr bwMode="auto">
                <a:xfrm flipV="1">
                  <a:off x="4590" y="1308"/>
                  <a:ext cx="0" cy="192"/>
                </a:xfrm>
                <a:prstGeom prst="line">
                  <a:avLst/>
                </a:prstGeom>
                <a:noFill/>
                <a:ln w="19050">
                  <a:solidFill>
                    <a:schemeClr val="bg1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aphicFrame>
            <p:nvGraphicFramePr>
              <p:cNvPr id="33813" name="Object 10"/>
              <p:cNvGraphicFramePr>
                <a:graphicFrameLocks noChangeAspect="1"/>
              </p:cNvGraphicFramePr>
              <p:nvPr/>
            </p:nvGraphicFramePr>
            <p:xfrm>
              <a:off x="1493" y="122"/>
              <a:ext cx="1167" cy="41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088" name="Equation" r:id="rId4" imgW="1085972" imgH="333368" progId="Equation.DSMT4">
                      <p:embed/>
                    </p:oleObj>
                  </mc:Choice>
                  <mc:Fallback>
                    <p:oleObj name="Equation" r:id="rId4" imgW="1085972" imgH="333368" progId="Equation.DSMT4">
                      <p:embed/>
                      <p:pic>
                        <p:nvPicPr>
                          <p:cNvPr id="0" name="Object 1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493" y="122"/>
                            <a:ext cx="1167" cy="41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6" name="Group 11"/>
          <p:cNvGrpSpPr>
            <a:grpSpLocks/>
          </p:cNvGrpSpPr>
          <p:nvPr/>
        </p:nvGrpSpPr>
        <p:grpSpPr bwMode="auto">
          <a:xfrm>
            <a:off x="762000" y="1133475"/>
            <a:ext cx="3784600" cy="654050"/>
            <a:chOff x="480" y="714"/>
            <a:chExt cx="2384" cy="412"/>
          </a:xfrm>
        </p:grpSpPr>
        <p:sp>
          <p:nvSpPr>
            <p:cNvPr id="33808" name="Text Box 12"/>
            <p:cNvSpPr txBox="1">
              <a:spLocks noChangeArrowheads="1"/>
            </p:cNvSpPr>
            <p:nvPr/>
          </p:nvSpPr>
          <p:spPr bwMode="auto">
            <a:xfrm>
              <a:off x="480" y="775"/>
              <a:ext cx="100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At minimum:</a:t>
              </a:r>
            </a:p>
          </p:txBody>
        </p:sp>
        <p:graphicFrame>
          <p:nvGraphicFramePr>
            <p:cNvPr id="33809" name="Object 13"/>
            <p:cNvGraphicFramePr>
              <a:graphicFrameLocks noChangeAspect="1"/>
            </p:cNvGraphicFramePr>
            <p:nvPr/>
          </p:nvGraphicFramePr>
          <p:xfrm>
            <a:off x="1535" y="714"/>
            <a:ext cx="1329" cy="4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089" name="Equation" r:id="rId6" imgW="1247667" imgH="333368" progId="Equation.DSMT4">
                    <p:embed/>
                  </p:oleObj>
                </mc:Choice>
                <mc:Fallback>
                  <p:oleObj name="Equation" r:id="rId6" imgW="1247667" imgH="333368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35" y="714"/>
                          <a:ext cx="1329" cy="4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14"/>
          <p:cNvGrpSpPr>
            <a:grpSpLocks/>
          </p:cNvGrpSpPr>
          <p:nvPr/>
        </p:nvGrpSpPr>
        <p:grpSpPr bwMode="auto">
          <a:xfrm>
            <a:off x="381000" y="1971675"/>
            <a:ext cx="4135438" cy="654050"/>
            <a:chOff x="240" y="1242"/>
            <a:chExt cx="2605" cy="412"/>
          </a:xfrm>
        </p:grpSpPr>
        <p:graphicFrame>
          <p:nvGraphicFramePr>
            <p:cNvPr id="33806" name="Object 15"/>
            <p:cNvGraphicFramePr>
              <a:graphicFrameLocks noChangeAspect="1"/>
            </p:cNvGraphicFramePr>
            <p:nvPr/>
          </p:nvGraphicFramePr>
          <p:xfrm>
            <a:off x="1692" y="1242"/>
            <a:ext cx="1153" cy="4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090" name="Equation" r:id="rId8" imgW="1076254" imgH="333368" progId="Equation.DSMT4">
                    <p:embed/>
                  </p:oleObj>
                </mc:Choice>
                <mc:Fallback>
                  <p:oleObj name="Equation" r:id="rId8" imgW="1076254" imgH="333368" progId="Equation.DSMT4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92" y="1242"/>
                          <a:ext cx="1153" cy="4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807" name="Text Box 16"/>
            <p:cNvSpPr txBox="1">
              <a:spLocks noChangeArrowheads="1"/>
            </p:cNvSpPr>
            <p:nvPr/>
          </p:nvSpPr>
          <p:spPr bwMode="auto">
            <a:xfrm>
              <a:off x="240" y="1286"/>
              <a:ext cx="1233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For lowest E</a:t>
              </a:r>
              <a:r>
                <a:rPr lang="en-US" baseline="-25000">
                  <a:solidFill>
                    <a:srgbClr val="002060"/>
                  </a:solidFill>
                </a:rPr>
                <a:t>trial</a:t>
              </a:r>
              <a:r>
                <a:rPr lang="en-US">
                  <a:solidFill>
                    <a:srgbClr val="002060"/>
                  </a:solidFill>
                </a:rPr>
                <a:t>:</a:t>
              </a:r>
            </a:p>
          </p:txBody>
        </p:sp>
      </p:grpSp>
      <p:graphicFrame>
        <p:nvGraphicFramePr>
          <p:cNvPr id="633873" name="Object 17"/>
          <p:cNvGraphicFramePr>
            <a:graphicFrameLocks noChangeAspect="1"/>
          </p:cNvGraphicFramePr>
          <p:nvPr/>
        </p:nvGraphicFramePr>
        <p:xfrm>
          <a:off x="2519363" y="2747963"/>
          <a:ext cx="2289175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91" name="Equation" r:id="rId10" imgW="1362122" imgH="409489" progId="Equation.DSMT4">
                  <p:embed/>
                </p:oleObj>
              </mc:Choice>
              <mc:Fallback>
                <p:oleObj name="Equation" r:id="rId10" imgW="1362122" imgH="409489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9363" y="2747963"/>
                        <a:ext cx="2289175" cy="77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3874" name="Object 18"/>
          <p:cNvGraphicFramePr>
            <a:graphicFrameLocks noChangeAspect="1"/>
          </p:cNvGraphicFramePr>
          <p:nvPr/>
        </p:nvGraphicFramePr>
        <p:xfrm>
          <a:off x="2544763" y="3849688"/>
          <a:ext cx="1809750" cy="38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92" name="Equation" r:id="rId12" imgW="1057358" imgH="171408" progId="Equation.DSMT4">
                  <p:embed/>
                </p:oleObj>
              </mc:Choice>
              <mc:Fallback>
                <p:oleObj name="Equation" r:id="rId12" imgW="1057358" imgH="171408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4763" y="3849688"/>
                        <a:ext cx="1809750" cy="382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Group 19"/>
          <p:cNvGrpSpPr>
            <a:grpSpLocks/>
          </p:cNvGrpSpPr>
          <p:nvPr/>
        </p:nvGrpSpPr>
        <p:grpSpPr bwMode="auto">
          <a:xfrm>
            <a:off x="1962150" y="3846513"/>
            <a:ext cx="5638800" cy="1052512"/>
            <a:chOff x="1236" y="2423"/>
            <a:chExt cx="3552" cy="663"/>
          </a:xfrm>
        </p:grpSpPr>
        <p:sp>
          <p:nvSpPr>
            <p:cNvPr id="33802" name="Text Box 20"/>
            <p:cNvSpPr txBox="1">
              <a:spLocks noChangeArrowheads="1"/>
            </p:cNvSpPr>
            <p:nvPr/>
          </p:nvSpPr>
          <p:spPr bwMode="auto">
            <a:xfrm>
              <a:off x="2736" y="2423"/>
              <a:ext cx="205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33CC"/>
                  </a:solidFill>
                </a:rPr>
                <a:t>(1.9% higher than experiment)</a:t>
              </a:r>
            </a:p>
          </p:txBody>
        </p:sp>
        <p:grpSp>
          <p:nvGrpSpPr>
            <p:cNvPr id="33803" name="Group 21"/>
            <p:cNvGrpSpPr>
              <a:grpSpLocks/>
            </p:cNvGrpSpPr>
            <p:nvPr/>
          </p:nvGrpSpPr>
          <p:grpSpPr bwMode="auto">
            <a:xfrm>
              <a:off x="1236" y="2793"/>
              <a:ext cx="1549" cy="293"/>
              <a:chOff x="1236" y="2793"/>
              <a:chExt cx="1549" cy="293"/>
            </a:xfrm>
          </p:grpSpPr>
          <p:graphicFrame>
            <p:nvGraphicFramePr>
              <p:cNvPr id="33804" name="Object 22"/>
              <p:cNvGraphicFramePr>
                <a:graphicFrameLocks noChangeAspect="1"/>
              </p:cNvGraphicFramePr>
              <p:nvPr/>
            </p:nvGraphicFramePr>
            <p:xfrm>
              <a:off x="1561" y="2829"/>
              <a:ext cx="1224" cy="25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093" name="Equation" r:id="rId14" imgW="1152648" imgH="180855" progId="Equation.DSMT4">
                      <p:embed/>
                    </p:oleObj>
                  </mc:Choice>
                  <mc:Fallback>
                    <p:oleObj name="Equation" r:id="rId14" imgW="1152648" imgH="180855" progId="Equation.DSMT4">
                      <p:embed/>
                      <p:pic>
                        <p:nvPicPr>
                          <p:cNvPr id="0" name="Object 2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61" y="2829"/>
                            <a:ext cx="1224" cy="25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3805" name="Text Box 23"/>
              <p:cNvSpPr txBox="1">
                <a:spLocks noChangeArrowheads="1"/>
              </p:cNvSpPr>
              <p:nvPr/>
            </p:nvSpPr>
            <p:spPr bwMode="auto">
              <a:xfrm>
                <a:off x="1236" y="2793"/>
                <a:ext cx="30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>
                    <a:solidFill>
                      <a:schemeClr val="bg1"/>
                    </a:solidFill>
                  </a:rPr>
                  <a:t>vs.</a:t>
                </a:r>
              </a:p>
            </p:txBody>
          </p:sp>
        </p:grpSp>
      </p:grpSp>
      <p:sp>
        <p:nvSpPr>
          <p:cNvPr id="633880" name="Text Box 24"/>
          <p:cNvSpPr txBox="1">
            <a:spLocks noChangeArrowheads="1"/>
          </p:cNvSpPr>
          <p:nvPr/>
        </p:nvSpPr>
        <p:spPr bwMode="auto">
          <a:xfrm>
            <a:off x="609600" y="5181600"/>
            <a:ext cx="7696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lower value for the “effective” atomic number (Z’=1.69 vs. Z=2)</a:t>
            </a:r>
          </a:p>
          <a:p>
            <a:r>
              <a:rPr lang="en-US">
                <a:solidFill>
                  <a:srgbClr val="002060"/>
                </a:solidFill>
              </a:rPr>
              <a:t>reflects “screening” due to the mutual repulsion of the electrons.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3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3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33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3880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56678DC-D3EF-43EA-A363-18A64A289A52}" type="slidenum">
              <a:rPr lang="en-US" sz="1400" smtClean="0">
                <a:solidFill>
                  <a:srgbClr val="002060"/>
                </a:solidFill>
              </a:rPr>
              <a:pPr/>
              <a:t>34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34820" name="Group 1027"/>
          <p:cNvGrpSpPr>
            <a:grpSpLocks/>
          </p:cNvGrpSpPr>
          <p:nvPr/>
        </p:nvGrpSpPr>
        <p:grpSpPr bwMode="auto">
          <a:xfrm>
            <a:off x="457200" y="1295400"/>
            <a:ext cx="5537200" cy="3997325"/>
            <a:chOff x="288" y="479"/>
            <a:chExt cx="3488" cy="2518"/>
          </a:xfrm>
        </p:grpSpPr>
        <p:sp>
          <p:nvSpPr>
            <p:cNvPr id="34821" name="Text Box 1028"/>
            <p:cNvSpPr txBox="1">
              <a:spLocks noChangeArrowheads="1"/>
            </p:cNvSpPr>
            <p:nvPr/>
          </p:nvSpPr>
          <p:spPr bwMode="auto">
            <a:xfrm>
              <a:off x="288" y="479"/>
              <a:ext cx="206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</a:t>
              </a:r>
              <a:r>
                <a:rPr lang="en-US" sz="2200">
                  <a:solidFill>
                    <a:srgbClr val="002060"/>
                  </a:solidFill>
                </a:rPr>
                <a:t> The Variational Method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  <p:sp>
          <p:nvSpPr>
            <p:cNvPr id="34822" name="Text Box 1029"/>
            <p:cNvSpPr txBox="1">
              <a:spLocks noChangeArrowheads="1"/>
            </p:cNvSpPr>
            <p:nvPr/>
          </p:nvSpPr>
          <p:spPr bwMode="auto">
            <a:xfrm>
              <a:off x="288" y="911"/>
              <a:ext cx="322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Applications of the Variational Method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  <p:sp>
          <p:nvSpPr>
            <p:cNvPr id="34823" name="Text Box 1030"/>
            <p:cNvSpPr txBox="1">
              <a:spLocks noChangeArrowheads="1"/>
            </p:cNvSpPr>
            <p:nvPr/>
          </p:nvSpPr>
          <p:spPr bwMode="auto">
            <a:xfrm>
              <a:off x="290" y="2687"/>
              <a:ext cx="3022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 b="1" dirty="0">
                  <a:solidFill>
                    <a:srgbClr val="FF00FF"/>
                  </a:solidFill>
                </a:rPr>
                <a:t>• </a:t>
              </a:r>
              <a:r>
                <a:rPr lang="en-US" sz="2200" b="1" dirty="0">
                  <a:solidFill>
                    <a:srgbClr val="FF00FF"/>
                  </a:solidFill>
                </a:rPr>
                <a:t>Better </a:t>
              </a:r>
              <a:r>
                <a:rPr lang="en-US" sz="2200" b="1" dirty="0" err="1">
                  <a:solidFill>
                    <a:srgbClr val="FF00FF"/>
                  </a:solidFill>
                </a:rPr>
                <a:t>Variational</a:t>
              </a:r>
              <a:r>
                <a:rPr lang="en-US" sz="2200" b="1" dirty="0">
                  <a:solidFill>
                    <a:srgbClr val="FF00FF"/>
                  </a:solidFill>
                </a:rPr>
                <a:t> </a:t>
              </a:r>
              <a:r>
                <a:rPr lang="en-US" sz="2200" b="1" dirty="0" err="1">
                  <a:solidFill>
                    <a:srgbClr val="FF00FF"/>
                  </a:solidFill>
                </a:rPr>
                <a:t>Wavefunctions</a:t>
              </a:r>
              <a:endParaRPr lang="en-US" sz="2600" b="1" dirty="0">
                <a:solidFill>
                  <a:srgbClr val="FF00FF"/>
                </a:solidFill>
              </a:endParaRPr>
            </a:p>
          </p:txBody>
        </p:sp>
        <p:sp>
          <p:nvSpPr>
            <p:cNvPr id="34824" name="Text Box 1031"/>
            <p:cNvSpPr txBox="1">
              <a:spLocks noChangeArrowheads="1"/>
            </p:cNvSpPr>
            <p:nvPr/>
          </p:nvSpPr>
          <p:spPr bwMode="auto">
            <a:xfrm>
              <a:off x="290" y="1343"/>
              <a:ext cx="161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  <a:sym typeface="Symbol" pitchFamily="18" charset="2"/>
                </a:rPr>
                <a:t>The Helium Atom</a:t>
              </a:r>
            </a:p>
          </p:txBody>
        </p:sp>
        <p:sp>
          <p:nvSpPr>
            <p:cNvPr id="34825" name="Text Box 1032"/>
            <p:cNvSpPr txBox="1">
              <a:spLocks noChangeArrowheads="1"/>
            </p:cNvSpPr>
            <p:nvPr/>
          </p:nvSpPr>
          <p:spPr bwMode="auto">
            <a:xfrm>
              <a:off x="305" y="1803"/>
              <a:ext cx="347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  <a:sym typeface="Symbol" pitchFamily="18" charset="2"/>
                </a:rPr>
                <a:t>Perturbation Theory Treatment of Helium</a:t>
              </a:r>
            </a:p>
          </p:txBody>
        </p:sp>
        <p:sp>
          <p:nvSpPr>
            <p:cNvPr id="34826" name="Text Box 1033"/>
            <p:cNvSpPr txBox="1">
              <a:spLocks noChangeArrowheads="1"/>
            </p:cNvSpPr>
            <p:nvPr/>
          </p:nvSpPr>
          <p:spPr bwMode="auto">
            <a:xfrm>
              <a:off x="320" y="2255"/>
              <a:ext cx="3371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600">
                  <a:solidFill>
                    <a:srgbClr val="002060"/>
                  </a:solidFill>
                </a:rPr>
                <a:t>• </a:t>
              </a:r>
              <a:r>
                <a:rPr lang="en-US" sz="2200">
                  <a:solidFill>
                    <a:srgbClr val="002060"/>
                  </a:solidFill>
                </a:rPr>
                <a:t>Variational Method Treatment of Helium</a:t>
              </a:r>
              <a:endParaRPr lang="en-US" sz="2200">
                <a:solidFill>
                  <a:srgbClr val="002060"/>
                </a:solidFill>
                <a:sym typeface="Symbol" pitchFamily="18" charset="2"/>
              </a:endParaRPr>
            </a:p>
          </p:txBody>
        </p:sp>
      </p:grpSp>
      <p:sp>
        <p:nvSpPr>
          <p:cNvPr id="1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1200" y="228600"/>
            <a:ext cx="7772400" cy="762000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A:  The Variational Principle </a:t>
            </a:r>
            <a:br>
              <a:rPr lang="en-US" sz="2400" smtClean="0">
                <a:solidFill>
                  <a:schemeClr val="bg1"/>
                </a:solidFill>
              </a:rPr>
            </a:br>
            <a:r>
              <a:rPr lang="en-US" sz="2400" smtClean="0">
                <a:solidFill>
                  <a:schemeClr val="bg1"/>
                </a:solidFill>
              </a:rPr>
              <a:t>and the Helium Atom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7416F3F-E630-4294-AE31-338DFC8BA6B7}" type="slidenum">
              <a:rPr lang="en-US" sz="1400" smtClean="0">
                <a:solidFill>
                  <a:srgbClr val="002060"/>
                </a:solidFill>
              </a:rPr>
              <a:pPr/>
              <a:t>35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34882" name="Text Box 2"/>
          <p:cNvSpPr txBox="1">
            <a:spLocks noChangeArrowheads="1"/>
          </p:cNvSpPr>
          <p:nvPr/>
        </p:nvSpPr>
        <p:spPr bwMode="auto">
          <a:xfrm>
            <a:off x="2400300" y="1371600"/>
            <a:ext cx="43815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A Two Parameter Wavefunction</a:t>
            </a:r>
          </a:p>
        </p:txBody>
      </p:sp>
      <p:sp>
        <p:nvSpPr>
          <p:cNvPr id="634883" name="Text Box 3"/>
          <p:cNvSpPr txBox="1">
            <a:spLocks noChangeArrowheads="1"/>
          </p:cNvSpPr>
          <p:nvPr/>
        </p:nvSpPr>
        <p:spPr bwMode="auto">
          <a:xfrm>
            <a:off x="838200" y="593725"/>
            <a:ext cx="73199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can improve (i.e. lower the energy) by employing improved</a:t>
            </a:r>
          </a:p>
          <a:p>
            <a:r>
              <a:rPr lang="en-US">
                <a:solidFill>
                  <a:srgbClr val="002060"/>
                </a:solidFill>
              </a:rPr>
              <a:t>wavefunctions with additional variational parameters.</a:t>
            </a:r>
          </a:p>
        </p:txBody>
      </p:sp>
      <p:sp>
        <p:nvSpPr>
          <p:cNvPr id="3584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Better Variational Wavefunctions</a:t>
            </a:r>
          </a:p>
        </p:txBody>
      </p:sp>
      <p:sp>
        <p:nvSpPr>
          <p:cNvPr id="634885" name="Text Box 5"/>
          <p:cNvSpPr txBox="1">
            <a:spLocks noChangeArrowheads="1"/>
          </p:cNvSpPr>
          <p:nvPr/>
        </p:nvSpPr>
        <p:spPr bwMode="auto">
          <a:xfrm>
            <a:off x="898525" y="1905000"/>
            <a:ext cx="5695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Let the two electrons have different values of Z</a:t>
            </a:r>
            <a:r>
              <a:rPr lang="en-US" baseline="-25000">
                <a:solidFill>
                  <a:srgbClr val="002060"/>
                </a:solidFill>
              </a:rPr>
              <a:t>eff</a:t>
            </a:r>
            <a:r>
              <a:rPr lang="en-US">
                <a:solidFill>
                  <a:srgbClr val="002060"/>
                </a:solidFill>
              </a:rPr>
              <a:t>: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792288" y="2514600"/>
            <a:ext cx="6818312" cy="701675"/>
            <a:chOff x="1129" y="1584"/>
            <a:chExt cx="4295" cy="442"/>
          </a:xfrm>
        </p:grpSpPr>
        <p:graphicFrame>
          <p:nvGraphicFramePr>
            <p:cNvPr id="35853" name="Object 7"/>
            <p:cNvGraphicFramePr>
              <a:graphicFrameLocks noChangeAspect="1"/>
            </p:cNvGraphicFramePr>
            <p:nvPr/>
          </p:nvGraphicFramePr>
          <p:xfrm>
            <a:off x="1129" y="1593"/>
            <a:ext cx="1902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900" name="Equation" r:id="rId3" imgW="1819401" imgH="219186" progId="Equation.DSMT4">
                    <p:embed/>
                  </p:oleObj>
                </mc:Choice>
                <mc:Fallback>
                  <p:oleObj name="Equation" r:id="rId3" imgW="1819401" imgH="219186" progId="Equation.DSMT4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29" y="1593"/>
                          <a:ext cx="1902" cy="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854" name="Text Box 8"/>
            <p:cNvSpPr txBox="1">
              <a:spLocks noChangeArrowheads="1"/>
            </p:cNvSpPr>
            <p:nvPr/>
          </p:nvSpPr>
          <p:spPr bwMode="auto">
            <a:xfrm>
              <a:off x="3108" y="1584"/>
              <a:ext cx="2316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(we must keep treatment of the</a:t>
              </a:r>
            </a:p>
            <a:p>
              <a:r>
                <a:rPr lang="en-US">
                  <a:solidFill>
                    <a:srgbClr val="FF33CC"/>
                  </a:solidFill>
                </a:rPr>
                <a:t> two electrons symmetrical)</a:t>
              </a:r>
            </a:p>
          </p:txBody>
        </p:sp>
      </p:grpSp>
      <p:sp>
        <p:nvSpPr>
          <p:cNvPr id="634889" name="Text Box 9"/>
          <p:cNvSpPr txBox="1">
            <a:spLocks noChangeArrowheads="1"/>
          </p:cNvSpPr>
          <p:nvPr/>
        </p:nvSpPr>
        <p:spPr bwMode="auto">
          <a:xfrm>
            <a:off x="898525" y="3352800"/>
            <a:ext cx="70627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If one computes E</a:t>
            </a:r>
            <a:r>
              <a:rPr lang="en-US" baseline="-25000">
                <a:solidFill>
                  <a:srgbClr val="002060"/>
                </a:solidFill>
              </a:rPr>
              <a:t>trial</a:t>
            </a:r>
            <a:r>
              <a:rPr lang="en-US">
                <a:solidFill>
                  <a:srgbClr val="002060"/>
                </a:solidFill>
              </a:rPr>
              <a:t> as a function of Z’ and Z’’ and then finds</a:t>
            </a:r>
          </a:p>
          <a:p>
            <a:r>
              <a:rPr lang="en-US">
                <a:solidFill>
                  <a:srgbClr val="002060"/>
                </a:solidFill>
              </a:rPr>
              <a:t>the values of the two parameters that minimize the energy,</a:t>
            </a:r>
          </a:p>
          <a:p>
            <a:r>
              <a:rPr lang="en-US">
                <a:solidFill>
                  <a:srgbClr val="002060"/>
                </a:solidFill>
              </a:rPr>
              <a:t>one finds:</a:t>
            </a:r>
          </a:p>
        </p:txBody>
      </p:sp>
      <p:sp>
        <p:nvSpPr>
          <p:cNvPr id="634890" name="Text Box 10"/>
          <p:cNvSpPr txBox="1">
            <a:spLocks noChangeArrowheads="1"/>
          </p:cNvSpPr>
          <p:nvPr/>
        </p:nvSpPr>
        <p:spPr bwMode="auto">
          <a:xfrm>
            <a:off x="1752600" y="4484688"/>
            <a:ext cx="12350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Z’ = 1.19</a:t>
            </a:r>
          </a:p>
          <a:p>
            <a:r>
              <a:rPr lang="en-US">
                <a:solidFill>
                  <a:schemeClr val="bg1"/>
                </a:solidFill>
              </a:rPr>
              <a:t>Z’’ = 2.18</a:t>
            </a:r>
          </a:p>
        </p:txBody>
      </p:sp>
      <p:sp>
        <p:nvSpPr>
          <p:cNvPr id="634891" name="Text Box 11"/>
          <p:cNvSpPr txBox="1">
            <a:spLocks noChangeArrowheads="1"/>
          </p:cNvSpPr>
          <p:nvPr/>
        </p:nvSpPr>
        <p:spPr bwMode="auto">
          <a:xfrm>
            <a:off x="3276600" y="4479925"/>
            <a:ext cx="20050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</a:t>
            </a:r>
            <a:r>
              <a:rPr lang="en-US" baseline="-25000">
                <a:solidFill>
                  <a:schemeClr val="bg1"/>
                </a:solidFill>
              </a:rPr>
              <a:t>trial</a:t>
            </a:r>
            <a:r>
              <a:rPr lang="en-US">
                <a:solidFill>
                  <a:schemeClr val="bg1"/>
                </a:solidFill>
              </a:rPr>
              <a:t> = -2.876 au</a:t>
            </a:r>
          </a:p>
        </p:txBody>
      </p:sp>
      <p:sp>
        <p:nvSpPr>
          <p:cNvPr id="634892" name="Text Box 12"/>
          <p:cNvSpPr txBox="1">
            <a:spLocks noChangeArrowheads="1"/>
          </p:cNvSpPr>
          <p:nvPr/>
        </p:nvSpPr>
        <p:spPr bwMode="auto">
          <a:xfrm>
            <a:off x="5200650" y="4510088"/>
            <a:ext cx="3629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(1.0% higher than experiment)</a:t>
            </a:r>
          </a:p>
        </p:txBody>
      </p:sp>
      <p:sp>
        <p:nvSpPr>
          <p:cNvPr id="634893" name="Text Box 13"/>
          <p:cNvSpPr txBox="1">
            <a:spLocks noChangeArrowheads="1"/>
          </p:cNvSpPr>
          <p:nvPr/>
        </p:nvSpPr>
        <p:spPr bwMode="auto">
          <a:xfrm>
            <a:off x="862013" y="5318125"/>
            <a:ext cx="77104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very different values of Z’ and Z’’ reflects </a:t>
            </a:r>
            <a:r>
              <a:rPr lang="en-US" b="1" i="1">
                <a:solidFill>
                  <a:srgbClr val="FF0000"/>
                </a:solidFill>
              </a:rPr>
              <a:t>correlation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between</a:t>
            </a:r>
          </a:p>
          <a:p>
            <a:r>
              <a:rPr lang="en-US">
                <a:solidFill>
                  <a:srgbClr val="002060"/>
                </a:solidFill>
              </a:rPr>
              <a:t>the positions of the two electrons; i.e. if one electron is close to the </a:t>
            </a:r>
          </a:p>
          <a:p>
            <a:r>
              <a:rPr lang="en-US">
                <a:solidFill>
                  <a:srgbClr val="002060"/>
                </a:solidFill>
              </a:rPr>
              <a:t>nucleus, the other prefers to be far away.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34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34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3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34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4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34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4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34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82" grpId="0" autoUpdateAnimBg="0"/>
      <p:bldP spid="634883" grpId="0" autoUpdateAnimBg="0"/>
      <p:bldP spid="634885" grpId="0" autoUpdateAnimBg="0"/>
      <p:bldP spid="634889" grpId="0" autoUpdateAnimBg="0"/>
      <p:bldP spid="634890" grpId="0" autoUpdateAnimBg="0"/>
      <p:bldP spid="634891" grpId="0" autoUpdateAnimBg="0"/>
      <p:bldP spid="634892" grpId="0" autoUpdateAnimBg="0"/>
      <p:bldP spid="634893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60BEE17-271F-48FE-87CB-6A7BC6A571F1}" type="slidenum">
              <a:rPr lang="en-US" sz="1400" smtClean="0">
                <a:solidFill>
                  <a:srgbClr val="002060"/>
                </a:solidFill>
              </a:rPr>
              <a:pPr/>
              <a:t>36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35906" name="Text Box 2"/>
          <p:cNvSpPr txBox="1">
            <a:spLocks noChangeArrowheads="1"/>
          </p:cNvSpPr>
          <p:nvPr/>
        </p:nvSpPr>
        <p:spPr bwMode="auto">
          <a:xfrm>
            <a:off x="636588" y="228600"/>
            <a:ext cx="78216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Another Wavefunction Incorporating Electron Correlation</a:t>
            </a:r>
          </a:p>
        </p:txBody>
      </p:sp>
      <p:graphicFrame>
        <p:nvGraphicFramePr>
          <p:cNvPr id="635907" name="Object 3"/>
          <p:cNvGraphicFramePr>
            <a:graphicFrameLocks noChangeAspect="1"/>
          </p:cNvGraphicFramePr>
          <p:nvPr/>
        </p:nvGraphicFramePr>
        <p:xfrm>
          <a:off x="3170238" y="865188"/>
          <a:ext cx="2633662" cy="46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0" name="Equation" r:id="rId3" imgW="1581044" imgH="219186" progId="Equation.DSMT4">
                  <p:embed/>
                </p:oleObj>
              </mc:Choice>
              <mc:Fallback>
                <p:oleObj name="Equation" r:id="rId3" imgW="1581044" imgH="219186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0238" y="865188"/>
                        <a:ext cx="2633662" cy="468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5908" name="Text Box 4"/>
          <p:cNvSpPr txBox="1">
            <a:spLocks noChangeArrowheads="1"/>
          </p:cNvSpPr>
          <p:nvPr/>
        </p:nvSpPr>
        <p:spPr bwMode="auto">
          <a:xfrm>
            <a:off x="533400" y="3733800"/>
            <a:ext cx="6813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second term, </a:t>
            </a:r>
            <a:r>
              <a:rPr lang="en-US">
                <a:solidFill>
                  <a:schemeClr val="bg1"/>
                </a:solidFill>
              </a:rPr>
              <a:t>1+br</a:t>
            </a:r>
            <a:r>
              <a:rPr lang="en-US" baseline="-25000">
                <a:solidFill>
                  <a:schemeClr val="bg1"/>
                </a:solidFill>
              </a:rPr>
              <a:t>12</a:t>
            </a:r>
            <a:r>
              <a:rPr lang="en-US">
                <a:solidFill>
                  <a:srgbClr val="002060"/>
                </a:solidFill>
              </a:rPr>
              <a:t>, accounts for electron correlation.</a:t>
            </a:r>
          </a:p>
        </p:txBody>
      </p:sp>
      <p:sp>
        <p:nvSpPr>
          <p:cNvPr id="635909" name="Text Box 5"/>
          <p:cNvSpPr txBox="1">
            <a:spLocks noChangeArrowheads="1"/>
          </p:cNvSpPr>
          <p:nvPr/>
        </p:nvSpPr>
        <p:spPr bwMode="auto">
          <a:xfrm>
            <a:off x="1371600" y="2747963"/>
            <a:ext cx="12477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Z’ = 1.19</a:t>
            </a:r>
          </a:p>
          <a:p>
            <a:r>
              <a:rPr lang="en-US">
                <a:solidFill>
                  <a:schemeClr val="bg1"/>
                </a:solidFill>
              </a:rPr>
              <a:t>b = 0.364</a:t>
            </a:r>
          </a:p>
        </p:txBody>
      </p:sp>
      <p:sp>
        <p:nvSpPr>
          <p:cNvPr id="635910" name="Text Box 6"/>
          <p:cNvSpPr txBox="1">
            <a:spLocks noChangeArrowheads="1"/>
          </p:cNvSpPr>
          <p:nvPr/>
        </p:nvSpPr>
        <p:spPr bwMode="auto">
          <a:xfrm>
            <a:off x="2895600" y="2743200"/>
            <a:ext cx="20050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</a:t>
            </a:r>
            <a:r>
              <a:rPr lang="en-US" baseline="-25000">
                <a:solidFill>
                  <a:schemeClr val="bg1"/>
                </a:solidFill>
              </a:rPr>
              <a:t>trial</a:t>
            </a:r>
            <a:r>
              <a:rPr lang="en-US">
                <a:solidFill>
                  <a:schemeClr val="bg1"/>
                </a:solidFill>
              </a:rPr>
              <a:t> = -2.892 au</a:t>
            </a:r>
          </a:p>
        </p:txBody>
      </p:sp>
      <p:sp>
        <p:nvSpPr>
          <p:cNvPr id="635911" name="Text Box 7"/>
          <p:cNvSpPr txBox="1">
            <a:spLocks noChangeArrowheads="1"/>
          </p:cNvSpPr>
          <p:nvPr/>
        </p:nvSpPr>
        <p:spPr bwMode="auto">
          <a:xfrm>
            <a:off x="4819650" y="2773363"/>
            <a:ext cx="3257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>
                <a:solidFill>
                  <a:srgbClr val="FF33CC"/>
                </a:solidFill>
              </a:rPr>
              <a:t>(0.4% higher than experiment)</a:t>
            </a:r>
          </a:p>
        </p:txBody>
      </p:sp>
      <p:sp>
        <p:nvSpPr>
          <p:cNvPr id="635912" name="Text Box 8"/>
          <p:cNvSpPr txBox="1">
            <a:spLocks noChangeArrowheads="1"/>
          </p:cNvSpPr>
          <p:nvPr/>
        </p:nvSpPr>
        <p:spPr bwMode="auto">
          <a:xfrm>
            <a:off x="517525" y="1676400"/>
            <a:ext cx="79914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E</a:t>
            </a:r>
            <a:r>
              <a:rPr lang="en-US" baseline="-25000">
                <a:solidFill>
                  <a:srgbClr val="002060"/>
                </a:solidFill>
              </a:rPr>
              <a:t>trial</a:t>
            </a:r>
            <a:r>
              <a:rPr lang="en-US">
                <a:solidFill>
                  <a:srgbClr val="002060"/>
                </a:solidFill>
              </a:rPr>
              <a:t> is evaluated as a function of Z’ and b, and the values of</a:t>
            </a:r>
          </a:p>
          <a:p>
            <a:r>
              <a:rPr lang="en-US">
                <a:solidFill>
                  <a:srgbClr val="002060"/>
                </a:solidFill>
              </a:rPr>
              <a:t>the two parameters are varied to minimize the energy, the results are:</a:t>
            </a:r>
          </a:p>
        </p:txBody>
      </p:sp>
      <p:sp>
        <p:nvSpPr>
          <p:cNvPr id="635913" name="Text Box 9"/>
          <p:cNvSpPr txBox="1">
            <a:spLocks noChangeArrowheads="1"/>
          </p:cNvSpPr>
          <p:nvPr/>
        </p:nvSpPr>
        <p:spPr bwMode="auto">
          <a:xfrm>
            <a:off x="533400" y="4324350"/>
            <a:ext cx="7531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increases the probability (higher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</a:t>
            </a:r>
            <a:r>
              <a:rPr lang="en-US" baseline="30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) of finding the two electrons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further apart (higher r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12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).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35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5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35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5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5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5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35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35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906" grpId="0" autoUpdateAnimBg="0"/>
      <p:bldP spid="635908" grpId="0" autoUpdateAnimBg="0"/>
      <p:bldP spid="635909" grpId="0" autoUpdateAnimBg="0"/>
      <p:bldP spid="635910" grpId="0" autoUpdateAnimBg="0"/>
      <p:bldP spid="635911" grpId="0" autoUpdateAnimBg="0"/>
      <p:bldP spid="635912" grpId="0" autoUpdateAnimBg="0"/>
      <p:bldP spid="635913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531CE11-F6EB-4353-B591-826106F92215}" type="slidenum">
              <a:rPr lang="en-US" sz="1400" smtClean="0">
                <a:solidFill>
                  <a:srgbClr val="002060"/>
                </a:solidFill>
              </a:rPr>
              <a:pPr/>
              <a:t>37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36930" name="Text Box 2"/>
          <p:cNvSpPr txBox="1">
            <a:spLocks noChangeArrowheads="1"/>
          </p:cNvSpPr>
          <p:nvPr/>
        </p:nvSpPr>
        <p:spPr bwMode="auto">
          <a:xfrm>
            <a:off x="2209800" y="152400"/>
            <a:ext cx="45831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A Three Parameter Wavefunction</a:t>
            </a:r>
          </a:p>
        </p:txBody>
      </p:sp>
      <p:sp>
        <p:nvSpPr>
          <p:cNvPr id="636931" name="Text Box 3"/>
          <p:cNvSpPr txBox="1">
            <a:spLocks noChangeArrowheads="1"/>
          </p:cNvSpPr>
          <p:nvPr/>
        </p:nvSpPr>
        <p:spPr bwMode="auto">
          <a:xfrm>
            <a:off x="1463675" y="3565525"/>
            <a:ext cx="13763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Z’ = 1.435</a:t>
            </a:r>
          </a:p>
          <a:p>
            <a:r>
              <a:rPr lang="en-US">
                <a:solidFill>
                  <a:schemeClr val="bg1"/>
                </a:solidFill>
              </a:rPr>
              <a:t>Z’’ = 2.209</a:t>
            </a:r>
          </a:p>
          <a:p>
            <a:r>
              <a:rPr lang="en-US">
                <a:solidFill>
                  <a:schemeClr val="bg1"/>
                </a:solidFill>
              </a:rPr>
              <a:t>b = 0.292</a:t>
            </a:r>
          </a:p>
        </p:txBody>
      </p:sp>
      <p:sp>
        <p:nvSpPr>
          <p:cNvPr id="636932" name="Text Box 4"/>
          <p:cNvSpPr txBox="1">
            <a:spLocks noChangeArrowheads="1"/>
          </p:cNvSpPr>
          <p:nvPr/>
        </p:nvSpPr>
        <p:spPr bwMode="auto">
          <a:xfrm>
            <a:off x="2987675" y="3560763"/>
            <a:ext cx="2147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</a:t>
            </a:r>
            <a:r>
              <a:rPr lang="en-US" baseline="-25000">
                <a:solidFill>
                  <a:schemeClr val="bg1"/>
                </a:solidFill>
              </a:rPr>
              <a:t>trial</a:t>
            </a:r>
            <a:r>
              <a:rPr lang="en-US">
                <a:solidFill>
                  <a:schemeClr val="bg1"/>
                </a:solidFill>
              </a:rPr>
              <a:t> = -2.9014 au</a:t>
            </a:r>
          </a:p>
        </p:txBody>
      </p:sp>
      <p:sp>
        <p:nvSpPr>
          <p:cNvPr id="636933" name="Text Box 5"/>
          <p:cNvSpPr txBox="1">
            <a:spLocks noChangeArrowheads="1"/>
          </p:cNvSpPr>
          <p:nvPr/>
        </p:nvSpPr>
        <p:spPr bwMode="auto">
          <a:xfrm>
            <a:off x="5064125" y="3590925"/>
            <a:ext cx="3384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>
                <a:solidFill>
                  <a:srgbClr val="FF33CC"/>
                </a:solidFill>
              </a:rPr>
              <a:t>(0.08% higher than experiment)</a:t>
            </a:r>
          </a:p>
        </p:txBody>
      </p:sp>
      <p:sp>
        <p:nvSpPr>
          <p:cNvPr id="636934" name="Text Box 6"/>
          <p:cNvSpPr txBox="1">
            <a:spLocks noChangeArrowheads="1"/>
          </p:cNvSpPr>
          <p:nvPr/>
        </p:nvSpPr>
        <p:spPr bwMode="auto">
          <a:xfrm>
            <a:off x="609600" y="2493963"/>
            <a:ext cx="80375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When E</a:t>
            </a:r>
            <a:r>
              <a:rPr lang="en-US" baseline="-25000">
                <a:solidFill>
                  <a:srgbClr val="002060"/>
                </a:solidFill>
              </a:rPr>
              <a:t>trial</a:t>
            </a:r>
            <a:r>
              <a:rPr lang="en-US">
                <a:solidFill>
                  <a:srgbClr val="002060"/>
                </a:solidFill>
              </a:rPr>
              <a:t> is evaluated as a function of Z’, Z’’ and b, and the values of</a:t>
            </a:r>
          </a:p>
          <a:p>
            <a:r>
              <a:rPr lang="en-US">
                <a:solidFill>
                  <a:srgbClr val="002060"/>
                </a:solidFill>
              </a:rPr>
              <a:t>the 3 parameters are varied to minimize the energy, the results are:</a:t>
            </a:r>
          </a:p>
        </p:txBody>
      </p:sp>
      <p:graphicFrame>
        <p:nvGraphicFramePr>
          <p:cNvPr id="636935" name="Object 7"/>
          <p:cNvGraphicFramePr>
            <a:graphicFrameLocks noChangeAspect="1"/>
          </p:cNvGraphicFramePr>
          <p:nvPr/>
        </p:nvGraphicFramePr>
        <p:xfrm>
          <a:off x="2219325" y="898525"/>
          <a:ext cx="4332288" cy="51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43" name="Equation" r:id="rId3" imgW="2638402" imgH="247529" progId="Equation.DSMT4">
                  <p:embed/>
                </p:oleObj>
              </mc:Choice>
              <mc:Fallback>
                <p:oleObj name="Equation" r:id="rId3" imgW="2638402" imgH="247529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9325" y="898525"/>
                        <a:ext cx="4332288" cy="512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6936" name="Text Box 8"/>
          <p:cNvSpPr txBox="1">
            <a:spLocks noChangeArrowheads="1"/>
          </p:cNvSpPr>
          <p:nvPr/>
        </p:nvSpPr>
        <p:spPr bwMode="auto">
          <a:xfrm>
            <a:off x="609600" y="1716088"/>
            <a:ext cx="7534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have incorporated both ways of including electron correlation.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36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6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36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36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6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6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36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30" grpId="0" autoUpdateAnimBg="0"/>
      <p:bldP spid="636931" grpId="0" autoUpdateAnimBg="0"/>
      <p:bldP spid="636932" grpId="0" autoUpdateAnimBg="0"/>
      <p:bldP spid="636933" grpId="0" autoUpdateAnimBg="0"/>
      <p:bldP spid="636934" grpId="0" autoUpdateAnimBg="0"/>
      <p:bldP spid="636936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954" name="Text Box 2"/>
          <p:cNvSpPr txBox="1">
            <a:spLocks noChangeArrowheads="1"/>
          </p:cNvSpPr>
          <p:nvPr/>
        </p:nvSpPr>
        <p:spPr bwMode="auto">
          <a:xfrm>
            <a:off x="2822575" y="152400"/>
            <a:ext cx="319722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Even More Parameters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28650" y="739775"/>
            <a:ext cx="7556500" cy="469900"/>
            <a:chOff x="628650" y="739775"/>
            <a:chExt cx="7556500" cy="469900"/>
          </a:xfrm>
        </p:grpSpPr>
        <p:sp>
          <p:nvSpPr>
            <p:cNvPr id="38930" name="Text Box 5"/>
            <p:cNvSpPr txBox="1">
              <a:spLocks noChangeArrowheads="1"/>
            </p:cNvSpPr>
            <p:nvPr/>
          </p:nvSpPr>
          <p:spPr bwMode="auto">
            <a:xfrm>
              <a:off x="628650" y="762000"/>
              <a:ext cx="4976813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When we used a wavefunction of the form:</a:t>
              </a:r>
            </a:p>
          </p:txBody>
        </p:sp>
        <p:graphicFrame>
          <p:nvGraphicFramePr>
            <p:cNvPr id="38931" name="Object 6"/>
            <p:cNvGraphicFramePr>
              <a:graphicFrameLocks noChangeAspect="1"/>
            </p:cNvGraphicFramePr>
            <p:nvPr/>
          </p:nvGraphicFramePr>
          <p:xfrm>
            <a:off x="5551488" y="739775"/>
            <a:ext cx="2633662" cy="469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22" name="Equation" r:id="rId3" imgW="1581044" imgH="219186" progId="Equation.DSMT4">
                    <p:embed/>
                  </p:oleObj>
                </mc:Choice>
                <mc:Fallback>
                  <p:oleObj name="Equation" r:id="rId3" imgW="1581044" imgH="219186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551488" y="739775"/>
                          <a:ext cx="2633662" cy="469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8917" name="Text Box 7"/>
          <p:cNvSpPr txBox="1">
            <a:spLocks noChangeArrowheads="1"/>
          </p:cNvSpPr>
          <p:nvPr/>
        </p:nvSpPr>
        <p:spPr bwMode="auto">
          <a:xfrm>
            <a:off x="669925" y="1382713"/>
            <a:ext cx="6264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variational energy was within 0.4% of experiment.</a:t>
            </a:r>
          </a:p>
        </p:txBody>
      </p:sp>
      <p:sp>
        <p:nvSpPr>
          <p:cNvPr id="637960" name="Text Box 8"/>
          <p:cNvSpPr txBox="1">
            <a:spLocks noChangeArrowheads="1"/>
          </p:cNvSpPr>
          <p:nvPr/>
        </p:nvSpPr>
        <p:spPr bwMode="auto">
          <a:xfrm>
            <a:off x="685800" y="1962150"/>
            <a:ext cx="68341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can improve upon this significantly by generalizing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 to</a:t>
            </a:r>
            <a:r>
              <a:rPr lang="en-US">
                <a:solidFill>
                  <a:srgbClr val="002060"/>
                </a:solidFill>
              </a:rPr>
              <a:t>:</a:t>
            </a:r>
          </a:p>
        </p:txBody>
      </p:sp>
      <p:graphicFrame>
        <p:nvGraphicFramePr>
          <p:cNvPr id="637961" name="Object 9"/>
          <p:cNvGraphicFramePr>
            <a:graphicFrameLocks noChangeAspect="1"/>
          </p:cNvGraphicFramePr>
          <p:nvPr/>
        </p:nvGraphicFramePr>
        <p:xfrm>
          <a:off x="2625725" y="2463800"/>
          <a:ext cx="3121025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23" name="Equation" r:id="rId5" imgW="1886077" imgH="219186" progId="Equation.DSMT4">
                  <p:embed/>
                </p:oleObj>
              </mc:Choice>
              <mc:Fallback>
                <p:oleObj name="Equation" r:id="rId5" imgW="1886077" imgH="219186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5725" y="2463800"/>
                        <a:ext cx="3121025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7962" name="Text Box 10"/>
          <p:cNvSpPr txBox="1">
            <a:spLocks noChangeArrowheads="1"/>
          </p:cNvSpPr>
          <p:nvPr/>
        </p:nvSpPr>
        <p:spPr bwMode="auto">
          <a:xfrm>
            <a:off x="746125" y="3059113"/>
            <a:ext cx="75517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g(r</a:t>
            </a:r>
            <a:r>
              <a:rPr lang="en-US" baseline="-25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,r</a:t>
            </a:r>
            <a:r>
              <a:rPr lang="en-US" baseline="-25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,r</a:t>
            </a:r>
            <a:r>
              <a:rPr lang="en-US" baseline="-25000">
                <a:solidFill>
                  <a:srgbClr val="002060"/>
                </a:solidFill>
              </a:rPr>
              <a:t>12</a:t>
            </a:r>
            <a:r>
              <a:rPr lang="en-US">
                <a:solidFill>
                  <a:srgbClr val="002060"/>
                </a:solidFill>
              </a:rPr>
              <a:t>) is a polynomial function of the 3 interparticle distances.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19137" y="3810000"/>
            <a:ext cx="7586663" cy="777875"/>
            <a:chOff x="746125" y="3657600"/>
            <a:chExt cx="7587333" cy="777875"/>
          </a:xfrm>
        </p:grpSpPr>
        <p:sp>
          <p:nvSpPr>
            <p:cNvPr id="38928" name="Text Box 14"/>
            <p:cNvSpPr txBox="1">
              <a:spLocks noChangeArrowheads="1"/>
            </p:cNvSpPr>
            <p:nvPr/>
          </p:nvSpPr>
          <p:spPr bwMode="auto">
            <a:xfrm>
              <a:off x="3422650" y="4068763"/>
              <a:ext cx="351155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33CC"/>
                  </a:solidFill>
                </a:rPr>
                <a:t>(0.003% higher than experiment)</a:t>
              </a:r>
            </a:p>
          </p:txBody>
        </p:sp>
        <p:sp>
          <p:nvSpPr>
            <p:cNvPr id="38929" name="Text Box 15"/>
            <p:cNvSpPr txBox="1">
              <a:spLocks noChangeArrowheads="1"/>
            </p:cNvSpPr>
            <p:nvPr/>
          </p:nvSpPr>
          <p:spPr bwMode="auto">
            <a:xfrm>
              <a:off x="746125" y="3657600"/>
              <a:ext cx="7587333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Hylleras (1929) used a 9 term polynomial (10 total parameters) to</a:t>
              </a:r>
            </a:p>
            <a:p>
              <a:pPr>
                <a:lnSpc>
                  <a:spcPct val="120000"/>
                </a:lnSpc>
              </a:pPr>
              <a:r>
                <a:rPr lang="en-US">
                  <a:solidFill>
                    <a:srgbClr val="002060"/>
                  </a:solidFill>
                </a:rPr>
                <a:t>get:  </a:t>
              </a:r>
              <a:r>
                <a:rPr lang="en-US">
                  <a:solidFill>
                    <a:schemeClr val="bg1"/>
                  </a:solidFill>
                </a:rPr>
                <a:t>E</a:t>
              </a:r>
              <a:r>
                <a:rPr lang="en-US" baseline="-25000">
                  <a:solidFill>
                    <a:schemeClr val="bg1"/>
                  </a:solidFill>
                </a:rPr>
                <a:t>trial</a:t>
              </a:r>
              <a:r>
                <a:rPr lang="en-US">
                  <a:solidFill>
                    <a:schemeClr val="bg1"/>
                  </a:solidFill>
                </a:rPr>
                <a:t> = -2.9036 au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62000" y="4846637"/>
            <a:ext cx="7783513" cy="762000"/>
            <a:chOff x="762000" y="5486400"/>
            <a:chExt cx="7783513" cy="762000"/>
          </a:xfrm>
        </p:grpSpPr>
        <p:sp>
          <p:nvSpPr>
            <p:cNvPr id="38926" name="Text Box 19"/>
            <p:cNvSpPr txBox="1">
              <a:spLocks noChangeArrowheads="1"/>
            </p:cNvSpPr>
            <p:nvPr/>
          </p:nvSpPr>
          <p:spPr bwMode="auto">
            <a:xfrm>
              <a:off x="3438525" y="5835651"/>
              <a:ext cx="137160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33CC"/>
                  </a:solidFill>
                </a:rPr>
                <a:t>(~0% Error)</a:t>
              </a:r>
            </a:p>
          </p:txBody>
        </p:sp>
        <p:sp>
          <p:nvSpPr>
            <p:cNvPr id="38927" name="Text Box 20"/>
            <p:cNvSpPr txBox="1">
              <a:spLocks noChangeArrowheads="1"/>
            </p:cNvSpPr>
            <p:nvPr/>
          </p:nvSpPr>
          <p:spPr bwMode="auto">
            <a:xfrm>
              <a:off x="762000" y="5486400"/>
              <a:ext cx="7783513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Kinoshita (1957) used a 38 term polynomial (39 total parameters) to</a:t>
              </a:r>
            </a:p>
            <a:p>
              <a:pPr>
                <a:lnSpc>
                  <a:spcPct val="120000"/>
                </a:lnSpc>
              </a:pPr>
              <a:r>
                <a:rPr lang="en-US">
                  <a:solidFill>
                    <a:srgbClr val="002060"/>
                  </a:solidFill>
                </a:rPr>
                <a:t>get:  </a:t>
              </a:r>
              <a:r>
                <a:rPr lang="en-US">
                  <a:solidFill>
                    <a:schemeClr val="bg1"/>
                  </a:solidFill>
                </a:rPr>
                <a:t>E</a:t>
              </a:r>
              <a:r>
                <a:rPr lang="en-US" baseline="-25000">
                  <a:solidFill>
                    <a:schemeClr val="bg1"/>
                  </a:solidFill>
                </a:rPr>
                <a:t>trial</a:t>
              </a:r>
              <a:r>
                <a:rPr lang="en-US">
                  <a:solidFill>
                    <a:schemeClr val="bg1"/>
                  </a:solidFill>
                </a:rPr>
                <a:t> = -2.9037 au</a:t>
              </a:r>
            </a:p>
          </p:txBody>
        </p:sp>
      </p:grpSp>
      <p:sp>
        <p:nvSpPr>
          <p:cNvPr id="637973" name="Text Box 21"/>
          <p:cNvSpPr txBox="1">
            <a:spLocks noChangeArrowheads="1"/>
          </p:cNvSpPr>
          <p:nvPr/>
        </p:nvSpPr>
        <p:spPr bwMode="auto">
          <a:xfrm>
            <a:off x="822325" y="5638800"/>
            <a:ext cx="68945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To my knowledge, the record to date was a 1078 parameter</a:t>
            </a:r>
          </a:p>
          <a:p>
            <a:r>
              <a:rPr lang="en-US" dirty="0" err="1">
                <a:solidFill>
                  <a:srgbClr val="002060"/>
                </a:solidFill>
              </a:rPr>
              <a:t>wavefunction</a:t>
            </a:r>
            <a:r>
              <a:rPr lang="en-US" dirty="0">
                <a:solidFill>
                  <a:srgbClr val="002060"/>
                </a:solidFill>
              </a:rPr>
              <a:t> [</a:t>
            </a:r>
            <a:r>
              <a:rPr lang="en-US" dirty="0" err="1">
                <a:solidFill>
                  <a:srgbClr val="002060"/>
                </a:solidFill>
              </a:rPr>
              <a:t>Pekeris</a:t>
            </a:r>
            <a:r>
              <a:rPr lang="en-US" dirty="0">
                <a:solidFill>
                  <a:srgbClr val="002060"/>
                </a:solidFill>
              </a:rPr>
              <a:t> (1959)]</a:t>
            </a:r>
          </a:p>
        </p:txBody>
      </p:sp>
      <p:sp>
        <p:nvSpPr>
          <p:cNvPr id="3892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CC46388-D431-4FD8-944B-73F54691E76D}" type="slidenum">
              <a:rPr lang="en-US" sz="1400" smtClean="0">
                <a:solidFill>
                  <a:srgbClr val="002060"/>
                </a:solidFill>
              </a:rPr>
              <a:pPr/>
              <a:t>38</a:t>
            </a:fld>
            <a:endParaRPr lang="en-US" sz="140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37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7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7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7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37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54" grpId="0"/>
      <p:bldP spid="38917" grpId="0"/>
      <p:bldP spid="637960" grpId="0"/>
      <p:bldP spid="637962" grpId="0"/>
      <p:bldP spid="63797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A6093B58-FAB4-4E05-81CD-F20E64A5E1F4}" type="slidenum">
              <a:rPr lang="en-US" sz="1400" smtClean="0">
                <a:solidFill>
                  <a:srgbClr val="002060"/>
                </a:solidFill>
              </a:rPr>
              <a:pPr/>
              <a:t>39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38978" name="Text Box 2"/>
          <p:cNvSpPr txBox="1">
            <a:spLocks noChangeArrowheads="1"/>
          </p:cNvSpPr>
          <p:nvPr/>
        </p:nvSpPr>
        <p:spPr bwMode="auto">
          <a:xfrm>
            <a:off x="2779713" y="1044575"/>
            <a:ext cx="45354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Wavefunction       Energy      % Error</a:t>
            </a:r>
          </a:p>
        </p:txBody>
      </p:sp>
      <p:sp>
        <p:nvSpPr>
          <p:cNvPr id="638979" name="Text Box 3"/>
          <p:cNvSpPr txBox="1">
            <a:spLocks noChangeArrowheads="1"/>
          </p:cNvSpPr>
          <p:nvPr/>
        </p:nvSpPr>
        <p:spPr bwMode="auto">
          <a:xfrm>
            <a:off x="2928938" y="152400"/>
            <a:ext cx="316706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A Summary of Results</a:t>
            </a:r>
          </a:p>
        </p:txBody>
      </p:sp>
      <p:sp>
        <p:nvSpPr>
          <p:cNvPr id="638980" name="Text Box 4"/>
          <p:cNvSpPr txBox="1">
            <a:spLocks noChangeArrowheads="1"/>
          </p:cNvSpPr>
          <p:nvPr/>
        </p:nvSpPr>
        <p:spPr bwMode="auto">
          <a:xfrm>
            <a:off x="3349625" y="609600"/>
            <a:ext cx="2241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E</a:t>
            </a:r>
            <a:r>
              <a:rPr lang="en-US" baseline="-25000">
                <a:solidFill>
                  <a:schemeClr val="bg1"/>
                </a:solidFill>
              </a:rPr>
              <a:t>expt.</a:t>
            </a:r>
            <a:r>
              <a:rPr lang="en-US">
                <a:solidFill>
                  <a:schemeClr val="bg1"/>
                </a:solidFill>
              </a:rPr>
              <a:t> = -2.9037 au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268663" y="1554163"/>
            <a:ext cx="3865562" cy="366712"/>
            <a:chOff x="2059" y="1329"/>
            <a:chExt cx="2435" cy="231"/>
          </a:xfrm>
        </p:grpSpPr>
        <p:graphicFrame>
          <p:nvGraphicFramePr>
            <p:cNvPr id="39961" name="Object 6"/>
            <p:cNvGraphicFramePr>
              <a:graphicFrameLocks noChangeAspect="1"/>
            </p:cNvGraphicFramePr>
            <p:nvPr/>
          </p:nvGraphicFramePr>
          <p:xfrm>
            <a:off x="2059" y="1333"/>
            <a:ext cx="624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233" name="Equation" r:id="rId3" imgW="552569" imgH="142795" progId="Equation.DSMT4">
                    <p:embed/>
                  </p:oleObj>
                </mc:Choice>
                <mc:Fallback>
                  <p:oleObj name="Equation" r:id="rId3" imgW="552569" imgH="142795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59" y="1333"/>
                          <a:ext cx="624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62" name="Text Box 7"/>
            <p:cNvSpPr txBox="1">
              <a:spLocks noChangeArrowheads="1"/>
            </p:cNvSpPr>
            <p:nvPr/>
          </p:nvSpPr>
          <p:spPr bwMode="auto">
            <a:xfrm>
              <a:off x="3158" y="1329"/>
              <a:ext cx="133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chemeClr val="bg1"/>
                  </a:solidFill>
                </a:rPr>
                <a:t>-2.75  au      +5.3%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3260725" y="2051050"/>
            <a:ext cx="3873500" cy="366713"/>
            <a:chOff x="2054" y="1642"/>
            <a:chExt cx="2440" cy="231"/>
          </a:xfrm>
        </p:grpSpPr>
        <p:graphicFrame>
          <p:nvGraphicFramePr>
            <p:cNvPr id="39959" name="Object 9"/>
            <p:cNvGraphicFramePr>
              <a:graphicFrameLocks noChangeAspect="1"/>
            </p:cNvGraphicFramePr>
            <p:nvPr/>
          </p:nvGraphicFramePr>
          <p:xfrm>
            <a:off x="2054" y="1646"/>
            <a:ext cx="634" cy="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234" name="Equation" r:id="rId5" imgW="562017" imgH="142795" progId="Equation.DSMT4">
                    <p:embed/>
                  </p:oleObj>
                </mc:Choice>
                <mc:Fallback>
                  <p:oleObj name="Equation" r:id="rId5" imgW="562017" imgH="142795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54" y="1646"/>
                          <a:ext cx="634" cy="2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60" name="Text Box 10"/>
            <p:cNvSpPr txBox="1">
              <a:spLocks noChangeArrowheads="1"/>
            </p:cNvSpPr>
            <p:nvPr/>
          </p:nvSpPr>
          <p:spPr bwMode="auto">
            <a:xfrm>
              <a:off x="3158" y="1642"/>
              <a:ext cx="133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chemeClr val="bg1"/>
                  </a:solidFill>
                </a:rPr>
                <a:t>-2.848          +1.9%</a:t>
              </a: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711325" y="2546350"/>
            <a:ext cx="5451475" cy="469900"/>
            <a:chOff x="1078" y="1954"/>
            <a:chExt cx="3434" cy="296"/>
          </a:xfrm>
        </p:grpSpPr>
        <p:graphicFrame>
          <p:nvGraphicFramePr>
            <p:cNvPr id="39957" name="Object 12"/>
            <p:cNvGraphicFramePr>
              <a:graphicFrameLocks noChangeAspect="1"/>
            </p:cNvGraphicFramePr>
            <p:nvPr/>
          </p:nvGraphicFramePr>
          <p:xfrm>
            <a:off x="1078" y="1954"/>
            <a:ext cx="1658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235" name="Equation" r:id="rId7" imgW="1581044" imgH="219186" progId="Equation.DSMT4">
                    <p:embed/>
                  </p:oleObj>
                </mc:Choice>
                <mc:Fallback>
                  <p:oleObj name="Equation" r:id="rId7" imgW="1581044" imgH="219186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78" y="1954"/>
                          <a:ext cx="1658" cy="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58" name="Text Box 13"/>
            <p:cNvSpPr txBox="1">
              <a:spLocks noChangeArrowheads="1"/>
            </p:cNvSpPr>
            <p:nvPr/>
          </p:nvSpPr>
          <p:spPr bwMode="auto">
            <a:xfrm>
              <a:off x="3176" y="1978"/>
              <a:ext cx="133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chemeClr val="bg1"/>
                  </a:solidFill>
                </a:rPr>
                <a:t>-2.876          +1.0%</a:t>
              </a: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097088" y="3143250"/>
            <a:ext cx="5053012" cy="469900"/>
            <a:chOff x="1321" y="2330"/>
            <a:chExt cx="3183" cy="296"/>
          </a:xfrm>
        </p:grpSpPr>
        <p:graphicFrame>
          <p:nvGraphicFramePr>
            <p:cNvPr id="39955" name="Object 15"/>
            <p:cNvGraphicFramePr>
              <a:graphicFrameLocks noChangeAspect="1"/>
            </p:cNvGraphicFramePr>
            <p:nvPr/>
          </p:nvGraphicFramePr>
          <p:xfrm>
            <a:off x="1321" y="2330"/>
            <a:ext cx="1422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236" name="Equation" r:id="rId9" imgW="1342956" imgH="219186" progId="Equation.DSMT4">
                    <p:embed/>
                  </p:oleObj>
                </mc:Choice>
                <mc:Fallback>
                  <p:oleObj name="Equation" r:id="rId9" imgW="1342956" imgH="219186" progId="Equation.DSMT4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21" y="2330"/>
                          <a:ext cx="1422" cy="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56" name="Text Box 16"/>
            <p:cNvSpPr txBox="1">
              <a:spLocks noChangeArrowheads="1"/>
            </p:cNvSpPr>
            <p:nvPr/>
          </p:nvSpPr>
          <p:spPr bwMode="auto">
            <a:xfrm>
              <a:off x="3168" y="2371"/>
              <a:ext cx="133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chemeClr val="bg1"/>
                  </a:solidFill>
                </a:rPr>
                <a:t>-2.892          +0.4%</a:t>
              </a: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430213" y="3821113"/>
            <a:ext cx="6846887" cy="512762"/>
            <a:chOff x="271" y="2757"/>
            <a:chExt cx="4313" cy="323"/>
          </a:xfrm>
        </p:grpSpPr>
        <p:graphicFrame>
          <p:nvGraphicFramePr>
            <p:cNvPr id="39953" name="Object 18"/>
            <p:cNvGraphicFramePr>
              <a:graphicFrameLocks noChangeAspect="1"/>
            </p:cNvGraphicFramePr>
            <p:nvPr/>
          </p:nvGraphicFramePr>
          <p:xfrm>
            <a:off x="271" y="2757"/>
            <a:ext cx="2447" cy="3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237" name="Equation" r:id="rId11" imgW="2352805" imgH="247529" progId="Equation.DSMT4">
                    <p:embed/>
                  </p:oleObj>
                </mc:Choice>
                <mc:Fallback>
                  <p:oleObj name="Equation" r:id="rId11" imgW="2352805" imgH="247529" progId="Equation.DSMT4">
                    <p:embed/>
                    <p:pic>
                      <p:nvPicPr>
                        <p:cNvPr id="0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1" y="2757"/>
                          <a:ext cx="2447" cy="32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54" name="Text Box 19"/>
            <p:cNvSpPr txBox="1">
              <a:spLocks noChangeArrowheads="1"/>
            </p:cNvSpPr>
            <p:nvPr/>
          </p:nvSpPr>
          <p:spPr bwMode="auto">
            <a:xfrm>
              <a:off x="3168" y="2803"/>
              <a:ext cx="141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chemeClr val="bg1"/>
                  </a:solidFill>
                </a:rPr>
                <a:t>-2.9014        +0.08%</a:t>
              </a:r>
            </a:p>
          </p:txBody>
        </p:sp>
      </p:grpSp>
      <p:grpSp>
        <p:nvGrpSpPr>
          <p:cNvPr id="7" name="Group 20"/>
          <p:cNvGrpSpPr>
            <a:grpSpLocks/>
          </p:cNvGrpSpPr>
          <p:nvPr/>
        </p:nvGrpSpPr>
        <p:grpSpPr bwMode="auto">
          <a:xfrm>
            <a:off x="1189038" y="4498975"/>
            <a:ext cx="5834062" cy="758825"/>
            <a:chOff x="749" y="3184"/>
            <a:chExt cx="3675" cy="478"/>
          </a:xfrm>
        </p:grpSpPr>
        <p:graphicFrame>
          <p:nvGraphicFramePr>
            <p:cNvPr id="39950" name="Object 21"/>
            <p:cNvGraphicFramePr>
              <a:graphicFrameLocks noChangeAspect="1"/>
            </p:cNvGraphicFramePr>
            <p:nvPr/>
          </p:nvGraphicFramePr>
          <p:xfrm>
            <a:off x="749" y="3184"/>
            <a:ext cx="1966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238" name="Equation" r:id="rId13" imgW="1886077" imgH="219186" progId="Equation.DSMT4">
                    <p:embed/>
                  </p:oleObj>
                </mc:Choice>
                <mc:Fallback>
                  <p:oleObj name="Equation" r:id="rId13" imgW="1886077" imgH="219186" progId="Equation.DSMT4">
                    <p:embed/>
                    <p:pic>
                      <p:nvPicPr>
                        <p:cNvPr id="0" name="Object 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9" y="3184"/>
                          <a:ext cx="1966" cy="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51" name="Text Box 22"/>
            <p:cNvSpPr txBox="1">
              <a:spLocks noChangeArrowheads="1"/>
            </p:cNvSpPr>
            <p:nvPr/>
          </p:nvSpPr>
          <p:spPr bwMode="auto">
            <a:xfrm>
              <a:off x="1536" y="3431"/>
              <a:ext cx="114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FFFF"/>
                  </a:solidFill>
                </a:rPr>
                <a:t>(39 parameters)</a:t>
              </a:r>
            </a:p>
          </p:txBody>
        </p:sp>
        <p:sp>
          <p:nvSpPr>
            <p:cNvPr id="39952" name="Text Box 23"/>
            <p:cNvSpPr txBox="1">
              <a:spLocks noChangeArrowheads="1"/>
            </p:cNvSpPr>
            <p:nvPr/>
          </p:nvSpPr>
          <p:spPr bwMode="auto">
            <a:xfrm>
              <a:off x="3168" y="3225"/>
              <a:ext cx="125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chemeClr val="bg1"/>
                  </a:solidFill>
                </a:rPr>
                <a:t>-2.9037         ~0%</a:t>
              </a:r>
            </a:p>
          </p:txBody>
        </p:sp>
      </p:grpSp>
      <p:sp>
        <p:nvSpPr>
          <p:cNvPr id="639000" name="Text Box 24"/>
          <p:cNvSpPr txBox="1">
            <a:spLocks noChangeArrowheads="1"/>
          </p:cNvSpPr>
          <p:nvPr/>
        </p:nvSpPr>
        <p:spPr bwMode="auto">
          <a:xfrm>
            <a:off x="687388" y="5334000"/>
            <a:ext cx="77708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Notes:</a:t>
            </a:r>
            <a:r>
              <a:rPr lang="en-US">
                <a:solidFill>
                  <a:srgbClr val="FF33CC"/>
                </a:solidFill>
              </a:rPr>
              <a:t>  </a:t>
            </a:r>
            <a:r>
              <a:rPr lang="en-US">
                <a:solidFill>
                  <a:srgbClr val="002060"/>
                </a:solidFill>
              </a:rPr>
              <a:t>1.  The computed energy is always higher than experiment.</a:t>
            </a:r>
          </a:p>
        </p:txBody>
      </p:sp>
      <p:sp>
        <p:nvSpPr>
          <p:cNvPr id="639001" name="Text Box 25"/>
          <p:cNvSpPr txBox="1">
            <a:spLocks noChangeArrowheads="1"/>
          </p:cNvSpPr>
          <p:nvPr/>
        </p:nvSpPr>
        <p:spPr bwMode="auto">
          <a:xfrm>
            <a:off x="1600200" y="5791200"/>
            <a:ext cx="67516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2.  One can compute an “approximate” energy to whatever</a:t>
            </a:r>
          </a:p>
          <a:p>
            <a:r>
              <a:rPr lang="en-US">
                <a:solidFill>
                  <a:srgbClr val="002060"/>
                </a:solidFill>
              </a:rPr>
              <a:t>     degree of accuracy desired.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38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38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38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39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39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8978" grpId="0" build="p" autoUpdateAnimBg="0"/>
      <p:bldP spid="638979" grpId="0" autoUpdateAnimBg="0"/>
      <p:bldP spid="638980" grpId="0" autoUpdateAnimBg="0"/>
      <p:bldP spid="639000" grpId="0" autoUpdateAnimBg="0"/>
      <p:bldP spid="639001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666633"/>
      </a:dk1>
      <a:lt1>
        <a:srgbClr val="66FFFF"/>
      </a:lt1>
      <a:dk2>
        <a:srgbClr val="0000FF"/>
      </a:dk2>
      <a:lt2>
        <a:srgbClr val="66FFFF"/>
      </a:lt2>
      <a:accent1>
        <a:srgbClr val="FFFFFF"/>
      </a:accent1>
      <a:accent2>
        <a:srgbClr val="800000"/>
      </a:accent2>
      <a:accent3>
        <a:srgbClr val="AAAAFF"/>
      </a:accent3>
      <a:accent4>
        <a:srgbClr val="56DADA"/>
      </a:accent4>
      <a:accent5>
        <a:srgbClr val="FFFFFF"/>
      </a:accent5>
      <a:accent6>
        <a:srgbClr val="730000"/>
      </a:accent6>
      <a:hlink>
        <a:srgbClr val="0033CC"/>
      </a:hlink>
      <a:folHlink>
        <a:srgbClr val="FFCC6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8100" cap="flat" cmpd="sng" algn="ctr">
          <a:solidFill>
            <a:srgbClr val="FF0000"/>
          </a:solidFill>
          <a:prstDash val="solid"/>
          <a:round/>
          <a:headEnd type="none" w="med" len="med"/>
          <a:tailEnd type="triangle" w="med" len="med"/>
        </a:ln>
        <a:effectLst/>
        <a:extLst/>
      </a:spPr>
      <a:bodyPr vert="horz" wrap="non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none" rtlCol="0" anchor="ctr">
        <a:spAutoFit/>
      </a:bodyPr>
      <a:lstStyle>
        <a:defPPr>
          <a:defRPr smtClean="0">
            <a:solidFill>
              <a:srgbClr val="002060"/>
            </a:solidFill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666633"/>
        </a:dk1>
        <a:lt1>
          <a:srgbClr val="99CCFF"/>
        </a:lt1>
        <a:dk2>
          <a:srgbClr val="000066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B8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666633"/>
        </a:dk1>
        <a:lt1>
          <a:srgbClr val="99CCFF"/>
        </a:lt1>
        <a:dk2>
          <a:srgbClr val="000099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CA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30564</TotalTime>
  <Words>2475</Words>
  <Application>Microsoft Office PowerPoint</Application>
  <PresentationFormat>On-screen Show (4:3)</PresentationFormat>
  <Paragraphs>423</Paragraphs>
  <Slides>39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Symbol</vt:lpstr>
      <vt:lpstr>Times New Roman</vt:lpstr>
      <vt:lpstr>Default Design</vt:lpstr>
      <vt:lpstr>Equation</vt:lpstr>
      <vt:lpstr>MathType 6.0 Equation</vt:lpstr>
      <vt:lpstr>PowerPoint Presentation</vt:lpstr>
      <vt:lpstr>Part A:  The Variational Principle  and the Helium Atom</vt:lpstr>
      <vt:lpstr>The Variational Method</vt:lpstr>
      <vt:lpstr>PowerPoint Presentation</vt:lpstr>
      <vt:lpstr>PowerPoint Presentation</vt:lpstr>
      <vt:lpstr>PowerPoint Presentation</vt:lpstr>
      <vt:lpstr>Part A:  The Variational Principle  and the Helium Atom</vt:lpstr>
      <vt:lpstr>Applications of the Variational Method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A:  The Variational Principle  and the Helium Atom</vt:lpstr>
      <vt:lpstr>The Helium Atom Schrödinger Equation</vt:lpstr>
      <vt:lpstr>PowerPoint Presentation</vt:lpstr>
      <vt:lpstr>The Experimental Electronic Energy of He</vt:lpstr>
      <vt:lpstr>The Independent Particle Model</vt:lpstr>
      <vt:lpstr>PowerPoint Presentation</vt:lpstr>
      <vt:lpstr>PowerPoint Presentation</vt:lpstr>
      <vt:lpstr>Part A:  The Variational Principle  and the Helium Atom</vt:lpstr>
      <vt:lpstr>Perturbation Theory Treatment of Helium</vt:lpstr>
      <vt:lpstr>PowerPoint Presentation</vt:lpstr>
      <vt:lpstr>PowerPoint Presentation</vt:lpstr>
      <vt:lpstr>PowerPoint Presentation</vt:lpstr>
      <vt:lpstr>Part A:  The Variational Principle  and the Helium Atom</vt:lpstr>
      <vt:lpstr>Variational Method Treatment of Helium</vt:lpstr>
      <vt:lpstr>PowerPoint Presentation</vt:lpstr>
      <vt:lpstr>PowerPoint Presentation</vt:lpstr>
      <vt:lpstr>PowerPoint Presentation</vt:lpstr>
      <vt:lpstr>Part A:  The Variational Principle  and the Helium Atom</vt:lpstr>
      <vt:lpstr>Better Variational Wavefunctions</vt:lpstr>
      <vt:lpstr>PowerPoint Presentation</vt:lpstr>
      <vt:lpstr>PowerPoint Presentation</vt:lpstr>
      <vt:lpstr>PowerPoint Presentation</vt:lpstr>
      <vt:lpstr>PowerPoint Presentation</vt:lpstr>
    </vt:vector>
  </TitlesOfParts>
  <Company>University of North Texas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Components of the Atom</dc:title>
  <dc:creator>College of Arts &amp; Sciences</dc:creator>
  <cp:lastModifiedBy>Martin Schwartz</cp:lastModifiedBy>
  <cp:revision>1350</cp:revision>
  <cp:lastPrinted>2013-03-15T15:15:18Z</cp:lastPrinted>
  <dcterms:created xsi:type="dcterms:W3CDTF">2000-08-12T01:25:00Z</dcterms:created>
  <dcterms:modified xsi:type="dcterms:W3CDTF">2015-04-01T11:43:01Z</dcterms:modified>
</cp:coreProperties>
</file>