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49"/>
  </p:notesMasterIdLst>
  <p:handoutMasterIdLst>
    <p:handoutMasterId r:id="rId50"/>
  </p:handoutMasterIdLst>
  <p:sldIdLst>
    <p:sldId id="581" r:id="rId2"/>
    <p:sldId id="531" r:id="rId3"/>
    <p:sldId id="548" r:id="rId4"/>
    <p:sldId id="547" r:id="rId5"/>
    <p:sldId id="549" r:id="rId6"/>
    <p:sldId id="550" r:id="rId7"/>
    <p:sldId id="576" r:id="rId8"/>
    <p:sldId id="491" r:id="rId9"/>
    <p:sldId id="492" r:id="rId10"/>
    <p:sldId id="495" r:id="rId11"/>
    <p:sldId id="496" r:id="rId12"/>
    <p:sldId id="497" r:id="rId13"/>
    <p:sldId id="498" r:id="rId14"/>
    <p:sldId id="501" r:id="rId15"/>
    <p:sldId id="502" r:id="rId16"/>
    <p:sldId id="577" r:id="rId17"/>
    <p:sldId id="503" r:id="rId18"/>
    <p:sldId id="504" r:id="rId19"/>
    <p:sldId id="505" r:id="rId20"/>
    <p:sldId id="506" r:id="rId21"/>
    <p:sldId id="536" r:id="rId22"/>
    <p:sldId id="507" r:id="rId23"/>
    <p:sldId id="537" r:id="rId24"/>
    <p:sldId id="578" r:id="rId25"/>
    <p:sldId id="552" r:id="rId26"/>
    <p:sldId id="553" r:id="rId27"/>
    <p:sldId id="554" r:id="rId28"/>
    <p:sldId id="579" r:id="rId29"/>
    <p:sldId id="556" r:id="rId30"/>
    <p:sldId id="557" r:id="rId31"/>
    <p:sldId id="558" r:id="rId32"/>
    <p:sldId id="575" r:id="rId33"/>
    <p:sldId id="560" r:id="rId34"/>
    <p:sldId id="561" r:id="rId35"/>
    <p:sldId id="562" r:id="rId36"/>
    <p:sldId id="580" r:id="rId37"/>
    <p:sldId id="564" r:id="rId38"/>
    <p:sldId id="565" r:id="rId39"/>
    <p:sldId id="566" r:id="rId40"/>
    <p:sldId id="567" r:id="rId41"/>
    <p:sldId id="568" r:id="rId42"/>
    <p:sldId id="569" r:id="rId43"/>
    <p:sldId id="570" r:id="rId44"/>
    <p:sldId id="571" r:id="rId45"/>
    <p:sldId id="572" r:id="rId46"/>
    <p:sldId id="573" r:id="rId47"/>
    <p:sldId id="574" r:id="rId48"/>
  </p:sldIdLst>
  <p:sldSz cx="9144000" cy="6858000" type="screen4x3"/>
  <p:notesSz cx="7010400" cy="9236075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0000"/>
    <a:srgbClr val="FF33CC"/>
    <a:srgbClr val="FF6600"/>
    <a:srgbClr val="33CCCC"/>
    <a:srgbClr val="66FFFF"/>
    <a:srgbClr val="FFCC00"/>
    <a:srgbClr val="FFFF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15" autoAdjust="0"/>
    <p:restoredTop sz="99610" autoAdjust="0"/>
  </p:normalViewPr>
  <p:slideViewPr>
    <p:cSldViewPr>
      <p:cViewPr varScale="1">
        <p:scale>
          <a:sx n="99" d="100"/>
          <a:sy n="99" d="100"/>
        </p:scale>
        <p:origin x="-276" y="-84"/>
      </p:cViewPr>
      <p:guideLst>
        <p:guide orient="horz" pos="2160"/>
        <p:guide pos="336"/>
      </p:guideLst>
    </p:cSldViewPr>
  </p:slideViewPr>
  <p:outlineViewPr>
    <p:cViewPr>
      <p:scale>
        <a:sx n="33" d="100"/>
        <a:sy n="33" d="100"/>
      </p:scale>
      <p:origin x="0" y="216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966"/>
    </p:cViewPr>
  </p:sorterViewPr>
  <p:notesViewPr>
    <p:cSldViewPr>
      <p:cViewPr varScale="1">
        <p:scale>
          <a:sx n="55" d="100"/>
          <a:sy n="55" d="100"/>
        </p:scale>
        <p:origin x="-1752" y="-84"/>
      </p:cViewPr>
      <p:guideLst>
        <p:guide orient="horz" pos="2909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handoutMaster" Target="handoutMasters/handoutMaster1.xml"/><Relationship Id="rId55" Type="http://schemas.microsoft.com/office/2006/relationships/vbaProject" Target="vbaProject.bin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6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image" Target="../media/image1.emf"/><Relationship Id="rId4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1.emf"/><Relationship Id="rId2" Type="http://schemas.openxmlformats.org/officeDocument/2006/relationships/image" Target="../media/image6.wmf"/><Relationship Id="rId1" Type="http://schemas.openxmlformats.org/officeDocument/2006/relationships/image" Target="../media/image5.emf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image" Target="../media/image12.emf"/><Relationship Id="rId4" Type="http://schemas.openxmlformats.org/officeDocument/2006/relationships/image" Target="../media/image15.e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emf"/><Relationship Id="rId1" Type="http://schemas.openxmlformats.org/officeDocument/2006/relationships/image" Target="../media/image16.emf"/><Relationship Id="rId4" Type="http://schemas.openxmlformats.org/officeDocument/2006/relationships/image" Target="../media/image19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emf"/><Relationship Id="rId1" Type="http://schemas.openxmlformats.org/officeDocument/2006/relationships/image" Target="../media/image20.emf"/><Relationship Id="rId5" Type="http://schemas.openxmlformats.org/officeDocument/2006/relationships/image" Target="../media/image24.emf"/><Relationship Id="rId4" Type="http://schemas.openxmlformats.org/officeDocument/2006/relationships/image" Target="../media/image23.e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8.emf"/><Relationship Id="rId1" Type="http://schemas.openxmlformats.org/officeDocument/2006/relationships/image" Target="../media/image27.emf"/><Relationship Id="rId6" Type="http://schemas.openxmlformats.org/officeDocument/2006/relationships/image" Target="../media/image32.emf"/><Relationship Id="rId5" Type="http://schemas.openxmlformats.org/officeDocument/2006/relationships/image" Target="../media/image31.emf"/><Relationship Id="rId4" Type="http://schemas.openxmlformats.org/officeDocument/2006/relationships/image" Target="../media/image30.e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4.emf"/><Relationship Id="rId1" Type="http://schemas.openxmlformats.org/officeDocument/2006/relationships/image" Target="../media/image33.e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image" Target="../media/image37.emf"/><Relationship Id="rId1" Type="http://schemas.openxmlformats.org/officeDocument/2006/relationships/image" Target="../media/image36.emf"/><Relationship Id="rId4" Type="http://schemas.openxmlformats.org/officeDocument/2006/relationships/image" Target="../media/image39.e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2.emf"/><Relationship Id="rId2" Type="http://schemas.openxmlformats.org/officeDocument/2006/relationships/image" Target="../media/image41.emf"/><Relationship Id="rId1" Type="http://schemas.openxmlformats.org/officeDocument/2006/relationships/image" Target="../media/image40.emf"/><Relationship Id="rId5" Type="http://schemas.openxmlformats.org/officeDocument/2006/relationships/image" Target="../media/image44.wmf"/><Relationship Id="rId4" Type="http://schemas.openxmlformats.org/officeDocument/2006/relationships/image" Target="../media/image43.emf"/></Relationships>
</file>

<file path=ppt/drawings/_rels/vmlDrawing10.vml.rels><?xml version="1.0" encoding="UTF-8" standalone="yes"?>
<Relationships xmlns="http://schemas.openxmlformats.org/package/2006/relationships"><Relationship Id="rId8" Type="http://schemas.openxmlformats.org/officeDocument/2006/relationships/image" Target="../media/image52.emf"/><Relationship Id="rId3" Type="http://schemas.openxmlformats.org/officeDocument/2006/relationships/image" Target="../media/image47.emf"/><Relationship Id="rId7" Type="http://schemas.openxmlformats.org/officeDocument/2006/relationships/image" Target="../media/image51.emf"/><Relationship Id="rId2" Type="http://schemas.openxmlformats.org/officeDocument/2006/relationships/image" Target="../media/image46.emf"/><Relationship Id="rId1" Type="http://schemas.openxmlformats.org/officeDocument/2006/relationships/image" Target="../media/image45.emf"/><Relationship Id="rId6" Type="http://schemas.openxmlformats.org/officeDocument/2006/relationships/image" Target="../media/image50.emf"/><Relationship Id="rId5" Type="http://schemas.openxmlformats.org/officeDocument/2006/relationships/image" Target="../media/image49.emf"/><Relationship Id="rId4" Type="http://schemas.openxmlformats.org/officeDocument/2006/relationships/image" Target="../media/image48.emf"/><Relationship Id="rId9" Type="http://schemas.openxmlformats.org/officeDocument/2006/relationships/image" Target="../media/image53.emf"/></Relationships>
</file>

<file path=ppt/drawings/_rels/vmlDrawing11.vml.rels><?xml version="1.0" encoding="UTF-8" standalone="yes"?>
<Relationships xmlns="http://schemas.openxmlformats.org/package/2006/relationships"><Relationship Id="rId8" Type="http://schemas.openxmlformats.org/officeDocument/2006/relationships/image" Target="../media/image61.emf"/><Relationship Id="rId13" Type="http://schemas.openxmlformats.org/officeDocument/2006/relationships/image" Target="../media/image66.emf"/><Relationship Id="rId3" Type="http://schemas.openxmlformats.org/officeDocument/2006/relationships/image" Target="../media/image56.emf"/><Relationship Id="rId7" Type="http://schemas.openxmlformats.org/officeDocument/2006/relationships/image" Target="../media/image60.emf"/><Relationship Id="rId12" Type="http://schemas.openxmlformats.org/officeDocument/2006/relationships/image" Target="../media/image65.emf"/><Relationship Id="rId17" Type="http://schemas.openxmlformats.org/officeDocument/2006/relationships/image" Target="../media/image70.emf"/><Relationship Id="rId2" Type="http://schemas.openxmlformats.org/officeDocument/2006/relationships/image" Target="../media/image55.emf"/><Relationship Id="rId16" Type="http://schemas.openxmlformats.org/officeDocument/2006/relationships/image" Target="../media/image69.emf"/><Relationship Id="rId1" Type="http://schemas.openxmlformats.org/officeDocument/2006/relationships/image" Target="../media/image54.emf"/><Relationship Id="rId6" Type="http://schemas.openxmlformats.org/officeDocument/2006/relationships/image" Target="../media/image59.emf"/><Relationship Id="rId11" Type="http://schemas.openxmlformats.org/officeDocument/2006/relationships/image" Target="../media/image64.emf"/><Relationship Id="rId5" Type="http://schemas.openxmlformats.org/officeDocument/2006/relationships/image" Target="../media/image58.emf"/><Relationship Id="rId15" Type="http://schemas.openxmlformats.org/officeDocument/2006/relationships/image" Target="../media/image68.emf"/><Relationship Id="rId10" Type="http://schemas.openxmlformats.org/officeDocument/2006/relationships/image" Target="../media/image63.emf"/><Relationship Id="rId4" Type="http://schemas.openxmlformats.org/officeDocument/2006/relationships/image" Target="../media/image57.emf"/><Relationship Id="rId9" Type="http://schemas.openxmlformats.org/officeDocument/2006/relationships/image" Target="../media/image62.emf"/><Relationship Id="rId14" Type="http://schemas.openxmlformats.org/officeDocument/2006/relationships/image" Target="../media/image67.emf"/></Relationships>
</file>

<file path=ppt/drawings/_rels/vmlDrawing12.vml.rels><?xml version="1.0" encoding="UTF-8" standalone="yes"?>
<Relationships xmlns="http://schemas.openxmlformats.org/package/2006/relationships"><Relationship Id="rId8" Type="http://schemas.openxmlformats.org/officeDocument/2006/relationships/image" Target="../media/image78.emf"/><Relationship Id="rId3" Type="http://schemas.openxmlformats.org/officeDocument/2006/relationships/image" Target="../media/image73.emf"/><Relationship Id="rId7" Type="http://schemas.openxmlformats.org/officeDocument/2006/relationships/image" Target="../media/image77.emf"/><Relationship Id="rId2" Type="http://schemas.openxmlformats.org/officeDocument/2006/relationships/image" Target="../media/image72.emf"/><Relationship Id="rId1" Type="http://schemas.openxmlformats.org/officeDocument/2006/relationships/image" Target="../media/image71.emf"/><Relationship Id="rId6" Type="http://schemas.openxmlformats.org/officeDocument/2006/relationships/image" Target="../media/image76.emf"/><Relationship Id="rId5" Type="http://schemas.openxmlformats.org/officeDocument/2006/relationships/image" Target="../media/image75.emf"/><Relationship Id="rId4" Type="http://schemas.openxmlformats.org/officeDocument/2006/relationships/image" Target="../media/image74.emf"/><Relationship Id="rId9" Type="http://schemas.openxmlformats.org/officeDocument/2006/relationships/image" Target="../media/image79.e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82.wmf"/><Relationship Id="rId2" Type="http://schemas.openxmlformats.org/officeDocument/2006/relationships/image" Target="../media/image81.emf"/><Relationship Id="rId1" Type="http://schemas.openxmlformats.org/officeDocument/2006/relationships/image" Target="../media/image80.emf"/><Relationship Id="rId4" Type="http://schemas.openxmlformats.org/officeDocument/2006/relationships/image" Target="../media/image83.emf"/></Relationships>
</file>

<file path=ppt/drawings/_rels/vmlDrawing14.vml.rels><?xml version="1.0" encoding="UTF-8" standalone="yes"?>
<Relationships xmlns="http://schemas.openxmlformats.org/package/2006/relationships"><Relationship Id="rId8" Type="http://schemas.openxmlformats.org/officeDocument/2006/relationships/image" Target="../media/image91.emf"/><Relationship Id="rId3" Type="http://schemas.openxmlformats.org/officeDocument/2006/relationships/image" Target="../media/image86.emf"/><Relationship Id="rId7" Type="http://schemas.openxmlformats.org/officeDocument/2006/relationships/image" Target="../media/image90.emf"/><Relationship Id="rId2" Type="http://schemas.openxmlformats.org/officeDocument/2006/relationships/image" Target="../media/image85.emf"/><Relationship Id="rId1" Type="http://schemas.openxmlformats.org/officeDocument/2006/relationships/image" Target="../media/image84.emf"/><Relationship Id="rId6" Type="http://schemas.openxmlformats.org/officeDocument/2006/relationships/image" Target="../media/image89.emf"/><Relationship Id="rId5" Type="http://schemas.openxmlformats.org/officeDocument/2006/relationships/image" Target="../media/image88.emf"/><Relationship Id="rId4" Type="http://schemas.openxmlformats.org/officeDocument/2006/relationships/image" Target="../media/image87.e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94.emf"/><Relationship Id="rId2" Type="http://schemas.openxmlformats.org/officeDocument/2006/relationships/image" Target="../media/image93.emf"/><Relationship Id="rId1" Type="http://schemas.openxmlformats.org/officeDocument/2006/relationships/image" Target="../media/image92.emf"/><Relationship Id="rId5" Type="http://schemas.openxmlformats.org/officeDocument/2006/relationships/image" Target="../media/image96.wmf"/><Relationship Id="rId4" Type="http://schemas.openxmlformats.org/officeDocument/2006/relationships/image" Target="../media/image95.e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98.wmf"/><Relationship Id="rId2" Type="http://schemas.openxmlformats.org/officeDocument/2006/relationships/image" Target="../media/image95.emf"/><Relationship Id="rId1" Type="http://schemas.openxmlformats.org/officeDocument/2006/relationships/image" Target="../media/image97.wmf"/><Relationship Id="rId5" Type="http://schemas.openxmlformats.org/officeDocument/2006/relationships/image" Target="../media/image100.wmf"/><Relationship Id="rId4" Type="http://schemas.openxmlformats.org/officeDocument/2006/relationships/image" Target="../media/image99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emf"/><Relationship Id="rId2" Type="http://schemas.openxmlformats.org/officeDocument/2006/relationships/image" Target="../media/image102.emf"/><Relationship Id="rId1" Type="http://schemas.openxmlformats.org/officeDocument/2006/relationships/image" Target="../media/image101.emf"/><Relationship Id="rId5" Type="http://schemas.openxmlformats.org/officeDocument/2006/relationships/image" Target="../media/image105.emf"/><Relationship Id="rId4" Type="http://schemas.openxmlformats.org/officeDocument/2006/relationships/image" Target="../media/image104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6.emf"/></Relationships>
</file>

<file path=ppt/drawings/_rels/vmlDrawing19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emf"/><Relationship Id="rId1" Type="http://schemas.openxmlformats.org/officeDocument/2006/relationships/image" Target="../media/image107.emf"/></Relationships>
</file>

<file path=ppt/drawings/_rels/vmlDrawing20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emf"/><Relationship Id="rId1" Type="http://schemas.openxmlformats.org/officeDocument/2006/relationships/image" Target="../media/image109.e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wmf"/><Relationship Id="rId2" Type="http://schemas.openxmlformats.org/officeDocument/2006/relationships/image" Target="../media/image112.wmf"/><Relationship Id="rId1" Type="http://schemas.openxmlformats.org/officeDocument/2006/relationships/image" Target="../media/image111.wmf"/><Relationship Id="rId6" Type="http://schemas.openxmlformats.org/officeDocument/2006/relationships/image" Target="../media/image116.wmf"/><Relationship Id="rId5" Type="http://schemas.openxmlformats.org/officeDocument/2006/relationships/image" Target="../media/image115.emf"/><Relationship Id="rId4" Type="http://schemas.openxmlformats.org/officeDocument/2006/relationships/image" Target="../media/image114.e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emf"/><Relationship Id="rId2" Type="http://schemas.openxmlformats.org/officeDocument/2006/relationships/image" Target="../media/image118.emf"/><Relationship Id="rId1" Type="http://schemas.openxmlformats.org/officeDocument/2006/relationships/image" Target="../media/image117.emf"/><Relationship Id="rId4" Type="http://schemas.openxmlformats.org/officeDocument/2006/relationships/image" Target="../media/image120.e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emf"/><Relationship Id="rId7" Type="http://schemas.openxmlformats.org/officeDocument/2006/relationships/image" Target="../media/image127.emf"/><Relationship Id="rId2" Type="http://schemas.openxmlformats.org/officeDocument/2006/relationships/image" Target="../media/image122.emf"/><Relationship Id="rId1" Type="http://schemas.openxmlformats.org/officeDocument/2006/relationships/image" Target="../media/image121.emf"/><Relationship Id="rId6" Type="http://schemas.openxmlformats.org/officeDocument/2006/relationships/image" Target="../media/image126.emf"/><Relationship Id="rId5" Type="http://schemas.openxmlformats.org/officeDocument/2006/relationships/image" Target="../media/image125.emf"/><Relationship Id="rId4" Type="http://schemas.openxmlformats.org/officeDocument/2006/relationships/image" Target="../media/image124.e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8.emf"/></Relationships>
</file>

<file path=ppt/drawings/_rels/vmlDrawing2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emf"/><Relationship Id="rId7" Type="http://schemas.openxmlformats.org/officeDocument/2006/relationships/image" Target="../media/image135.emf"/><Relationship Id="rId2" Type="http://schemas.openxmlformats.org/officeDocument/2006/relationships/image" Target="../media/image130.emf"/><Relationship Id="rId1" Type="http://schemas.openxmlformats.org/officeDocument/2006/relationships/image" Target="../media/image129.emf"/><Relationship Id="rId6" Type="http://schemas.openxmlformats.org/officeDocument/2006/relationships/image" Target="../media/image134.emf"/><Relationship Id="rId5" Type="http://schemas.openxmlformats.org/officeDocument/2006/relationships/image" Target="../media/image133.emf"/><Relationship Id="rId4" Type="http://schemas.openxmlformats.org/officeDocument/2006/relationships/image" Target="../media/image132.emf"/></Relationships>
</file>

<file path=ppt/drawings/_rels/vmlDrawing2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emf"/><Relationship Id="rId2" Type="http://schemas.openxmlformats.org/officeDocument/2006/relationships/image" Target="../media/image137.emf"/><Relationship Id="rId1" Type="http://schemas.openxmlformats.org/officeDocument/2006/relationships/image" Target="../media/image136.emf"/><Relationship Id="rId6" Type="http://schemas.openxmlformats.org/officeDocument/2006/relationships/image" Target="../media/image141.emf"/><Relationship Id="rId5" Type="http://schemas.openxmlformats.org/officeDocument/2006/relationships/image" Target="../media/image140.emf"/><Relationship Id="rId4" Type="http://schemas.openxmlformats.org/officeDocument/2006/relationships/image" Target="../media/image139.emf"/></Relationships>
</file>

<file path=ppt/drawings/_rels/vmlDrawing2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emf"/><Relationship Id="rId2" Type="http://schemas.openxmlformats.org/officeDocument/2006/relationships/image" Target="../media/image143.emf"/><Relationship Id="rId1" Type="http://schemas.openxmlformats.org/officeDocument/2006/relationships/image" Target="../media/image142.emf"/><Relationship Id="rId4" Type="http://schemas.openxmlformats.org/officeDocument/2006/relationships/image" Target="../media/image145.emf"/></Relationships>
</file>

<file path=ppt/drawings/_rels/vmlDrawing2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8.emf"/><Relationship Id="rId2" Type="http://schemas.openxmlformats.org/officeDocument/2006/relationships/image" Target="../media/image147.emf"/><Relationship Id="rId1" Type="http://schemas.openxmlformats.org/officeDocument/2006/relationships/image" Target="../media/image146.emf"/></Relationships>
</file>

<file path=ppt/drawings/_rels/vmlDrawing2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wmf"/><Relationship Id="rId2" Type="http://schemas.openxmlformats.org/officeDocument/2006/relationships/image" Target="../media/image150.emf"/><Relationship Id="rId1" Type="http://schemas.openxmlformats.org/officeDocument/2006/relationships/image" Target="../media/image149.emf"/><Relationship Id="rId6" Type="http://schemas.openxmlformats.org/officeDocument/2006/relationships/image" Target="../media/image154.emf"/><Relationship Id="rId5" Type="http://schemas.openxmlformats.org/officeDocument/2006/relationships/image" Target="../media/image153.emf"/><Relationship Id="rId4" Type="http://schemas.openxmlformats.org/officeDocument/2006/relationships/image" Target="../media/image152.emf"/></Relationships>
</file>

<file path=ppt/drawings/_rels/vmlDrawing3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7.emf"/><Relationship Id="rId2" Type="http://schemas.openxmlformats.org/officeDocument/2006/relationships/image" Target="../media/image156.emf"/><Relationship Id="rId1" Type="http://schemas.openxmlformats.org/officeDocument/2006/relationships/image" Target="../media/image155.emf"/><Relationship Id="rId6" Type="http://schemas.openxmlformats.org/officeDocument/2006/relationships/image" Target="../media/image160.emf"/><Relationship Id="rId5" Type="http://schemas.openxmlformats.org/officeDocument/2006/relationships/image" Target="../media/image159.emf"/><Relationship Id="rId4" Type="http://schemas.openxmlformats.org/officeDocument/2006/relationships/image" Target="../media/image158.emf"/></Relationships>
</file>

<file path=ppt/drawings/_rels/vmlDrawing3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3.emf"/><Relationship Id="rId2" Type="http://schemas.openxmlformats.org/officeDocument/2006/relationships/image" Target="../media/image162.emf"/><Relationship Id="rId1" Type="http://schemas.openxmlformats.org/officeDocument/2006/relationships/image" Target="../media/image161.emf"/><Relationship Id="rId6" Type="http://schemas.openxmlformats.org/officeDocument/2006/relationships/image" Target="../media/image166.emf"/><Relationship Id="rId5" Type="http://schemas.openxmlformats.org/officeDocument/2006/relationships/image" Target="../media/image165.emf"/><Relationship Id="rId4" Type="http://schemas.openxmlformats.org/officeDocument/2006/relationships/image" Target="../media/image164.e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9.emf"/><Relationship Id="rId2" Type="http://schemas.openxmlformats.org/officeDocument/2006/relationships/image" Target="../media/image168.emf"/><Relationship Id="rId1" Type="http://schemas.openxmlformats.org/officeDocument/2006/relationships/image" Target="../media/image167.emf"/><Relationship Id="rId6" Type="http://schemas.openxmlformats.org/officeDocument/2006/relationships/image" Target="../media/image172.emf"/><Relationship Id="rId5" Type="http://schemas.openxmlformats.org/officeDocument/2006/relationships/image" Target="../media/image171.emf"/><Relationship Id="rId4" Type="http://schemas.openxmlformats.org/officeDocument/2006/relationships/image" Target="../media/image170.emf"/></Relationships>
</file>

<file path=ppt/drawings/_rels/vmlDrawing3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5.emf"/><Relationship Id="rId7" Type="http://schemas.openxmlformats.org/officeDocument/2006/relationships/image" Target="../media/image179.emf"/><Relationship Id="rId2" Type="http://schemas.openxmlformats.org/officeDocument/2006/relationships/image" Target="../media/image174.emf"/><Relationship Id="rId1" Type="http://schemas.openxmlformats.org/officeDocument/2006/relationships/image" Target="../media/image173.emf"/><Relationship Id="rId6" Type="http://schemas.openxmlformats.org/officeDocument/2006/relationships/image" Target="../media/image178.emf"/><Relationship Id="rId5" Type="http://schemas.openxmlformats.org/officeDocument/2006/relationships/image" Target="../media/image177.emf"/><Relationship Id="rId4" Type="http://schemas.openxmlformats.org/officeDocument/2006/relationships/image" Target="../media/image176.emf"/></Relationships>
</file>

<file path=ppt/drawings/_rels/vmlDrawing3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2.emf"/><Relationship Id="rId7" Type="http://schemas.openxmlformats.org/officeDocument/2006/relationships/image" Target="../media/image186.emf"/><Relationship Id="rId2" Type="http://schemas.openxmlformats.org/officeDocument/2006/relationships/image" Target="../media/image181.emf"/><Relationship Id="rId1" Type="http://schemas.openxmlformats.org/officeDocument/2006/relationships/image" Target="../media/image180.emf"/><Relationship Id="rId6" Type="http://schemas.openxmlformats.org/officeDocument/2006/relationships/image" Target="../media/image185.emf"/><Relationship Id="rId5" Type="http://schemas.openxmlformats.org/officeDocument/2006/relationships/image" Target="../media/image184.emf"/><Relationship Id="rId4" Type="http://schemas.openxmlformats.org/officeDocument/2006/relationships/image" Target="../media/image183.emf"/></Relationships>
</file>

<file path=ppt/drawings/_rels/vmlDrawing3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9.emf"/><Relationship Id="rId2" Type="http://schemas.openxmlformats.org/officeDocument/2006/relationships/image" Target="../media/image188.emf"/><Relationship Id="rId1" Type="http://schemas.openxmlformats.org/officeDocument/2006/relationships/image" Target="../media/image187.emf"/></Relationships>
</file>

<file path=ppt/drawings/_rels/vmlDrawing3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2.emf"/><Relationship Id="rId2" Type="http://schemas.openxmlformats.org/officeDocument/2006/relationships/image" Target="../media/image191.emf"/><Relationship Id="rId1" Type="http://schemas.openxmlformats.org/officeDocument/2006/relationships/image" Target="../media/image190.emf"/><Relationship Id="rId5" Type="http://schemas.openxmlformats.org/officeDocument/2006/relationships/image" Target="../media/image194.emf"/><Relationship Id="rId4" Type="http://schemas.openxmlformats.org/officeDocument/2006/relationships/image" Target="../media/image193.emf"/></Relationships>
</file>

<file path=ppt/drawings/_rels/vmlDrawing3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7.emf"/><Relationship Id="rId2" Type="http://schemas.openxmlformats.org/officeDocument/2006/relationships/image" Target="../media/image196.emf"/><Relationship Id="rId1" Type="http://schemas.openxmlformats.org/officeDocument/2006/relationships/image" Target="../media/image195.emf"/><Relationship Id="rId6" Type="http://schemas.openxmlformats.org/officeDocument/2006/relationships/image" Target="../media/image200.emf"/><Relationship Id="rId5" Type="http://schemas.openxmlformats.org/officeDocument/2006/relationships/image" Target="../media/image199.emf"/><Relationship Id="rId4" Type="http://schemas.openxmlformats.org/officeDocument/2006/relationships/image" Target="../media/image19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7840" cy="461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2560" y="0"/>
            <a:ext cx="3037840" cy="461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774271"/>
            <a:ext cx="3037840" cy="461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2560" y="8774271"/>
            <a:ext cx="3037840" cy="461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F8FDA41A-0A7B-4E85-B7A0-DA14E34CF7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3121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7840" cy="461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2560" y="0"/>
            <a:ext cx="3037840" cy="461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01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95388" y="692150"/>
            <a:ext cx="4619625" cy="34639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4720" y="4387136"/>
            <a:ext cx="5140960" cy="4156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74271"/>
            <a:ext cx="3037840" cy="461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5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2560" y="8774271"/>
            <a:ext cx="3037840" cy="461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96E7CA4D-FDBB-4107-95DF-9405663F7C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5160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1D2A29C8-414E-4D6B-8945-85C494A017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7219694"/>
      </p:ext>
    </p:extLst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829570BB-A8E2-46CF-A8A5-B8D98CD199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9828940"/>
      </p:ext>
    </p:extLst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F3251354-8F41-46B8-A06E-F1F823ECF9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4701835"/>
      </p:ext>
    </p:extLst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1ACC5B6A-40CA-4015-8D0A-8F6FDD45A4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782069"/>
      </p:ext>
    </p:extLst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2771C4FD-5231-46BA-B59E-59AE4E563B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2410800"/>
      </p:ext>
    </p:extLst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570BC199-2D2B-4757-8148-8EC975170A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8904561"/>
      </p:ext>
    </p:extLst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9DCC96AE-913E-448B-838A-C38FA1A0E7E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153129"/>
      </p:ext>
    </p:extLst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565B208C-6ABD-4DA1-B4A0-8244F052D8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4758638"/>
      </p:ext>
    </p:extLst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4A91070F-0BC0-4BD7-A29C-CBBEDD3F0C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963340"/>
      </p:ext>
    </p:extLst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FC98A63B-9B93-430E-9E39-B9DAF28979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01892"/>
      </p:ext>
    </p:extLst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34150" y="76200"/>
            <a:ext cx="1949450" cy="6019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76200"/>
            <a:ext cx="5695950" cy="6019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Slide </a:t>
            </a:r>
            <a:fld id="{A7E854BF-4A83-40A1-ABFC-0ED7AFF627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8368898"/>
      </p:ext>
    </p:extLst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11200" y="76200"/>
            <a:ext cx="7772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045200" y="6324600"/>
            <a:ext cx="2870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r>
              <a:rPr lang="en-US"/>
              <a:t>Slide </a:t>
            </a:r>
            <a:fld id="{36FD2B87-7750-4D77-98F6-D9040E1D90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zoom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accent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66FFFF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66FFFF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66FFFF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66FFFF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66FFFF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66FFFF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66FFFF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66FFFF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66FFFF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e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2.bin"/><Relationship Id="rId10" Type="http://schemas.openxmlformats.org/officeDocument/2006/relationships/image" Target="../media/image4.wmf"/><Relationship Id="rId4" Type="http://schemas.openxmlformats.org/officeDocument/2006/relationships/image" Target="../media/image1.emf"/><Relationship Id="rId9" Type="http://schemas.openxmlformats.org/officeDocument/2006/relationships/oleObject" Target="../embeddings/oleObject4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13" Type="http://schemas.openxmlformats.org/officeDocument/2006/relationships/oleObject" Target="../embeddings/oleObject10.bin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7.bin"/><Relationship Id="rId12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1.emf"/><Relationship Id="rId1" Type="http://schemas.openxmlformats.org/officeDocument/2006/relationships/vmlDrawing" Target="../drawings/vmlDrawing2.vml"/><Relationship Id="rId6" Type="http://schemas.openxmlformats.org/officeDocument/2006/relationships/image" Target="../media/image6.wmf"/><Relationship Id="rId11" Type="http://schemas.openxmlformats.org/officeDocument/2006/relationships/oleObject" Target="../embeddings/oleObject9.bin"/><Relationship Id="rId5" Type="http://schemas.openxmlformats.org/officeDocument/2006/relationships/oleObject" Target="../embeddings/oleObject6.bin"/><Relationship Id="rId15" Type="http://schemas.openxmlformats.org/officeDocument/2006/relationships/oleObject" Target="../embeddings/oleObject11.bin"/><Relationship Id="rId10" Type="http://schemas.openxmlformats.org/officeDocument/2006/relationships/image" Target="../media/image8.emf"/><Relationship Id="rId4" Type="http://schemas.openxmlformats.org/officeDocument/2006/relationships/image" Target="../media/image5.emf"/><Relationship Id="rId9" Type="http://schemas.openxmlformats.org/officeDocument/2006/relationships/oleObject" Target="../embeddings/oleObject8.bin"/><Relationship Id="rId14" Type="http://schemas.openxmlformats.org/officeDocument/2006/relationships/image" Target="../media/image10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oleObject" Target="../embeddings/oleObject12.bin"/><Relationship Id="rId7" Type="http://schemas.openxmlformats.org/officeDocument/2006/relationships/oleObject" Target="../embeddings/oleObject1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3.emf"/><Relationship Id="rId5" Type="http://schemas.openxmlformats.org/officeDocument/2006/relationships/oleObject" Target="../embeddings/oleObject13.bin"/><Relationship Id="rId10" Type="http://schemas.openxmlformats.org/officeDocument/2006/relationships/image" Target="../media/image15.emf"/><Relationship Id="rId4" Type="http://schemas.openxmlformats.org/officeDocument/2006/relationships/image" Target="../media/image12.emf"/><Relationship Id="rId9" Type="http://schemas.openxmlformats.org/officeDocument/2006/relationships/oleObject" Target="../embeddings/oleObject15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3" Type="http://schemas.openxmlformats.org/officeDocument/2006/relationships/oleObject" Target="../embeddings/oleObject16.bin"/><Relationship Id="rId7" Type="http://schemas.openxmlformats.org/officeDocument/2006/relationships/oleObject" Target="../embeddings/oleObject1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7.emf"/><Relationship Id="rId5" Type="http://schemas.openxmlformats.org/officeDocument/2006/relationships/oleObject" Target="../embeddings/oleObject17.bin"/><Relationship Id="rId10" Type="http://schemas.openxmlformats.org/officeDocument/2006/relationships/image" Target="../media/image19.emf"/><Relationship Id="rId4" Type="http://schemas.openxmlformats.org/officeDocument/2006/relationships/image" Target="../media/image16.emf"/><Relationship Id="rId9" Type="http://schemas.openxmlformats.org/officeDocument/2006/relationships/oleObject" Target="../embeddings/oleObject19.bin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emf"/><Relationship Id="rId3" Type="http://schemas.openxmlformats.org/officeDocument/2006/relationships/oleObject" Target="../embeddings/oleObject20.bin"/><Relationship Id="rId7" Type="http://schemas.openxmlformats.org/officeDocument/2006/relationships/oleObject" Target="../embeddings/oleObject22.bin"/><Relationship Id="rId12" Type="http://schemas.openxmlformats.org/officeDocument/2006/relationships/image" Target="../media/image24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1.emf"/><Relationship Id="rId11" Type="http://schemas.openxmlformats.org/officeDocument/2006/relationships/oleObject" Target="../embeddings/oleObject24.bin"/><Relationship Id="rId5" Type="http://schemas.openxmlformats.org/officeDocument/2006/relationships/oleObject" Target="../embeddings/oleObject21.bin"/><Relationship Id="rId10" Type="http://schemas.openxmlformats.org/officeDocument/2006/relationships/image" Target="../media/image23.emf"/><Relationship Id="rId4" Type="http://schemas.openxmlformats.org/officeDocument/2006/relationships/image" Target="../media/image20.emf"/><Relationship Id="rId9" Type="http://schemas.openxmlformats.org/officeDocument/2006/relationships/oleObject" Target="../embeddings/oleObject23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emf"/><Relationship Id="rId13" Type="http://schemas.openxmlformats.org/officeDocument/2006/relationships/oleObject" Target="../embeddings/oleObject30.bin"/><Relationship Id="rId3" Type="http://schemas.openxmlformats.org/officeDocument/2006/relationships/oleObject" Target="../embeddings/oleObject25.bin"/><Relationship Id="rId7" Type="http://schemas.openxmlformats.org/officeDocument/2006/relationships/oleObject" Target="../embeddings/oleObject27.bin"/><Relationship Id="rId12" Type="http://schemas.openxmlformats.org/officeDocument/2006/relationships/image" Target="../media/image31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8.emf"/><Relationship Id="rId11" Type="http://schemas.openxmlformats.org/officeDocument/2006/relationships/oleObject" Target="../embeddings/oleObject29.bin"/><Relationship Id="rId5" Type="http://schemas.openxmlformats.org/officeDocument/2006/relationships/oleObject" Target="../embeddings/oleObject26.bin"/><Relationship Id="rId10" Type="http://schemas.openxmlformats.org/officeDocument/2006/relationships/image" Target="../media/image30.emf"/><Relationship Id="rId4" Type="http://schemas.openxmlformats.org/officeDocument/2006/relationships/image" Target="../media/image27.emf"/><Relationship Id="rId9" Type="http://schemas.openxmlformats.org/officeDocument/2006/relationships/oleObject" Target="../embeddings/oleObject28.bin"/><Relationship Id="rId14" Type="http://schemas.openxmlformats.org/officeDocument/2006/relationships/image" Target="../media/image32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emf"/><Relationship Id="rId3" Type="http://schemas.openxmlformats.org/officeDocument/2006/relationships/oleObject" Target="../embeddings/oleObject31.bin"/><Relationship Id="rId7" Type="http://schemas.openxmlformats.org/officeDocument/2006/relationships/oleObject" Target="../embeddings/oleObject3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34.emf"/><Relationship Id="rId5" Type="http://schemas.openxmlformats.org/officeDocument/2006/relationships/oleObject" Target="../embeddings/oleObject32.bin"/><Relationship Id="rId4" Type="http://schemas.openxmlformats.org/officeDocument/2006/relationships/image" Target="../media/image33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emf"/><Relationship Id="rId3" Type="http://schemas.openxmlformats.org/officeDocument/2006/relationships/oleObject" Target="../embeddings/oleObject34.bin"/><Relationship Id="rId7" Type="http://schemas.openxmlformats.org/officeDocument/2006/relationships/oleObject" Target="../embeddings/oleObject3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37.emf"/><Relationship Id="rId5" Type="http://schemas.openxmlformats.org/officeDocument/2006/relationships/oleObject" Target="../embeddings/oleObject35.bin"/><Relationship Id="rId10" Type="http://schemas.openxmlformats.org/officeDocument/2006/relationships/image" Target="../media/image39.emf"/><Relationship Id="rId4" Type="http://schemas.openxmlformats.org/officeDocument/2006/relationships/image" Target="../media/image36.emf"/><Relationship Id="rId9" Type="http://schemas.openxmlformats.org/officeDocument/2006/relationships/oleObject" Target="../embeddings/oleObject37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emf"/><Relationship Id="rId3" Type="http://schemas.openxmlformats.org/officeDocument/2006/relationships/oleObject" Target="../embeddings/oleObject38.bin"/><Relationship Id="rId7" Type="http://schemas.openxmlformats.org/officeDocument/2006/relationships/oleObject" Target="../embeddings/oleObject40.bin"/><Relationship Id="rId12" Type="http://schemas.openxmlformats.org/officeDocument/2006/relationships/image" Target="../media/image44.w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41.emf"/><Relationship Id="rId11" Type="http://schemas.openxmlformats.org/officeDocument/2006/relationships/oleObject" Target="../embeddings/oleObject42.bin"/><Relationship Id="rId5" Type="http://schemas.openxmlformats.org/officeDocument/2006/relationships/oleObject" Target="../embeddings/oleObject39.bin"/><Relationship Id="rId10" Type="http://schemas.openxmlformats.org/officeDocument/2006/relationships/image" Target="../media/image43.emf"/><Relationship Id="rId4" Type="http://schemas.openxmlformats.org/officeDocument/2006/relationships/image" Target="../media/image40.emf"/><Relationship Id="rId9" Type="http://schemas.openxmlformats.org/officeDocument/2006/relationships/oleObject" Target="../embeddings/oleObject41.bin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emf"/><Relationship Id="rId13" Type="http://schemas.openxmlformats.org/officeDocument/2006/relationships/oleObject" Target="../embeddings/oleObject48.bin"/><Relationship Id="rId18" Type="http://schemas.openxmlformats.org/officeDocument/2006/relationships/image" Target="../media/image52.emf"/><Relationship Id="rId3" Type="http://schemas.openxmlformats.org/officeDocument/2006/relationships/oleObject" Target="../embeddings/oleObject43.bin"/><Relationship Id="rId7" Type="http://schemas.openxmlformats.org/officeDocument/2006/relationships/oleObject" Target="../embeddings/oleObject45.bin"/><Relationship Id="rId12" Type="http://schemas.openxmlformats.org/officeDocument/2006/relationships/image" Target="../media/image49.emf"/><Relationship Id="rId17" Type="http://schemas.openxmlformats.org/officeDocument/2006/relationships/oleObject" Target="../embeddings/oleObject50.bin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51.emf"/><Relationship Id="rId20" Type="http://schemas.openxmlformats.org/officeDocument/2006/relationships/image" Target="../media/image53.emf"/><Relationship Id="rId1" Type="http://schemas.openxmlformats.org/officeDocument/2006/relationships/vmlDrawing" Target="../drawings/vmlDrawing10.vml"/><Relationship Id="rId6" Type="http://schemas.openxmlformats.org/officeDocument/2006/relationships/image" Target="../media/image46.emf"/><Relationship Id="rId11" Type="http://schemas.openxmlformats.org/officeDocument/2006/relationships/oleObject" Target="../embeddings/oleObject47.bin"/><Relationship Id="rId5" Type="http://schemas.openxmlformats.org/officeDocument/2006/relationships/oleObject" Target="../embeddings/oleObject44.bin"/><Relationship Id="rId15" Type="http://schemas.openxmlformats.org/officeDocument/2006/relationships/oleObject" Target="../embeddings/oleObject49.bin"/><Relationship Id="rId10" Type="http://schemas.openxmlformats.org/officeDocument/2006/relationships/image" Target="../media/image48.emf"/><Relationship Id="rId19" Type="http://schemas.openxmlformats.org/officeDocument/2006/relationships/oleObject" Target="../embeddings/oleObject51.bin"/><Relationship Id="rId4" Type="http://schemas.openxmlformats.org/officeDocument/2006/relationships/image" Target="../media/image45.emf"/><Relationship Id="rId9" Type="http://schemas.openxmlformats.org/officeDocument/2006/relationships/oleObject" Target="../embeddings/oleObject46.bin"/><Relationship Id="rId14" Type="http://schemas.openxmlformats.org/officeDocument/2006/relationships/image" Target="../media/image50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emf"/><Relationship Id="rId13" Type="http://schemas.openxmlformats.org/officeDocument/2006/relationships/oleObject" Target="../embeddings/oleObject57.bin"/><Relationship Id="rId18" Type="http://schemas.openxmlformats.org/officeDocument/2006/relationships/image" Target="../media/image61.emf"/><Relationship Id="rId26" Type="http://schemas.openxmlformats.org/officeDocument/2006/relationships/image" Target="../media/image65.emf"/><Relationship Id="rId3" Type="http://schemas.openxmlformats.org/officeDocument/2006/relationships/oleObject" Target="../embeddings/oleObject52.bin"/><Relationship Id="rId21" Type="http://schemas.openxmlformats.org/officeDocument/2006/relationships/oleObject" Target="../embeddings/oleObject61.bin"/><Relationship Id="rId34" Type="http://schemas.openxmlformats.org/officeDocument/2006/relationships/image" Target="../media/image69.emf"/><Relationship Id="rId7" Type="http://schemas.openxmlformats.org/officeDocument/2006/relationships/oleObject" Target="../embeddings/oleObject54.bin"/><Relationship Id="rId12" Type="http://schemas.openxmlformats.org/officeDocument/2006/relationships/image" Target="../media/image58.emf"/><Relationship Id="rId17" Type="http://schemas.openxmlformats.org/officeDocument/2006/relationships/oleObject" Target="../embeddings/oleObject59.bin"/><Relationship Id="rId25" Type="http://schemas.openxmlformats.org/officeDocument/2006/relationships/oleObject" Target="../embeddings/oleObject63.bin"/><Relationship Id="rId33" Type="http://schemas.openxmlformats.org/officeDocument/2006/relationships/oleObject" Target="../embeddings/oleObject67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60.emf"/><Relationship Id="rId20" Type="http://schemas.openxmlformats.org/officeDocument/2006/relationships/image" Target="../media/image62.emf"/><Relationship Id="rId29" Type="http://schemas.openxmlformats.org/officeDocument/2006/relationships/oleObject" Target="../embeddings/oleObject65.bin"/><Relationship Id="rId1" Type="http://schemas.openxmlformats.org/officeDocument/2006/relationships/vmlDrawing" Target="../drawings/vmlDrawing11.vml"/><Relationship Id="rId6" Type="http://schemas.openxmlformats.org/officeDocument/2006/relationships/image" Target="../media/image55.emf"/><Relationship Id="rId11" Type="http://schemas.openxmlformats.org/officeDocument/2006/relationships/oleObject" Target="../embeddings/oleObject56.bin"/><Relationship Id="rId24" Type="http://schemas.openxmlformats.org/officeDocument/2006/relationships/image" Target="../media/image64.emf"/><Relationship Id="rId32" Type="http://schemas.openxmlformats.org/officeDocument/2006/relationships/image" Target="../media/image68.emf"/><Relationship Id="rId5" Type="http://schemas.openxmlformats.org/officeDocument/2006/relationships/oleObject" Target="../embeddings/oleObject53.bin"/><Relationship Id="rId15" Type="http://schemas.openxmlformats.org/officeDocument/2006/relationships/oleObject" Target="../embeddings/oleObject58.bin"/><Relationship Id="rId23" Type="http://schemas.openxmlformats.org/officeDocument/2006/relationships/oleObject" Target="../embeddings/oleObject62.bin"/><Relationship Id="rId28" Type="http://schemas.openxmlformats.org/officeDocument/2006/relationships/image" Target="../media/image66.emf"/><Relationship Id="rId36" Type="http://schemas.openxmlformats.org/officeDocument/2006/relationships/image" Target="../media/image70.emf"/><Relationship Id="rId10" Type="http://schemas.openxmlformats.org/officeDocument/2006/relationships/image" Target="../media/image57.emf"/><Relationship Id="rId19" Type="http://schemas.openxmlformats.org/officeDocument/2006/relationships/oleObject" Target="../embeddings/oleObject60.bin"/><Relationship Id="rId31" Type="http://schemas.openxmlformats.org/officeDocument/2006/relationships/oleObject" Target="../embeddings/oleObject66.bin"/><Relationship Id="rId4" Type="http://schemas.openxmlformats.org/officeDocument/2006/relationships/image" Target="../media/image54.emf"/><Relationship Id="rId9" Type="http://schemas.openxmlformats.org/officeDocument/2006/relationships/oleObject" Target="../embeddings/oleObject55.bin"/><Relationship Id="rId14" Type="http://schemas.openxmlformats.org/officeDocument/2006/relationships/image" Target="../media/image59.emf"/><Relationship Id="rId22" Type="http://schemas.openxmlformats.org/officeDocument/2006/relationships/image" Target="../media/image63.emf"/><Relationship Id="rId27" Type="http://schemas.openxmlformats.org/officeDocument/2006/relationships/oleObject" Target="../embeddings/oleObject64.bin"/><Relationship Id="rId30" Type="http://schemas.openxmlformats.org/officeDocument/2006/relationships/image" Target="../media/image67.emf"/><Relationship Id="rId35" Type="http://schemas.openxmlformats.org/officeDocument/2006/relationships/oleObject" Target="../embeddings/oleObject68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emf"/><Relationship Id="rId13" Type="http://schemas.openxmlformats.org/officeDocument/2006/relationships/oleObject" Target="../embeddings/oleObject74.bin"/><Relationship Id="rId18" Type="http://schemas.openxmlformats.org/officeDocument/2006/relationships/image" Target="../media/image78.emf"/><Relationship Id="rId3" Type="http://schemas.openxmlformats.org/officeDocument/2006/relationships/oleObject" Target="../embeddings/oleObject69.bin"/><Relationship Id="rId7" Type="http://schemas.openxmlformats.org/officeDocument/2006/relationships/oleObject" Target="../embeddings/oleObject71.bin"/><Relationship Id="rId12" Type="http://schemas.openxmlformats.org/officeDocument/2006/relationships/image" Target="../media/image75.emf"/><Relationship Id="rId17" Type="http://schemas.openxmlformats.org/officeDocument/2006/relationships/oleObject" Target="../embeddings/oleObject76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77.emf"/><Relationship Id="rId20" Type="http://schemas.openxmlformats.org/officeDocument/2006/relationships/image" Target="../media/image79.emf"/><Relationship Id="rId1" Type="http://schemas.openxmlformats.org/officeDocument/2006/relationships/vmlDrawing" Target="../drawings/vmlDrawing12.vml"/><Relationship Id="rId6" Type="http://schemas.openxmlformats.org/officeDocument/2006/relationships/image" Target="../media/image72.emf"/><Relationship Id="rId11" Type="http://schemas.openxmlformats.org/officeDocument/2006/relationships/oleObject" Target="../embeddings/oleObject73.bin"/><Relationship Id="rId5" Type="http://schemas.openxmlformats.org/officeDocument/2006/relationships/oleObject" Target="../embeddings/oleObject70.bin"/><Relationship Id="rId15" Type="http://schemas.openxmlformats.org/officeDocument/2006/relationships/oleObject" Target="../embeddings/oleObject75.bin"/><Relationship Id="rId10" Type="http://schemas.openxmlformats.org/officeDocument/2006/relationships/image" Target="../media/image74.emf"/><Relationship Id="rId19" Type="http://schemas.openxmlformats.org/officeDocument/2006/relationships/oleObject" Target="../embeddings/oleObject77.bin"/><Relationship Id="rId4" Type="http://schemas.openxmlformats.org/officeDocument/2006/relationships/image" Target="../media/image71.emf"/><Relationship Id="rId9" Type="http://schemas.openxmlformats.org/officeDocument/2006/relationships/oleObject" Target="../embeddings/oleObject72.bin"/><Relationship Id="rId14" Type="http://schemas.openxmlformats.org/officeDocument/2006/relationships/image" Target="../media/image76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wmf"/><Relationship Id="rId3" Type="http://schemas.openxmlformats.org/officeDocument/2006/relationships/oleObject" Target="../embeddings/oleObject78.bin"/><Relationship Id="rId7" Type="http://schemas.openxmlformats.org/officeDocument/2006/relationships/oleObject" Target="../embeddings/oleObject8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81.emf"/><Relationship Id="rId5" Type="http://schemas.openxmlformats.org/officeDocument/2006/relationships/oleObject" Target="../embeddings/oleObject79.bin"/><Relationship Id="rId10" Type="http://schemas.openxmlformats.org/officeDocument/2006/relationships/image" Target="../media/image83.emf"/><Relationship Id="rId4" Type="http://schemas.openxmlformats.org/officeDocument/2006/relationships/image" Target="../media/image80.emf"/><Relationship Id="rId9" Type="http://schemas.openxmlformats.org/officeDocument/2006/relationships/oleObject" Target="../embeddings/oleObject81.bin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emf"/><Relationship Id="rId13" Type="http://schemas.openxmlformats.org/officeDocument/2006/relationships/oleObject" Target="../embeddings/oleObject87.bin"/><Relationship Id="rId18" Type="http://schemas.openxmlformats.org/officeDocument/2006/relationships/image" Target="../media/image91.emf"/><Relationship Id="rId3" Type="http://schemas.openxmlformats.org/officeDocument/2006/relationships/oleObject" Target="../embeddings/oleObject82.bin"/><Relationship Id="rId7" Type="http://schemas.openxmlformats.org/officeDocument/2006/relationships/oleObject" Target="../embeddings/oleObject84.bin"/><Relationship Id="rId12" Type="http://schemas.openxmlformats.org/officeDocument/2006/relationships/image" Target="../media/image88.emf"/><Relationship Id="rId17" Type="http://schemas.openxmlformats.org/officeDocument/2006/relationships/oleObject" Target="../embeddings/oleObject89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90.emf"/><Relationship Id="rId1" Type="http://schemas.openxmlformats.org/officeDocument/2006/relationships/vmlDrawing" Target="../drawings/vmlDrawing14.vml"/><Relationship Id="rId6" Type="http://schemas.openxmlformats.org/officeDocument/2006/relationships/image" Target="../media/image85.emf"/><Relationship Id="rId11" Type="http://schemas.openxmlformats.org/officeDocument/2006/relationships/oleObject" Target="../embeddings/oleObject86.bin"/><Relationship Id="rId5" Type="http://schemas.openxmlformats.org/officeDocument/2006/relationships/oleObject" Target="../embeddings/oleObject83.bin"/><Relationship Id="rId15" Type="http://schemas.openxmlformats.org/officeDocument/2006/relationships/oleObject" Target="../embeddings/oleObject88.bin"/><Relationship Id="rId10" Type="http://schemas.openxmlformats.org/officeDocument/2006/relationships/image" Target="../media/image87.emf"/><Relationship Id="rId4" Type="http://schemas.openxmlformats.org/officeDocument/2006/relationships/image" Target="../media/image84.emf"/><Relationship Id="rId9" Type="http://schemas.openxmlformats.org/officeDocument/2006/relationships/oleObject" Target="../embeddings/oleObject85.bin"/><Relationship Id="rId14" Type="http://schemas.openxmlformats.org/officeDocument/2006/relationships/image" Target="../media/image89.e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emf"/><Relationship Id="rId3" Type="http://schemas.openxmlformats.org/officeDocument/2006/relationships/oleObject" Target="../embeddings/oleObject90.bin"/><Relationship Id="rId7" Type="http://schemas.openxmlformats.org/officeDocument/2006/relationships/oleObject" Target="../embeddings/oleObject92.bin"/><Relationship Id="rId12" Type="http://schemas.openxmlformats.org/officeDocument/2006/relationships/image" Target="../media/image9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93.emf"/><Relationship Id="rId11" Type="http://schemas.openxmlformats.org/officeDocument/2006/relationships/oleObject" Target="../embeddings/oleObject94.bin"/><Relationship Id="rId5" Type="http://schemas.openxmlformats.org/officeDocument/2006/relationships/oleObject" Target="../embeddings/oleObject91.bin"/><Relationship Id="rId10" Type="http://schemas.openxmlformats.org/officeDocument/2006/relationships/image" Target="../media/image95.emf"/><Relationship Id="rId4" Type="http://schemas.openxmlformats.org/officeDocument/2006/relationships/image" Target="../media/image92.emf"/><Relationship Id="rId9" Type="http://schemas.openxmlformats.org/officeDocument/2006/relationships/oleObject" Target="../embeddings/oleObject93.bin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wmf"/><Relationship Id="rId3" Type="http://schemas.openxmlformats.org/officeDocument/2006/relationships/oleObject" Target="../embeddings/oleObject95.bin"/><Relationship Id="rId7" Type="http://schemas.openxmlformats.org/officeDocument/2006/relationships/oleObject" Target="../embeddings/oleObject97.bin"/><Relationship Id="rId12" Type="http://schemas.openxmlformats.org/officeDocument/2006/relationships/image" Target="../media/image100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95.emf"/><Relationship Id="rId11" Type="http://schemas.openxmlformats.org/officeDocument/2006/relationships/oleObject" Target="../embeddings/oleObject99.bin"/><Relationship Id="rId5" Type="http://schemas.openxmlformats.org/officeDocument/2006/relationships/oleObject" Target="../embeddings/oleObject96.bin"/><Relationship Id="rId10" Type="http://schemas.openxmlformats.org/officeDocument/2006/relationships/image" Target="../media/image99.wmf"/><Relationship Id="rId4" Type="http://schemas.openxmlformats.org/officeDocument/2006/relationships/image" Target="../media/image97.wmf"/><Relationship Id="rId9" Type="http://schemas.openxmlformats.org/officeDocument/2006/relationships/oleObject" Target="../embeddings/oleObject98.bin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emf"/><Relationship Id="rId3" Type="http://schemas.openxmlformats.org/officeDocument/2006/relationships/oleObject" Target="../embeddings/oleObject100.bin"/><Relationship Id="rId7" Type="http://schemas.openxmlformats.org/officeDocument/2006/relationships/oleObject" Target="../embeddings/oleObject102.bin"/><Relationship Id="rId12" Type="http://schemas.openxmlformats.org/officeDocument/2006/relationships/image" Target="../media/image105.e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102.emf"/><Relationship Id="rId11" Type="http://schemas.openxmlformats.org/officeDocument/2006/relationships/oleObject" Target="../embeddings/oleObject104.bin"/><Relationship Id="rId5" Type="http://schemas.openxmlformats.org/officeDocument/2006/relationships/oleObject" Target="../embeddings/oleObject101.bin"/><Relationship Id="rId10" Type="http://schemas.openxmlformats.org/officeDocument/2006/relationships/image" Target="../media/image104.emf"/><Relationship Id="rId4" Type="http://schemas.openxmlformats.org/officeDocument/2006/relationships/image" Target="../media/image101.emf"/><Relationship Id="rId9" Type="http://schemas.openxmlformats.org/officeDocument/2006/relationships/oleObject" Target="../embeddings/oleObject103.bin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8.vml"/><Relationship Id="rId4" Type="http://schemas.openxmlformats.org/officeDocument/2006/relationships/image" Target="../media/image106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108.emf"/><Relationship Id="rId5" Type="http://schemas.openxmlformats.org/officeDocument/2006/relationships/oleObject" Target="../embeddings/oleObject107.bin"/><Relationship Id="rId4" Type="http://schemas.openxmlformats.org/officeDocument/2006/relationships/image" Target="../media/image107.emf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8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110.emf"/><Relationship Id="rId5" Type="http://schemas.openxmlformats.org/officeDocument/2006/relationships/oleObject" Target="../embeddings/oleObject109.bin"/><Relationship Id="rId4" Type="http://schemas.openxmlformats.org/officeDocument/2006/relationships/image" Target="../media/image109.e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3.wmf"/><Relationship Id="rId13" Type="http://schemas.openxmlformats.org/officeDocument/2006/relationships/oleObject" Target="../embeddings/oleObject115.bin"/><Relationship Id="rId3" Type="http://schemas.openxmlformats.org/officeDocument/2006/relationships/oleObject" Target="../embeddings/oleObject110.bin"/><Relationship Id="rId7" Type="http://schemas.openxmlformats.org/officeDocument/2006/relationships/oleObject" Target="../embeddings/oleObject112.bin"/><Relationship Id="rId12" Type="http://schemas.openxmlformats.org/officeDocument/2006/relationships/image" Target="../media/image115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112.wmf"/><Relationship Id="rId11" Type="http://schemas.openxmlformats.org/officeDocument/2006/relationships/oleObject" Target="../embeddings/oleObject114.bin"/><Relationship Id="rId5" Type="http://schemas.openxmlformats.org/officeDocument/2006/relationships/oleObject" Target="../embeddings/oleObject111.bin"/><Relationship Id="rId10" Type="http://schemas.openxmlformats.org/officeDocument/2006/relationships/image" Target="../media/image114.emf"/><Relationship Id="rId4" Type="http://schemas.openxmlformats.org/officeDocument/2006/relationships/image" Target="../media/image111.wmf"/><Relationship Id="rId9" Type="http://schemas.openxmlformats.org/officeDocument/2006/relationships/oleObject" Target="../embeddings/oleObject113.bin"/><Relationship Id="rId14" Type="http://schemas.openxmlformats.org/officeDocument/2006/relationships/image" Target="../media/image116.w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9.emf"/><Relationship Id="rId3" Type="http://schemas.openxmlformats.org/officeDocument/2006/relationships/oleObject" Target="../embeddings/oleObject116.bin"/><Relationship Id="rId7" Type="http://schemas.openxmlformats.org/officeDocument/2006/relationships/oleObject" Target="../embeddings/oleObject11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118.emf"/><Relationship Id="rId5" Type="http://schemas.openxmlformats.org/officeDocument/2006/relationships/oleObject" Target="../embeddings/oleObject117.bin"/><Relationship Id="rId10" Type="http://schemas.openxmlformats.org/officeDocument/2006/relationships/image" Target="../media/image120.emf"/><Relationship Id="rId4" Type="http://schemas.openxmlformats.org/officeDocument/2006/relationships/image" Target="../media/image117.emf"/><Relationship Id="rId9" Type="http://schemas.openxmlformats.org/officeDocument/2006/relationships/oleObject" Target="../embeddings/oleObject119.bin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3.emf"/><Relationship Id="rId13" Type="http://schemas.openxmlformats.org/officeDocument/2006/relationships/oleObject" Target="../embeddings/oleObject125.bin"/><Relationship Id="rId3" Type="http://schemas.openxmlformats.org/officeDocument/2006/relationships/oleObject" Target="../embeddings/oleObject120.bin"/><Relationship Id="rId7" Type="http://schemas.openxmlformats.org/officeDocument/2006/relationships/oleObject" Target="../embeddings/oleObject122.bin"/><Relationship Id="rId12" Type="http://schemas.openxmlformats.org/officeDocument/2006/relationships/image" Target="../media/image125.e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27.emf"/><Relationship Id="rId1" Type="http://schemas.openxmlformats.org/officeDocument/2006/relationships/vmlDrawing" Target="../drawings/vmlDrawing23.vml"/><Relationship Id="rId6" Type="http://schemas.openxmlformats.org/officeDocument/2006/relationships/image" Target="../media/image122.emf"/><Relationship Id="rId11" Type="http://schemas.openxmlformats.org/officeDocument/2006/relationships/oleObject" Target="../embeddings/oleObject124.bin"/><Relationship Id="rId5" Type="http://schemas.openxmlformats.org/officeDocument/2006/relationships/oleObject" Target="../embeddings/oleObject121.bin"/><Relationship Id="rId15" Type="http://schemas.openxmlformats.org/officeDocument/2006/relationships/oleObject" Target="../embeddings/oleObject126.bin"/><Relationship Id="rId10" Type="http://schemas.openxmlformats.org/officeDocument/2006/relationships/image" Target="../media/image124.emf"/><Relationship Id="rId4" Type="http://schemas.openxmlformats.org/officeDocument/2006/relationships/image" Target="../media/image121.emf"/><Relationship Id="rId9" Type="http://schemas.openxmlformats.org/officeDocument/2006/relationships/oleObject" Target="../embeddings/oleObject123.bin"/><Relationship Id="rId14" Type="http://schemas.openxmlformats.org/officeDocument/2006/relationships/image" Target="../media/image126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4.vml"/><Relationship Id="rId4" Type="http://schemas.openxmlformats.org/officeDocument/2006/relationships/image" Target="../media/image128.e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1.emf"/><Relationship Id="rId13" Type="http://schemas.openxmlformats.org/officeDocument/2006/relationships/oleObject" Target="../embeddings/oleObject133.bin"/><Relationship Id="rId3" Type="http://schemas.openxmlformats.org/officeDocument/2006/relationships/oleObject" Target="../embeddings/oleObject128.bin"/><Relationship Id="rId7" Type="http://schemas.openxmlformats.org/officeDocument/2006/relationships/oleObject" Target="../embeddings/oleObject130.bin"/><Relationship Id="rId12" Type="http://schemas.openxmlformats.org/officeDocument/2006/relationships/image" Target="../media/image133.e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35.emf"/><Relationship Id="rId1" Type="http://schemas.openxmlformats.org/officeDocument/2006/relationships/vmlDrawing" Target="../drawings/vmlDrawing25.vml"/><Relationship Id="rId6" Type="http://schemas.openxmlformats.org/officeDocument/2006/relationships/image" Target="../media/image130.emf"/><Relationship Id="rId11" Type="http://schemas.openxmlformats.org/officeDocument/2006/relationships/oleObject" Target="../embeddings/oleObject132.bin"/><Relationship Id="rId5" Type="http://schemas.openxmlformats.org/officeDocument/2006/relationships/oleObject" Target="../embeddings/oleObject129.bin"/><Relationship Id="rId15" Type="http://schemas.openxmlformats.org/officeDocument/2006/relationships/oleObject" Target="../embeddings/oleObject134.bin"/><Relationship Id="rId10" Type="http://schemas.openxmlformats.org/officeDocument/2006/relationships/image" Target="../media/image132.emf"/><Relationship Id="rId4" Type="http://schemas.openxmlformats.org/officeDocument/2006/relationships/image" Target="../media/image129.emf"/><Relationship Id="rId9" Type="http://schemas.openxmlformats.org/officeDocument/2006/relationships/oleObject" Target="../embeddings/oleObject131.bin"/><Relationship Id="rId14" Type="http://schemas.openxmlformats.org/officeDocument/2006/relationships/image" Target="../media/image134.e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8.emf"/><Relationship Id="rId13" Type="http://schemas.openxmlformats.org/officeDocument/2006/relationships/oleObject" Target="../embeddings/oleObject140.bin"/><Relationship Id="rId3" Type="http://schemas.openxmlformats.org/officeDocument/2006/relationships/oleObject" Target="../embeddings/oleObject135.bin"/><Relationship Id="rId7" Type="http://schemas.openxmlformats.org/officeDocument/2006/relationships/oleObject" Target="../embeddings/oleObject137.bin"/><Relationship Id="rId12" Type="http://schemas.openxmlformats.org/officeDocument/2006/relationships/image" Target="../media/image140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6.vml"/><Relationship Id="rId6" Type="http://schemas.openxmlformats.org/officeDocument/2006/relationships/image" Target="../media/image137.emf"/><Relationship Id="rId11" Type="http://schemas.openxmlformats.org/officeDocument/2006/relationships/oleObject" Target="../embeddings/oleObject139.bin"/><Relationship Id="rId5" Type="http://schemas.openxmlformats.org/officeDocument/2006/relationships/oleObject" Target="../embeddings/oleObject136.bin"/><Relationship Id="rId10" Type="http://schemas.openxmlformats.org/officeDocument/2006/relationships/image" Target="../media/image139.emf"/><Relationship Id="rId4" Type="http://schemas.openxmlformats.org/officeDocument/2006/relationships/image" Target="../media/image136.emf"/><Relationship Id="rId9" Type="http://schemas.openxmlformats.org/officeDocument/2006/relationships/oleObject" Target="../embeddings/oleObject138.bin"/><Relationship Id="rId14" Type="http://schemas.openxmlformats.org/officeDocument/2006/relationships/image" Target="../media/image141.emf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4.emf"/><Relationship Id="rId3" Type="http://schemas.openxmlformats.org/officeDocument/2006/relationships/oleObject" Target="../embeddings/oleObject141.bin"/><Relationship Id="rId7" Type="http://schemas.openxmlformats.org/officeDocument/2006/relationships/oleObject" Target="../embeddings/oleObject14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7.vml"/><Relationship Id="rId6" Type="http://schemas.openxmlformats.org/officeDocument/2006/relationships/image" Target="../media/image143.emf"/><Relationship Id="rId5" Type="http://schemas.openxmlformats.org/officeDocument/2006/relationships/oleObject" Target="../embeddings/oleObject142.bin"/><Relationship Id="rId10" Type="http://schemas.openxmlformats.org/officeDocument/2006/relationships/image" Target="../media/image145.emf"/><Relationship Id="rId4" Type="http://schemas.openxmlformats.org/officeDocument/2006/relationships/image" Target="../media/image142.emf"/><Relationship Id="rId9" Type="http://schemas.openxmlformats.org/officeDocument/2006/relationships/oleObject" Target="../embeddings/oleObject144.bin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8.emf"/><Relationship Id="rId3" Type="http://schemas.openxmlformats.org/officeDocument/2006/relationships/oleObject" Target="../embeddings/oleObject145.bin"/><Relationship Id="rId7" Type="http://schemas.openxmlformats.org/officeDocument/2006/relationships/oleObject" Target="../embeddings/oleObject14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8.vml"/><Relationship Id="rId6" Type="http://schemas.openxmlformats.org/officeDocument/2006/relationships/image" Target="../media/image147.emf"/><Relationship Id="rId5" Type="http://schemas.openxmlformats.org/officeDocument/2006/relationships/oleObject" Target="../embeddings/oleObject146.bin"/><Relationship Id="rId4" Type="http://schemas.openxmlformats.org/officeDocument/2006/relationships/image" Target="../media/image146.em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1.wmf"/><Relationship Id="rId13" Type="http://schemas.openxmlformats.org/officeDocument/2006/relationships/oleObject" Target="../embeddings/oleObject153.bin"/><Relationship Id="rId3" Type="http://schemas.openxmlformats.org/officeDocument/2006/relationships/oleObject" Target="../embeddings/oleObject148.bin"/><Relationship Id="rId7" Type="http://schemas.openxmlformats.org/officeDocument/2006/relationships/oleObject" Target="../embeddings/oleObject150.bin"/><Relationship Id="rId12" Type="http://schemas.openxmlformats.org/officeDocument/2006/relationships/image" Target="../media/image153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9.vml"/><Relationship Id="rId6" Type="http://schemas.openxmlformats.org/officeDocument/2006/relationships/image" Target="../media/image150.emf"/><Relationship Id="rId11" Type="http://schemas.openxmlformats.org/officeDocument/2006/relationships/oleObject" Target="../embeddings/oleObject152.bin"/><Relationship Id="rId5" Type="http://schemas.openxmlformats.org/officeDocument/2006/relationships/oleObject" Target="../embeddings/oleObject149.bin"/><Relationship Id="rId10" Type="http://schemas.openxmlformats.org/officeDocument/2006/relationships/image" Target="../media/image152.emf"/><Relationship Id="rId4" Type="http://schemas.openxmlformats.org/officeDocument/2006/relationships/image" Target="../media/image149.emf"/><Relationship Id="rId9" Type="http://schemas.openxmlformats.org/officeDocument/2006/relationships/oleObject" Target="../embeddings/oleObject151.bin"/><Relationship Id="rId14" Type="http://schemas.openxmlformats.org/officeDocument/2006/relationships/image" Target="../media/image154.em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7.emf"/><Relationship Id="rId13" Type="http://schemas.openxmlformats.org/officeDocument/2006/relationships/oleObject" Target="../embeddings/oleObject159.bin"/><Relationship Id="rId3" Type="http://schemas.openxmlformats.org/officeDocument/2006/relationships/oleObject" Target="../embeddings/oleObject154.bin"/><Relationship Id="rId7" Type="http://schemas.openxmlformats.org/officeDocument/2006/relationships/oleObject" Target="../embeddings/oleObject156.bin"/><Relationship Id="rId12" Type="http://schemas.openxmlformats.org/officeDocument/2006/relationships/image" Target="../media/image159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0.vml"/><Relationship Id="rId6" Type="http://schemas.openxmlformats.org/officeDocument/2006/relationships/image" Target="../media/image156.emf"/><Relationship Id="rId11" Type="http://schemas.openxmlformats.org/officeDocument/2006/relationships/oleObject" Target="../embeddings/oleObject158.bin"/><Relationship Id="rId5" Type="http://schemas.openxmlformats.org/officeDocument/2006/relationships/oleObject" Target="../embeddings/oleObject155.bin"/><Relationship Id="rId10" Type="http://schemas.openxmlformats.org/officeDocument/2006/relationships/image" Target="../media/image158.emf"/><Relationship Id="rId4" Type="http://schemas.openxmlformats.org/officeDocument/2006/relationships/image" Target="../media/image155.emf"/><Relationship Id="rId9" Type="http://schemas.openxmlformats.org/officeDocument/2006/relationships/oleObject" Target="../embeddings/oleObject157.bin"/><Relationship Id="rId14" Type="http://schemas.openxmlformats.org/officeDocument/2006/relationships/image" Target="../media/image160.em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3.emf"/><Relationship Id="rId13" Type="http://schemas.openxmlformats.org/officeDocument/2006/relationships/oleObject" Target="../embeddings/oleObject165.bin"/><Relationship Id="rId3" Type="http://schemas.openxmlformats.org/officeDocument/2006/relationships/oleObject" Target="../embeddings/oleObject160.bin"/><Relationship Id="rId7" Type="http://schemas.openxmlformats.org/officeDocument/2006/relationships/oleObject" Target="../embeddings/oleObject162.bin"/><Relationship Id="rId12" Type="http://schemas.openxmlformats.org/officeDocument/2006/relationships/image" Target="../media/image165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1.vml"/><Relationship Id="rId6" Type="http://schemas.openxmlformats.org/officeDocument/2006/relationships/image" Target="../media/image162.emf"/><Relationship Id="rId11" Type="http://schemas.openxmlformats.org/officeDocument/2006/relationships/oleObject" Target="../embeddings/oleObject164.bin"/><Relationship Id="rId5" Type="http://schemas.openxmlformats.org/officeDocument/2006/relationships/oleObject" Target="../embeddings/oleObject161.bin"/><Relationship Id="rId10" Type="http://schemas.openxmlformats.org/officeDocument/2006/relationships/image" Target="../media/image164.emf"/><Relationship Id="rId4" Type="http://schemas.openxmlformats.org/officeDocument/2006/relationships/image" Target="../media/image161.emf"/><Relationship Id="rId9" Type="http://schemas.openxmlformats.org/officeDocument/2006/relationships/oleObject" Target="../embeddings/oleObject163.bin"/><Relationship Id="rId14" Type="http://schemas.openxmlformats.org/officeDocument/2006/relationships/image" Target="../media/image166.emf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9.emf"/><Relationship Id="rId13" Type="http://schemas.openxmlformats.org/officeDocument/2006/relationships/oleObject" Target="../embeddings/oleObject171.bin"/><Relationship Id="rId3" Type="http://schemas.openxmlformats.org/officeDocument/2006/relationships/oleObject" Target="../embeddings/oleObject166.bin"/><Relationship Id="rId7" Type="http://schemas.openxmlformats.org/officeDocument/2006/relationships/oleObject" Target="../embeddings/oleObject168.bin"/><Relationship Id="rId12" Type="http://schemas.openxmlformats.org/officeDocument/2006/relationships/image" Target="../media/image171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2.vml"/><Relationship Id="rId6" Type="http://schemas.openxmlformats.org/officeDocument/2006/relationships/image" Target="../media/image168.emf"/><Relationship Id="rId11" Type="http://schemas.openxmlformats.org/officeDocument/2006/relationships/oleObject" Target="../embeddings/oleObject170.bin"/><Relationship Id="rId5" Type="http://schemas.openxmlformats.org/officeDocument/2006/relationships/oleObject" Target="../embeddings/oleObject167.bin"/><Relationship Id="rId10" Type="http://schemas.openxmlformats.org/officeDocument/2006/relationships/image" Target="../media/image170.emf"/><Relationship Id="rId4" Type="http://schemas.openxmlformats.org/officeDocument/2006/relationships/image" Target="../media/image167.emf"/><Relationship Id="rId9" Type="http://schemas.openxmlformats.org/officeDocument/2006/relationships/oleObject" Target="../embeddings/oleObject169.bin"/><Relationship Id="rId14" Type="http://schemas.openxmlformats.org/officeDocument/2006/relationships/image" Target="../media/image172.emf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5.emf"/><Relationship Id="rId13" Type="http://schemas.openxmlformats.org/officeDocument/2006/relationships/oleObject" Target="../embeddings/oleObject177.bin"/><Relationship Id="rId3" Type="http://schemas.openxmlformats.org/officeDocument/2006/relationships/oleObject" Target="../embeddings/oleObject172.bin"/><Relationship Id="rId7" Type="http://schemas.openxmlformats.org/officeDocument/2006/relationships/oleObject" Target="../embeddings/oleObject174.bin"/><Relationship Id="rId12" Type="http://schemas.openxmlformats.org/officeDocument/2006/relationships/image" Target="../media/image177.e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79.emf"/><Relationship Id="rId1" Type="http://schemas.openxmlformats.org/officeDocument/2006/relationships/vmlDrawing" Target="../drawings/vmlDrawing33.vml"/><Relationship Id="rId6" Type="http://schemas.openxmlformats.org/officeDocument/2006/relationships/image" Target="../media/image174.emf"/><Relationship Id="rId11" Type="http://schemas.openxmlformats.org/officeDocument/2006/relationships/oleObject" Target="../embeddings/oleObject176.bin"/><Relationship Id="rId5" Type="http://schemas.openxmlformats.org/officeDocument/2006/relationships/oleObject" Target="../embeddings/oleObject173.bin"/><Relationship Id="rId15" Type="http://schemas.openxmlformats.org/officeDocument/2006/relationships/oleObject" Target="../embeddings/oleObject178.bin"/><Relationship Id="rId10" Type="http://schemas.openxmlformats.org/officeDocument/2006/relationships/image" Target="../media/image176.emf"/><Relationship Id="rId4" Type="http://schemas.openxmlformats.org/officeDocument/2006/relationships/image" Target="../media/image173.emf"/><Relationship Id="rId9" Type="http://schemas.openxmlformats.org/officeDocument/2006/relationships/oleObject" Target="../embeddings/oleObject175.bin"/><Relationship Id="rId14" Type="http://schemas.openxmlformats.org/officeDocument/2006/relationships/image" Target="../media/image178.emf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2.emf"/><Relationship Id="rId13" Type="http://schemas.openxmlformats.org/officeDocument/2006/relationships/oleObject" Target="../embeddings/oleObject184.bin"/><Relationship Id="rId3" Type="http://schemas.openxmlformats.org/officeDocument/2006/relationships/oleObject" Target="../embeddings/oleObject179.bin"/><Relationship Id="rId7" Type="http://schemas.openxmlformats.org/officeDocument/2006/relationships/oleObject" Target="../embeddings/oleObject181.bin"/><Relationship Id="rId12" Type="http://schemas.openxmlformats.org/officeDocument/2006/relationships/image" Target="../media/image184.e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86.emf"/><Relationship Id="rId1" Type="http://schemas.openxmlformats.org/officeDocument/2006/relationships/vmlDrawing" Target="../drawings/vmlDrawing34.vml"/><Relationship Id="rId6" Type="http://schemas.openxmlformats.org/officeDocument/2006/relationships/image" Target="../media/image181.emf"/><Relationship Id="rId11" Type="http://schemas.openxmlformats.org/officeDocument/2006/relationships/oleObject" Target="../embeddings/oleObject183.bin"/><Relationship Id="rId5" Type="http://schemas.openxmlformats.org/officeDocument/2006/relationships/oleObject" Target="../embeddings/oleObject180.bin"/><Relationship Id="rId15" Type="http://schemas.openxmlformats.org/officeDocument/2006/relationships/oleObject" Target="../embeddings/oleObject185.bin"/><Relationship Id="rId10" Type="http://schemas.openxmlformats.org/officeDocument/2006/relationships/image" Target="../media/image183.emf"/><Relationship Id="rId4" Type="http://schemas.openxmlformats.org/officeDocument/2006/relationships/image" Target="../media/image180.emf"/><Relationship Id="rId9" Type="http://schemas.openxmlformats.org/officeDocument/2006/relationships/oleObject" Target="../embeddings/oleObject182.bin"/><Relationship Id="rId14" Type="http://schemas.openxmlformats.org/officeDocument/2006/relationships/image" Target="../media/image185.emf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9.emf"/><Relationship Id="rId3" Type="http://schemas.openxmlformats.org/officeDocument/2006/relationships/oleObject" Target="../embeddings/oleObject186.bin"/><Relationship Id="rId7" Type="http://schemas.openxmlformats.org/officeDocument/2006/relationships/oleObject" Target="../embeddings/oleObject18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5.vml"/><Relationship Id="rId6" Type="http://schemas.openxmlformats.org/officeDocument/2006/relationships/image" Target="../media/image188.emf"/><Relationship Id="rId5" Type="http://schemas.openxmlformats.org/officeDocument/2006/relationships/oleObject" Target="../embeddings/oleObject187.bin"/><Relationship Id="rId4" Type="http://schemas.openxmlformats.org/officeDocument/2006/relationships/image" Target="../media/image187.emf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2.emf"/><Relationship Id="rId3" Type="http://schemas.openxmlformats.org/officeDocument/2006/relationships/oleObject" Target="../embeddings/oleObject189.bin"/><Relationship Id="rId7" Type="http://schemas.openxmlformats.org/officeDocument/2006/relationships/oleObject" Target="../embeddings/oleObject191.bin"/><Relationship Id="rId12" Type="http://schemas.openxmlformats.org/officeDocument/2006/relationships/image" Target="../media/image194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6.vml"/><Relationship Id="rId6" Type="http://schemas.openxmlformats.org/officeDocument/2006/relationships/image" Target="../media/image191.emf"/><Relationship Id="rId11" Type="http://schemas.openxmlformats.org/officeDocument/2006/relationships/oleObject" Target="../embeddings/oleObject193.bin"/><Relationship Id="rId5" Type="http://schemas.openxmlformats.org/officeDocument/2006/relationships/oleObject" Target="../embeddings/oleObject190.bin"/><Relationship Id="rId10" Type="http://schemas.openxmlformats.org/officeDocument/2006/relationships/image" Target="../media/image193.emf"/><Relationship Id="rId4" Type="http://schemas.openxmlformats.org/officeDocument/2006/relationships/image" Target="../media/image190.emf"/><Relationship Id="rId9" Type="http://schemas.openxmlformats.org/officeDocument/2006/relationships/oleObject" Target="../embeddings/oleObject192.bin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7.emf"/><Relationship Id="rId13" Type="http://schemas.openxmlformats.org/officeDocument/2006/relationships/oleObject" Target="../embeddings/oleObject199.bin"/><Relationship Id="rId3" Type="http://schemas.openxmlformats.org/officeDocument/2006/relationships/oleObject" Target="../embeddings/oleObject194.bin"/><Relationship Id="rId7" Type="http://schemas.openxmlformats.org/officeDocument/2006/relationships/oleObject" Target="../embeddings/oleObject196.bin"/><Relationship Id="rId12" Type="http://schemas.openxmlformats.org/officeDocument/2006/relationships/image" Target="../media/image199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7.vml"/><Relationship Id="rId6" Type="http://schemas.openxmlformats.org/officeDocument/2006/relationships/image" Target="../media/image196.emf"/><Relationship Id="rId11" Type="http://schemas.openxmlformats.org/officeDocument/2006/relationships/oleObject" Target="../embeddings/oleObject198.bin"/><Relationship Id="rId5" Type="http://schemas.openxmlformats.org/officeDocument/2006/relationships/oleObject" Target="../embeddings/oleObject195.bin"/><Relationship Id="rId10" Type="http://schemas.openxmlformats.org/officeDocument/2006/relationships/image" Target="../media/image198.emf"/><Relationship Id="rId4" Type="http://schemas.openxmlformats.org/officeDocument/2006/relationships/image" Target="../media/image195.emf"/><Relationship Id="rId9" Type="http://schemas.openxmlformats.org/officeDocument/2006/relationships/oleObject" Target="../embeddings/oleObject197.bin"/><Relationship Id="rId14" Type="http://schemas.openxmlformats.org/officeDocument/2006/relationships/image" Target="../media/image200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2EB5A13F-000D-4126-A27F-4E44DF746E00}" type="slidenum">
              <a:rPr lang="en-US" sz="1400" smtClean="0">
                <a:solidFill>
                  <a:srgbClr val="002060"/>
                </a:solidFill>
              </a:rPr>
              <a:pPr/>
              <a:t>1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2051" name="Text Box 2"/>
          <p:cNvSpPr txBox="1">
            <a:spLocks noChangeArrowheads="1"/>
          </p:cNvSpPr>
          <p:nvPr/>
        </p:nvSpPr>
        <p:spPr bwMode="auto">
          <a:xfrm>
            <a:off x="2336252" y="1066800"/>
            <a:ext cx="4361963" cy="1661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3400" b="1">
                <a:solidFill>
                  <a:srgbClr val="FF00FF"/>
                </a:solidFill>
              </a:rPr>
              <a:t>Chapter 7</a:t>
            </a:r>
          </a:p>
          <a:p>
            <a:pPr algn="ctr"/>
            <a:endParaRPr lang="en-US" sz="3400" b="1">
              <a:solidFill>
                <a:srgbClr val="FF00FF"/>
              </a:solidFill>
            </a:endParaRPr>
          </a:p>
          <a:p>
            <a:pPr algn="ctr"/>
            <a:r>
              <a:rPr lang="en-US" sz="3400" b="1" smtClean="0">
                <a:solidFill>
                  <a:srgbClr val="FF00FF"/>
                </a:solidFill>
              </a:rPr>
              <a:t>Multielectron Atoms</a:t>
            </a:r>
            <a:endParaRPr lang="en-US" sz="3400" b="1">
              <a:solidFill>
                <a:srgbClr val="FF00FF"/>
              </a:solidFill>
            </a:endParaRPr>
          </a:p>
        </p:txBody>
      </p:sp>
      <p:sp>
        <p:nvSpPr>
          <p:cNvPr id="2" name="TextBox 1"/>
          <p:cNvSpPr txBox="1"/>
          <p:nvPr/>
        </p:nvSpPr>
        <p:spPr bwMode="auto">
          <a:xfrm>
            <a:off x="788025" y="3622357"/>
            <a:ext cx="728917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 anchor="ctr">
            <a:spAutoFit/>
          </a:bodyPr>
          <a:lstStyle/>
          <a:p>
            <a:pPr algn="ctr"/>
            <a:r>
              <a:rPr lang="en-US" sz="2600" b="1">
                <a:solidFill>
                  <a:schemeClr val="bg1"/>
                </a:solidFill>
              </a:rPr>
              <a:t>Part </a:t>
            </a:r>
            <a:r>
              <a:rPr lang="en-US" sz="2600" b="1" smtClean="0">
                <a:solidFill>
                  <a:schemeClr val="bg1"/>
                </a:solidFill>
              </a:rPr>
              <a:t>B:  Electron Spin and the Pauli Principle</a:t>
            </a:r>
            <a:endParaRPr lang="en-US" sz="2600" b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7549236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442AD0B8-E10F-4831-A561-80ACD5A88403}" type="slidenum">
              <a:rPr lang="en-US" sz="1400" smtClean="0">
                <a:solidFill>
                  <a:srgbClr val="002060"/>
                </a:solidFill>
              </a:rPr>
              <a:pPr/>
              <a:t>2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3076" name="Text Box 1028"/>
          <p:cNvSpPr txBox="1">
            <a:spLocks noChangeArrowheads="1"/>
          </p:cNvSpPr>
          <p:nvPr/>
        </p:nvSpPr>
        <p:spPr bwMode="auto">
          <a:xfrm>
            <a:off x="457200" y="1446213"/>
            <a:ext cx="494506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</a:t>
            </a:r>
            <a:r>
              <a:rPr lang="en-US" sz="2200">
                <a:solidFill>
                  <a:srgbClr val="002060"/>
                </a:solidFill>
              </a:rPr>
              <a:t> Electron Spin and the Pauli Principle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3077" name="Text Box 1029"/>
          <p:cNvSpPr txBox="1">
            <a:spLocks noChangeArrowheads="1"/>
          </p:cNvSpPr>
          <p:nvPr/>
        </p:nvSpPr>
        <p:spPr bwMode="auto">
          <a:xfrm>
            <a:off x="457200" y="2133600"/>
            <a:ext cx="632777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Inclusion of Spin in Helium Atom Wavefunctions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3078" name="Text Box 1031"/>
          <p:cNvSpPr txBox="1">
            <a:spLocks noChangeArrowheads="1"/>
          </p:cNvSpPr>
          <p:nvPr/>
        </p:nvSpPr>
        <p:spPr bwMode="auto">
          <a:xfrm>
            <a:off x="460375" y="2819400"/>
            <a:ext cx="647065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Spin Angular Momentum of Ground State Helium</a:t>
            </a:r>
          </a:p>
        </p:txBody>
      </p:sp>
      <p:sp>
        <p:nvSpPr>
          <p:cNvPr id="3079" name="Text Box 1032"/>
          <p:cNvSpPr txBox="1">
            <a:spLocks noChangeArrowheads="1"/>
          </p:cNvSpPr>
          <p:nvPr/>
        </p:nvSpPr>
        <p:spPr bwMode="auto">
          <a:xfrm>
            <a:off x="484188" y="3549650"/>
            <a:ext cx="576897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The Wavefunctions of Excited State Helium</a:t>
            </a:r>
          </a:p>
        </p:txBody>
      </p:sp>
      <p:sp>
        <p:nvSpPr>
          <p:cNvPr id="3080" name="Text Box 1033"/>
          <p:cNvSpPr txBox="1">
            <a:spLocks noChangeArrowheads="1"/>
          </p:cNvSpPr>
          <p:nvPr/>
        </p:nvSpPr>
        <p:spPr bwMode="auto">
          <a:xfrm>
            <a:off x="508000" y="4267200"/>
            <a:ext cx="5748338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Excited State Helium Energies:  He(1s</a:t>
            </a:r>
            <a:r>
              <a:rPr lang="en-US" sz="2200" baseline="30000">
                <a:solidFill>
                  <a:srgbClr val="002060"/>
                </a:solidFill>
              </a:rPr>
              <a:t>1</a:t>
            </a:r>
            <a:r>
              <a:rPr lang="en-US" sz="2200">
                <a:solidFill>
                  <a:srgbClr val="002060"/>
                </a:solidFill>
              </a:rPr>
              <a:t>2s</a:t>
            </a:r>
            <a:r>
              <a:rPr lang="en-US" sz="2200" baseline="30000">
                <a:solidFill>
                  <a:srgbClr val="002060"/>
                </a:solidFill>
              </a:rPr>
              <a:t>1</a:t>
            </a:r>
            <a:r>
              <a:rPr lang="en-US" sz="2200">
                <a:solidFill>
                  <a:srgbClr val="002060"/>
                </a:solidFill>
              </a:rPr>
              <a:t>)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3081" name="Text Box 1028"/>
          <p:cNvSpPr txBox="1">
            <a:spLocks noChangeArrowheads="1"/>
          </p:cNvSpPr>
          <p:nvPr/>
        </p:nvSpPr>
        <p:spPr bwMode="auto">
          <a:xfrm>
            <a:off x="454025" y="836613"/>
            <a:ext cx="515461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 b="1">
                <a:solidFill>
                  <a:srgbClr val="FF33CC"/>
                </a:solidFill>
              </a:rPr>
              <a:t>•</a:t>
            </a:r>
            <a:r>
              <a:rPr lang="en-US" sz="2200" b="1">
                <a:solidFill>
                  <a:srgbClr val="FF33CC"/>
                </a:solidFill>
              </a:rPr>
              <a:t> The Energy of Ground State Helium</a:t>
            </a:r>
            <a:endParaRPr lang="en-US" sz="2200" b="1">
              <a:solidFill>
                <a:srgbClr val="FF33CC"/>
              </a:solidFill>
              <a:sym typeface="Symbol" pitchFamily="18" charset="2"/>
            </a:endParaRPr>
          </a:p>
        </p:txBody>
      </p:sp>
      <p:sp>
        <p:nvSpPr>
          <p:cNvPr id="11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09600" y="153987"/>
            <a:ext cx="7772400" cy="608013"/>
          </a:xfrm>
        </p:spPr>
        <p:txBody>
          <a:bodyPr/>
          <a:lstStyle/>
          <a:p>
            <a:r>
              <a:rPr lang="en-US" sz="2400" smtClean="0">
                <a:solidFill>
                  <a:schemeClr val="bg1"/>
                </a:solidFill>
              </a:rPr>
              <a:t>Part B:  Electron Spin and the Pauli Principle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1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BD1D7C5A-9EA8-46BC-86B4-7FE95C8061BB}" type="slidenum">
              <a:rPr lang="en-US" sz="1400" smtClean="0">
                <a:solidFill>
                  <a:srgbClr val="002060"/>
                </a:solidFill>
              </a:rPr>
              <a:pPr/>
              <a:t>3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1219200" y="1914525"/>
            <a:ext cx="3694113" cy="336550"/>
            <a:chOff x="1536" y="2448"/>
            <a:chExt cx="2327" cy="212"/>
          </a:xfrm>
        </p:grpSpPr>
        <p:sp>
          <p:nvSpPr>
            <p:cNvPr id="4111" name="Text Box 10"/>
            <p:cNvSpPr txBox="1">
              <a:spLocks noChangeArrowheads="1"/>
            </p:cNvSpPr>
            <p:nvPr/>
          </p:nvSpPr>
          <p:spPr bwMode="auto">
            <a:xfrm>
              <a:off x="1536" y="2448"/>
              <a:ext cx="450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600" b="1">
                  <a:solidFill>
                    <a:srgbClr val="FF0000"/>
                  </a:solidFill>
                </a:rPr>
                <a:t>KE(1)</a:t>
              </a:r>
            </a:p>
          </p:txBody>
        </p:sp>
        <p:sp>
          <p:nvSpPr>
            <p:cNvPr id="4112" name="Text Box 11"/>
            <p:cNvSpPr txBox="1">
              <a:spLocks noChangeArrowheads="1"/>
            </p:cNvSpPr>
            <p:nvPr/>
          </p:nvSpPr>
          <p:spPr bwMode="auto">
            <a:xfrm>
              <a:off x="2064" y="2448"/>
              <a:ext cx="450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600" b="1">
                  <a:solidFill>
                    <a:srgbClr val="FF0000"/>
                  </a:solidFill>
                </a:rPr>
                <a:t>KE(2)</a:t>
              </a:r>
            </a:p>
          </p:txBody>
        </p:sp>
        <p:sp>
          <p:nvSpPr>
            <p:cNvPr id="4113" name="Text Box 12"/>
            <p:cNvSpPr txBox="1">
              <a:spLocks noChangeArrowheads="1"/>
            </p:cNvSpPr>
            <p:nvPr/>
          </p:nvSpPr>
          <p:spPr bwMode="auto">
            <a:xfrm>
              <a:off x="2917" y="2448"/>
              <a:ext cx="443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600" b="1">
                  <a:solidFill>
                    <a:srgbClr val="FF0000"/>
                  </a:solidFill>
                </a:rPr>
                <a:t>PE(2)</a:t>
              </a:r>
            </a:p>
          </p:txBody>
        </p:sp>
        <p:sp>
          <p:nvSpPr>
            <p:cNvPr id="4114" name="Text Box 13"/>
            <p:cNvSpPr txBox="1">
              <a:spLocks noChangeArrowheads="1"/>
            </p:cNvSpPr>
            <p:nvPr/>
          </p:nvSpPr>
          <p:spPr bwMode="auto">
            <a:xfrm>
              <a:off x="2496" y="2448"/>
              <a:ext cx="443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600" b="1">
                  <a:solidFill>
                    <a:srgbClr val="FF0000"/>
                  </a:solidFill>
                </a:rPr>
                <a:t>PE(1)</a:t>
              </a:r>
            </a:p>
          </p:txBody>
        </p:sp>
        <p:sp>
          <p:nvSpPr>
            <p:cNvPr id="4115" name="Text Box 14"/>
            <p:cNvSpPr txBox="1">
              <a:spLocks noChangeArrowheads="1"/>
            </p:cNvSpPr>
            <p:nvPr/>
          </p:nvSpPr>
          <p:spPr bwMode="auto">
            <a:xfrm>
              <a:off x="3349" y="2448"/>
              <a:ext cx="514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600" b="1">
                  <a:solidFill>
                    <a:srgbClr val="FF0000"/>
                  </a:solidFill>
                </a:rPr>
                <a:t>PE(12)</a:t>
              </a:r>
            </a:p>
          </p:txBody>
        </p:sp>
      </p:grpSp>
      <p:graphicFrame>
        <p:nvGraphicFramePr>
          <p:cNvPr id="10" name="Object 2"/>
          <p:cNvGraphicFramePr>
            <a:graphicFrameLocks noChangeAspect="1"/>
          </p:cNvGraphicFramePr>
          <p:nvPr/>
        </p:nvGraphicFramePr>
        <p:xfrm>
          <a:off x="717550" y="2441575"/>
          <a:ext cx="3800475" cy="788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56" name="Equation" r:id="rId3" imgW="2247798" imgH="371429" progId="Equation.DSMT4">
                  <p:embed/>
                </p:oleObj>
              </mc:Choice>
              <mc:Fallback>
                <p:oleObj name="Equation" r:id="rId3" imgW="2247798" imgH="371429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7550" y="2441575"/>
                        <a:ext cx="3800475" cy="788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19"/>
          <p:cNvGrpSpPr>
            <a:grpSpLocks/>
          </p:cNvGrpSpPr>
          <p:nvPr/>
        </p:nvGrpSpPr>
        <p:grpSpPr bwMode="auto">
          <a:xfrm>
            <a:off x="677863" y="3406775"/>
            <a:ext cx="8074025" cy="719138"/>
            <a:chOff x="677863" y="3406775"/>
            <a:chExt cx="8074457" cy="719138"/>
          </a:xfrm>
        </p:grpSpPr>
        <p:graphicFrame>
          <p:nvGraphicFramePr>
            <p:cNvPr id="4109" name="Object 3"/>
            <p:cNvGraphicFramePr>
              <a:graphicFrameLocks noChangeAspect="1"/>
            </p:cNvGraphicFramePr>
            <p:nvPr/>
          </p:nvGraphicFramePr>
          <p:xfrm>
            <a:off x="677863" y="3406775"/>
            <a:ext cx="1844675" cy="7191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257" name="Equation" r:id="rId5" imgW="1028745" imgH="314203" progId="Equation.DSMT4">
                    <p:embed/>
                  </p:oleObj>
                </mc:Choice>
                <mc:Fallback>
                  <p:oleObj name="Equation" r:id="rId5" imgW="1028745" imgH="314203" progId="Equation.DSMT4">
                    <p:embed/>
                    <p:pic>
                      <p:nvPicPr>
                        <p:cNvPr id="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77863" y="3406775"/>
                          <a:ext cx="1844675" cy="71913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110" name="Text Box 17"/>
            <p:cNvSpPr txBox="1">
              <a:spLocks noChangeArrowheads="1"/>
            </p:cNvSpPr>
            <p:nvPr/>
          </p:nvSpPr>
          <p:spPr bwMode="auto">
            <a:xfrm>
              <a:off x="2667000" y="3565525"/>
              <a:ext cx="6085320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H</a:t>
              </a:r>
              <a:r>
                <a:rPr lang="en-US" baseline="-25000">
                  <a:solidFill>
                    <a:srgbClr val="002060"/>
                  </a:solidFill>
                </a:rPr>
                <a:t>1</a:t>
              </a:r>
              <a:r>
                <a:rPr lang="en-US">
                  <a:solidFill>
                    <a:srgbClr val="002060"/>
                  </a:solidFill>
                </a:rPr>
                <a:t> and H</a:t>
              </a:r>
              <a:r>
                <a:rPr lang="en-US" baseline="-25000">
                  <a:solidFill>
                    <a:srgbClr val="002060"/>
                  </a:solidFill>
                </a:rPr>
                <a:t>2</a:t>
              </a:r>
              <a:r>
                <a:rPr lang="en-US">
                  <a:solidFill>
                    <a:srgbClr val="002060"/>
                  </a:solidFill>
                </a:rPr>
                <a:t> are the one electron Hamiltonians for He</a:t>
              </a:r>
              <a:r>
                <a:rPr lang="en-US" baseline="30000">
                  <a:solidFill>
                    <a:srgbClr val="002060"/>
                  </a:solidFill>
                </a:rPr>
                <a:t>+</a:t>
              </a:r>
              <a:endParaRPr lang="en-US">
                <a:solidFill>
                  <a:srgbClr val="002060"/>
                </a:solidFill>
              </a:endParaRPr>
            </a:p>
          </p:txBody>
        </p:sp>
      </p:grpSp>
      <p:sp>
        <p:nvSpPr>
          <p:cNvPr id="4102" name="Text Box 2"/>
          <p:cNvSpPr txBox="1">
            <a:spLocks noChangeArrowheads="1"/>
          </p:cNvSpPr>
          <p:nvPr/>
        </p:nvSpPr>
        <p:spPr bwMode="auto">
          <a:xfrm>
            <a:off x="1554163" y="152400"/>
            <a:ext cx="6065837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The Helium Hamiltonian and Wavefunctions</a:t>
            </a:r>
          </a:p>
        </p:txBody>
      </p:sp>
      <p:grpSp>
        <p:nvGrpSpPr>
          <p:cNvPr id="4" name="Group 18"/>
          <p:cNvGrpSpPr>
            <a:grpSpLocks/>
          </p:cNvGrpSpPr>
          <p:nvPr/>
        </p:nvGrpSpPr>
        <p:grpSpPr bwMode="auto">
          <a:xfrm>
            <a:off x="609600" y="838200"/>
            <a:ext cx="4788490" cy="1130300"/>
            <a:chOff x="609600" y="838200"/>
            <a:chExt cx="4789029" cy="1130300"/>
          </a:xfrm>
        </p:grpSpPr>
        <p:graphicFrame>
          <p:nvGraphicFramePr>
            <p:cNvPr id="4107" name="Object 1"/>
            <p:cNvGraphicFramePr>
              <a:graphicFrameLocks noChangeAspect="1"/>
            </p:cNvGraphicFramePr>
            <p:nvPr/>
          </p:nvGraphicFramePr>
          <p:xfrm>
            <a:off x="677871" y="1250950"/>
            <a:ext cx="3858060" cy="7175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258" name="Equation" r:id="rId7" imgW="2286129" imgH="314203" progId="Equation.DSMT4">
                    <p:embed/>
                  </p:oleObj>
                </mc:Choice>
                <mc:Fallback>
                  <p:oleObj name="Equation" r:id="rId7" imgW="2286129" imgH="314203" progId="Equation.DSMT4">
                    <p:embed/>
                    <p:pic>
                      <p:nvPicPr>
                        <p:cNvPr id="0" name="Object 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77871" y="1250950"/>
                          <a:ext cx="3858060" cy="7175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108" name="TextBox 13"/>
            <p:cNvSpPr txBox="1">
              <a:spLocks noChangeArrowheads="1"/>
            </p:cNvSpPr>
            <p:nvPr/>
          </p:nvSpPr>
          <p:spPr bwMode="auto">
            <a:xfrm>
              <a:off x="609600" y="838200"/>
              <a:ext cx="4789029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dirty="0">
                  <a:solidFill>
                    <a:srgbClr val="002060"/>
                  </a:solidFill>
                </a:rPr>
                <a:t>The Helium Hamiltonian (Chapter </a:t>
              </a:r>
              <a:r>
                <a:rPr lang="en-US" dirty="0" smtClean="0">
                  <a:solidFill>
                    <a:srgbClr val="002060"/>
                  </a:solidFill>
                </a:rPr>
                <a:t>7A) </a:t>
              </a:r>
              <a:r>
                <a:rPr lang="en-US" dirty="0">
                  <a:solidFill>
                    <a:srgbClr val="002060"/>
                  </a:solidFill>
                </a:rPr>
                <a:t>is:</a:t>
              </a:r>
            </a:p>
          </p:txBody>
        </p:sp>
      </p:grp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598488" y="4400550"/>
            <a:ext cx="69453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In the ground state, both electrons are in 1s orbitals and the</a:t>
            </a:r>
          </a:p>
          <a:p>
            <a:r>
              <a:rPr lang="en-US">
                <a:solidFill>
                  <a:srgbClr val="002060"/>
                </a:solidFill>
              </a:rPr>
              <a:t>wavefunction can be written as:</a:t>
            </a:r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/>
        </p:nvGraphicFramePr>
        <p:xfrm>
          <a:off x="736600" y="5314950"/>
          <a:ext cx="2921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59" name="Equation" r:id="rId9" imgW="1752600" imgH="228600" progId="Equation.DSMT4">
                  <p:embed/>
                </p:oleObj>
              </mc:Choice>
              <mc:Fallback>
                <p:oleObj name="Equation" r:id="rId9" imgW="1752600" imgH="228600" progId="Equation.DSMT4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6600" y="5314950"/>
                        <a:ext cx="29210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628650" y="5848350"/>
            <a:ext cx="67627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We will assume that each 1s orbital is already normalized.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Number Placeholder 1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25EEF7A9-86E3-4730-BD43-BCEA5C7FB9D1}" type="slidenum">
              <a:rPr lang="en-US" sz="1400" smtClean="0">
                <a:solidFill>
                  <a:srgbClr val="002060"/>
                </a:solidFill>
              </a:rPr>
              <a:pPr/>
              <a:t>4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5123" name="Object 2"/>
          <p:cNvGraphicFramePr>
            <a:graphicFrameLocks noChangeAspect="1"/>
          </p:cNvGraphicFramePr>
          <p:nvPr/>
        </p:nvGraphicFramePr>
        <p:xfrm>
          <a:off x="371475" y="152400"/>
          <a:ext cx="2547938" cy="733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76" name="Equation" r:id="rId3" imgW="1457411" imgH="314203" progId="Equation.DSMT4">
                  <p:embed/>
                </p:oleObj>
              </mc:Choice>
              <mc:Fallback>
                <p:oleObj name="Equation" r:id="rId3" imgW="1457411" imgH="314203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1475" y="152400"/>
                        <a:ext cx="2547938" cy="733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4" name="Object 3"/>
          <p:cNvGraphicFramePr>
            <a:graphicFrameLocks noChangeAspect="1"/>
          </p:cNvGraphicFramePr>
          <p:nvPr/>
        </p:nvGraphicFramePr>
        <p:xfrm>
          <a:off x="5156200" y="228600"/>
          <a:ext cx="2921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77" name="Equation" r:id="rId5" imgW="1752600" imgH="228600" progId="Equation.DSMT4">
                  <p:embed/>
                </p:oleObj>
              </mc:Choice>
              <mc:Fallback>
                <p:oleObj name="Equation" r:id="rId5" imgW="1752600" imgH="2286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56200" y="228600"/>
                        <a:ext cx="29210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5" name="Text Box 2"/>
          <p:cNvSpPr txBox="1">
            <a:spLocks noChangeArrowheads="1"/>
          </p:cNvSpPr>
          <p:nvPr/>
        </p:nvSpPr>
        <p:spPr bwMode="auto">
          <a:xfrm>
            <a:off x="1905000" y="941388"/>
            <a:ext cx="4611688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The Helium Ground State Energy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630238" y="1524000"/>
          <a:ext cx="5826125" cy="471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78" name="Equation" r:id="rId7" imgW="3390997" imgH="161960" progId="Equation.DSMT4">
                  <p:embed/>
                </p:oleObj>
              </mc:Choice>
              <mc:Fallback>
                <p:oleObj name="Equation" r:id="rId7" imgW="3390997" imgH="16196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0238" y="1524000"/>
                        <a:ext cx="5826125" cy="471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1231900" y="2090738"/>
          <a:ext cx="3884613" cy="728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79" name="Equation" r:id="rId9" imgW="2219454" imgH="314203" progId="Equation.DSMT4">
                  <p:embed/>
                </p:oleObj>
              </mc:Choice>
              <mc:Fallback>
                <p:oleObj name="Equation" r:id="rId9" imgW="2219454" imgH="314203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1900" y="2090738"/>
                        <a:ext cx="3884613" cy="7286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1222375" y="2895600"/>
          <a:ext cx="5635625" cy="1157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80" name="Equation" r:id="rId11" imgW="3276542" imgH="571449" progId="Equation.DSMT4">
                  <p:embed/>
                </p:oleObj>
              </mc:Choice>
              <mc:Fallback>
                <p:oleObj name="Equation" r:id="rId11" imgW="3276542" imgH="571449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22375" y="2895600"/>
                        <a:ext cx="5635625" cy="1157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1241425" y="4100513"/>
          <a:ext cx="6203950" cy="1157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81" name="Equation" r:id="rId13" imgW="3619367" imgH="571449" progId="Equation.DSMT4">
                  <p:embed/>
                </p:oleObj>
              </mc:Choice>
              <mc:Fallback>
                <p:oleObj name="Equation" r:id="rId13" imgW="3619367" imgH="571449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41425" y="4100513"/>
                        <a:ext cx="6203950" cy="11572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/>
        </p:nvGraphicFramePr>
        <p:xfrm>
          <a:off x="609600" y="5334000"/>
          <a:ext cx="7134225" cy="728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82" name="Equation" r:id="rId15" imgW="4181384" imgH="314203" progId="Equation.DSMT4">
                  <p:embed/>
                </p:oleObj>
              </mc:Choice>
              <mc:Fallback>
                <p:oleObj name="Equation" r:id="rId15" imgW="4181384" imgH="314203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5334000"/>
                        <a:ext cx="7134225" cy="7286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1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5AB3588D-3B5A-4A4B-A252-69938B638B1B}" type="slidenum">
              <a:rPr lang="en-US" sz="1400" smtClean="0">
                <a:solidFill>
                  <a:srgbClr val="002060"/>
                </a:solidFill>
              </a:rPr>
              <a:pPr/>
              <a:t>5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866775" y="414338"/>
          <a:ext cx="7134225" cy="728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02" name="Equation" r:id="rId3" imgW="4181384" imgH="314203" progId="Equation.DSMT4">
                  <p:embed/>
                </p:oleObj>
              </mc:Choice>
              <mc:Fallback>
                <p:oleObj name="Equation" r:id="rId3" imgW="4181384" imgH="314203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6775" y="414338"/>
                        <a:ext cx="7134225" cy="7286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733425" y="1219200"/>
          <a:ext cx="2819400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03" name="Equation" r:id="rId5" imgW="1371570" imgH="219186" progId="Equation.DSMT4">
                  <p:embed/>
                </p:oleObj>
              </mc:Choice>
              <mc:Fallback>
                <p:oleObj name="Equation" r:id="rId5" imgW="1371570" imgH="219186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3425" y="1219200"/>
                        <a:ext cx="2819400" cy="482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815975" y="1600200"/>
            <a:ext cx="4465638" cy="1162050"/>
            <a:chOff x="815666" y="1600200"/>
            <a:chExt cx="4465946" cy="1162110"/>
          </a:xfrm>
        </p:grpSpPr>
        <p:sp>
          <p:nvSpPr>
            <p:cNvPr id="6157" name="TextBox 6"/>
            <p:cNvSpPr txBox="1">
              <a:spLocks noChangeArrowheads="1"/>
            </p:cNvSpPr>
            <p:nvPr/>
          </p:nvSpPr>
          <p:spPr bwMode="auto">
            <a:xfrm>
              <a:off x="2362200" y="1600200"/>
              <a:ext cx="32733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FF33CC"/>
                  </a:solidFill>
                </a:rPr>
                <a:t>1</a:t>
              </a:r>
            </a:p>
          </p:txBody>
        </p:sp>
        <p:grpSp>
          <p:nvGrpSpPr>
            <p:cNvPr id="6158" name="Group 16"/>
            <p:cNvGrpSpPr>
              <a:grpSpLocks/>
            </p:cNvGrpSpPr>
            <p:nvPr/>
          </p:nvGrpSpPr>
          <p:grpSpPr bwMode="auto">
            <a:xfrm>
              <a:off x="815666" y="1600200"/>
              <a:ext cx="4465946" cy="1162110"/>
              <a:chOff x="815666" y="1600200"/>
              <a:chExt cx="4465946" cy="1162110"/>
            </a:xfrm>
          </p:grpSpPr>
          <p:sp>
            <p:nvSpPr>
              <p:cNvPr id="6159" name="TextBox 5"/>
              <p:cNvSpPr txBox="1">
                <a:spLocks noChangeArrowheads="1"/>
              </p:cNvSpPr>
              <p:nvPr/>
            </p:nvSpPr>
            <p:spPr bwMode="auto">
              <a:xfrm>
                <a:off x="1806266" y="1600200"/>
                <a:ext cx="327334" cy="4001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>
                    <a:solidFill>
                      <a:srgbClr val="FF33CC"/>
                    </a:solidFill>
                  </a:rPr>
                  <a:t>1</a:t>
                </a:r>
              </a:p>
            </p:txBody>
          </p:sp>
          <p:graphicFrame>
            <p:nvGraphicFramePr>
              <p:cNvPr id="6160" name="Object 8"/>
              <p:cNvGraphicFramePr>
                <a:graphicFrameLocks noChangeAspect="1"/>
              </p:cNvGraphicFramePr>
              <p:nvPr/>
            </p:nvGraphicFramePr>
            <p:xfrm>
              <a:off x="1228444" y="2314612"/>
              <a:ext cx="4053168" cy="42864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6304" name="Equation" r:id="rId7" imgW="2324191" imgH="142795" progId="Equation.DSMT4">
                      <p:embed/>
                    </p:oleObj>
                  </mc:Choice>
                  <mc:Fallback>
                    <p:oleObj name="Equation" r:id="rId7" imgW="2324191" imgH="142795" progId="Equation.DSMT4">
                      <p:embed/>
                      <p:pic>
                        <p:nvPicPr>
                          <p:cNvPr id="0" name="Object 8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228444" y="2314612"/>
                            <a:ext cx="4053168" cy="428647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6161" name="TextBox 9"/>
              <p:cNvSpPr txBox="1">
                <a:spLocks noChangeArrowheads="1"/>
              </p:cNvSpPr>
              <p:nvPr/>
            </p:nvSpPr>
            <p:spPr bwMode="auto">
              <a:xfrm>
                <a:off x="815666" y="2362200"/>
                <a:ext cx="327334" cy="4001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b="1">
                    <a:solidFill>
                      <a:srgbClr val="FF33CC"/>
                    </a:solidFill>
                  </a:rPr>
                  <a:t>1</a:t>
                </a:r>
              </a:p>
            </p:txBody>
          </p:sp>
        </p:grpSp>
      </p:grp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143000" y="2819400"/>
            <a:ext cx="71183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This is the energy of an electron in the 1s orbital of a He</a:t>
            </a:r>
            <a:r>
              <a:rPr lang="en-US" baseline="30000">
                <a:solidFill>
                  <a:srgbClr val="002060"/>
                </a:solidFill>
              </a:rPr>
              <a:t>+</a:t>
            </a:r>
            <a:r>
              <a:rPr lang="en-US">
                <a:solidFill>
                  <a:srgbClr val="002060"/>
                </a:solidFill>
              </a:rPr>
              <a:t> ion.</a:t>
            </a:r>
          </a:p>
        </p:txBody>
      </p:sp>
      <p:grpSp>
        <p:nvGrpSpPr>
          <p:cNvPr id="6" name="Group 18"/>
          <p:cNvGrpSpPr>
            <a:grpSpLocks/>
          </p:cNvGrpSpPr>
          <p:nvPr/>
        </p:nvGrpSpPr>
        <p:grpSpPr bwMode="auto">
          <a:xfrm>
            <a:off x="838200" y="1600200"/>
            <a:ext cx="3657600" cy="2514600"/>
            <a:chOff x="838200" y="1600200"/>
            <a:chExt cx="3657600" cy="2514600"/>
          </a:xfrm>
        </p:grpSpPr>
        <p:sp>
          <p:nvSpPr>
            <p:cNvPr id="6154" name="TextBox 7"/>
            <p:cNvSpPr txBox="1">
              <a:spLocks noChangeArrowheads="1"/>
            </p:cNvSpPr>
            <p:nvPr/>
          </p:nvSpPr>
          <p:spPr bwMode="auto">
            <a:xfrm>
              <a:off x="2949266" y="1600200"/>
              <a:ext cx="32733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FF33CC"/>
                  </a:solidFill>
                </a:rPr>
                <a:t>2</a:t>
              </a:r>
            </a:p>
          </p:txBody>
        </p:sp>
        <p:graphicFrame>
          <p:nvGraphicFramePr>
            <p:cNvPr id="6155" name="Object 11"/>
            <p:cNvGraphicFramePr>
              <a:graphicFrameLocks noChangeAspect="1"/>
            </p:cNvGraphicFramePr>
            <p:nvPr/>
          </p:nvGraphicFramePr>
          <p:xfrm>
            <a:off x="1203325" y="3386137"/>
            <a:ext cx="3292475" cy="7286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305" name="Equation" r:id="rId9" imgW="1866911" imgH="314203" progId="Equation.DSMT4">
                    <p:embed/>
                  </p:oleObj>
                </mc:Choice>
                <mc:Fallback>
                  <p:oleObj name="Equation" r:id="rId9" imgW="1866911" imgH="314203" progId="Equation.DSMT4">
                    <p:embed/>
                    <p:pic>
                      <p:nvPicPr>
                        <p:cNvPr id="0" name="Object 1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03325" y="3386137"/>
                          <a:ext cx="3292475" cy="72866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156" name="TextBox 12"/>
            <p:cNvSpPr txBox="1">
              <a:spLocks noChangeArrowheads="1"/>
            </p:cNvSpPr>
            <p:nvPr/>
          </p:nvSpPr>
          <p:spPr bwMode="auto">
            <a:xfrm>
              <a:off x="838200" y="3519427"/>
              <a:ext cx="32733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FF33CC"/>
                  </a:solidFill>
                </a:rPr>
                <a:t>2</a:t>
              </a:r>
            </a:p>
          </p:txBody>
        </p:sp>
      </p:grp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1143000" y="4095750"/>
            <a:ext cx="75469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J</a:t>
            </a:r>
            <a:r>
              <a:rPr lang="en-US" baseline="-25000">
                <a:solidFill>
                  <a:srgbClr val="002060"/>
                </a:solidFill>
              </a:rPr>
              <a:t>1s1s</a:t>
            </a:r>
            <a:r>
              <a:rPr lang="en-US">
                <a:solidFill>
                  <a:srgbClr val="002060"/>
                </a:solidFill>
              </a:rPr>
              <a:t> is called the </a:t>
            </a:r>
            <a:r>
              <a:rPr lang="en-US" b="1">
                <a:solidFill>
                  <a:srgbClr val="FF33CC"/>
                </a:solidFill>
              </a:rPr>
              <a:t>Coulomb Integral</a:t>
            </a:r>
            <a:r>
              <a:rPr lang="en-US" b="1">
                <a:solidFill>
                  <a:srgbClr val="002060"/>
                </a:solidFill>
              </a:rPr>
              <a:t>.</a:t>
            </a:r>
          </a:p>
          <a:p>
            <a:r>
              <a:rPr lang="en-US">
                <a:solidFill>
                  <a:srgbClr val="002060"/>
                </a:solidFill>
              </a:rPr>
              <a:t>This is the total repulsion energy between the two 1s electrons.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1177925" y="5029200"/>
            <a:ext cx="65182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We will compare this energy of ground state Helium with</a:t>
            </a:r>
          </a:p>
          <a:p>
            <a:r>
              <a:rPr lang="en-US">
                <a:solidFill>
                  <a:srgbClr val="002060"/>
                </a:solidFill>
              </a:rPr>
              <a:t>the energy of excited state Helium in a later section.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1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F90E0D76-3CDB-4C4C-A265-CAB6C4FDC804}" type="slidenum">
              <a:rPr lang="en-US" sz="1400" smtClean="0">
                <a:solidFill>
                  <a:srgbClr val="002060"/>
                </a:solidFill>
              </a:rPr>
              <a:pPr/>
              <a:t>6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524000" y="228600"/>
            <a:ext cx="5995988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Further comments on the Coulomb Integral</a:t>
            </a:r>
          </a:p>
        </p:txBody>
      </p:sp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496888" y="838200"/>
            <a:ext cx="5599112" cy="1066800"/>
            <a:chOff x="496390" y="838200"/>
            <a:chExt cx="5599610" cy="1066800"/>
          </a:xfrm>
        </p:grpSpPr>
        <p:graphicFrame>
          <p:nvGraphicFramePr>
            <p:cNvPr id="7178" name="Object 5"/>
            <p:cNvGraphicFramePr>
              <a:graphicFrameLocks noChangeAspect="1"/>
            </p:cNvGraphicFramePr>
            <p:nvPr/>
          </p:nvGraphicFramePr>
          <p:xfrm>
            <a:off x="533400" y="838200"/>
            <a:ext cx="3292475" cy="7286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320" name="Equation" r:id="rId3" imgW="1866911" imgH="314203" progId="Equation.DSMT4">
                    <p:embed/>
                  </p:oleObj>
                </mc:Choice>
                <mc:Fallback>
                  <p:oleObj name="Equation" r:id="rId3" imgW="1866911" imgH="314203" progId="Equation.DSMT4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33400" y="838200"/>
                          <a:ext cx="3292475" cy="72866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179" name="TextBox 7"/>
            <p:cNvSpPr txBox="1">
              <a:spLocks noChangeArrowheads="1"/>
            </p:cNvSpPr>
            <p:nvPr/>
          </p:nvSpPr>
          <p:spPr bwMode="auto">
            <a:xfrm>
              <a:off x="496390" y="1504890"/>
              <a:ext cx="5599610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33CC"/>
                  </a:solidFill>
                </a:rPr>
                <a:t>Coulomb Integral:  </a:t>
              </a:r>
              <a:r>
                <a:rPr lang="en-US">
                  <a:solidFill>
                    <a:srgbClr val="002060"/>
                  </a:solidFill>
                </a:rPr>
                <a:t>Electron-Electron Repulsion.</a:t>
              </a:r>
            </a:p>
          </p:txBody>
        </p:sp>
      </p:grp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57200" y="2133600"/>
            <a:ext cx="70754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To better understand this integral, it is convenient to rewrite it</a:t>
            </a:r>
          </a:p>
          <a:p>
            <a:r>
              <a:rPr lang="en-US">
                <a:solidFill>
                  <a:srgbClr val="002060"/>
                </a:solidFill>
              </a:rPr>
              <a:t>in SI units with the traditional integral format.</a:t>
            </a:r>
          </a:p>
        </p:txBody>
      </p:sp>
      <p:graphicFrame>
        <p:nvGraphicFramePr>
          <p:cNvPr id="13" name="Object 8"/>
          <p:cNvGraphicFramePr>
            <a:graphicFrameLocks noChangeAspect="1"/>
          </p:cNvGraphicFramePr>
          <p:nvPr/>
        </p:nvGraphicFramePr>
        <p:xfrm>
          <a:off x="525463" y="2895600"/>
          <a:ext cx="4559300" cy="728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21" name="Equation" r:id="rId5" imgW="2733691" imgH="342816" progId="Equation.DSMT4">
                  <p:embed/>
                </p:oleObj>
              </mc:Choice>
              <mc:Fallback>
                <p:oleObj name="Equation" r:id="rId5" imgW="2733691" imgH="342816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5463" y="2895600"/>
                        <a:ext cx="4559300" cy="7286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/>
        </p:nvGraphicFramePr>
        <p:xfrm>
          <a:off x="1011238" y="3581400"/>
          <a:ext cx="5902325" cy="788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22" name="Equation" r:id="rId7" imgW="3571858" imgH="380876" progId="Equation.DSMT4">
                  <p:embed/>
                </p:oleObj>
              </mc:Choice>
              <mc:Fallback>
                <p:oleObj name="Equation" r:id="rId7" imgW="3571858" imgH="380876" progId="Equation.DSMT4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1238" y="3581400"/>
                        <a:ext cx="5902325" cy="788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/>
        </p:nvGraphicFramePr>
        <p:xfrm>
          <a:off x="1006475" y="4419600"/>
          <a:ext cx="1651000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23" name="Equation" r:id="rId9" imgW="914290" imgH="342816" progId="Equation.DSMT4">
                  <p:embed/>
                </p:oleObj>
              </mc:Choice>
              <mc:Fallback>
                <p:oleObj name="Equation" r:id="rId9" imgW="914290" imgH="342816" progId="Equation.DSMT4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6475" y="4419600"/>
                        <a:ext cx="1651000" cy="727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534988" y="5232400"/>
            <a:ext cx="7618412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From this last equation, we see that the Coulomb Integral is really</a:t>
            </a:r>
          </a:p>
          <a:p>
            <a:r>
              <a:rPr lang="en-US">
                <a:solidFill>
                  <a:srgbClr val="002060"/>
                </a:solidFill>
              </a:rPr>
              <a:t>just adding up the product of the two charges divided by the</a:t>
            </a:r>
          </a:p>
          <a:p>
            <a:r>
              <a:rPr lang="en-US">
                <a:solidFill>
                  <a:srgbClr val="002060"/>
                </a:solidFill>
              </a:rPr>
              <a:t>distance between them over all possible volume elements.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4E5A50EF-93C1-4A46-B162-130ACC4A3BE4}" type="slidenum">
              <a:rPr lang="en-US" sz="1400" smtClean="0">
                <a:solidFill>
                  <a:srgbClr val="002060"/>
                </a:solidFill>
              </a:rPr>
              <a:pPr/>
              <a:t>7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8196" name="Text Box 1028"/>
          <p:cNvSpPr txBox="1">
            <a:spLocks noChangeArrowheads="1"/>
          </p:cNvSpPr>
          <p:nvPr/>
        </p:nvSpPr>
        <p:spPr bwMode="auto">
          <a:xfrm>
            <a:off x="457200" y="1446213"/>
            <a:ext cx="531177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 b="1">
                <a:solidFill>
                  <a:srgbClr val="FF33CC"/>
                </a:solidFill>
              </a:rPr>
              <a:t>•</a:t>
            </a:r>
            <a:r>
              <a:rPr lang="en-US" sz="2200" b="1">
                <a:solidFill>
                  <a:srgbClr val="FF33CC"/>
                </a:solidFill>
              </a:rPr>
              <a:t> Electron Spin and the Pauli Principle</a:t>
            </a:r>
            <a:endParaRPr lang="en-US" sz="2200" b="1">
              <a:solidFill>
                <a:srgbClr val="FF33CC"/>
              </a:solidFill>
              <a:sym typeface="Symbol" pitchFamily="18" charset="2"/>
            </a:endParaRPr>
          </a:p>
        </p:txBody>
      </p:sp>
      <p:sp>
        <p:nvSpPr>
          <p:cNvPr id="8197" name="Text Box 1029"/>
          <p:cNvSpPr txBox="1">
            <a:spLocks noChangeArrowheads="1"/>
          </p:cNvSpPr>
          <p:nvPr/>
        </p:nvSpPr>
        <p:spPr bwMode="auto">
          <a:xfrm>
            <a:off x="457200" y="2133600"/>
            <a:ext cx="632777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Inclusion of Spin in Helium Atom Wavefunctions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8198" name="Text Box 1031"/>
          <p:cNvSpPr txBox="1">
            <a:spLocks noChangeArrowheads="1"/>
          </p:cNvSpPr>
          <p:nvPr/>
        </p:nvSpPr>
        <p:spPr bwMode="auto">
          <a:xfrm>
            <a:off x="460375" y="2819400"/>
            <a:ext cx="647065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Spin Angular Momentum of Ground State Helium</a:t>
            </a:r>
          </a:p>
        </p:txBody>
      </p:sp>
      <p:sp>
        <p:nvSpPr>
          <p:cNvPr id="8199" name="Text Box 1032"/>
          <p:cNvSpPr txBox="1">
            <a:spLocks noChangeArrowheads="1"/>
          </p:cNvSpPr>
          <p:nvPr/>
        </p:nvSpPr>
        <p:spPr bwMode="auto">
          <a:xfrm>
            <a:off x="484188" y="3549650"/>
            <a:ext cx="576897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The Wavefunctions of Excited State Helium</a:t>
            </a:r>
          </a:p>
        </p:txBody>
      </p:sp>
      <p:sp>
        <p:nvSpPr>
          <p:cNvPr id="8200" name="Text Box 1033"/>
          <p:cNvSpPr txBox="1">
            <a:spLocks noChangeArrowheads="1"/>
          </p:cNvSpPr>
          <p:nvPr/>
        </p:nvSpPr>
        <p:spPr bwMode="auto">
          <a:xfrm>
            <a:off x="508000" y="4267200"/>
            <a:ext cx="5748338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Excited State Helium Energies:  He(1s</a:t>
            </a:r>
            <a:r>
              <a:rPr lang="en-US" sz="2200" baseline="30000">
                <a:solidFill>
                  <a:srgbClr val="002060"/>
                </a:solidFill>
              </a:rPr>
              <a:t>1</a:t>
            </a:r>
            <a:r>
              <a:rPr lang="en-US" sz="2200">
                <a:solidFill>
                  <a:srgbClr val="002060"/>
                </a:solidFill>
              </a:rPr>
              <a:t>2s</a:t>
            </a:r>
            <a:r>
              <a:rPr lang="en-US" sz="2200" baseline="30000">
                <a:solidFill>
                  <a:srgbClr val="002060"/>
                </a:solidFill>
              </a:rPr>
              <a:t>1</a:t>
            </a:r>
            <a:r>
              <a:rPr lang="en-US" sz="2200">
                <a:solidFill>
                  <a:srgbClr val="002060"/>
                </a:solidFill>
              </a:rPr>
              <a:t>)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8201" name="Text Box 1028"/>
          <p:cNvSpPr txBox="1">
            <a:spLocks noChangeArrowheads="1"/>
          </p:cNvSpPr>
          <p:nvPr/>
        </p:nvSpPr>
        <p:spPr bwMode="auto">
          <a:xfrm>
            <a:off x="454025" y="836613"/>
            <a:ext cx="4865688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</a:t>
            </a:r>
            <a:r>
              <a:rPr lang="en-US" sz="2200">
                <a:solidFill>
                  <a:srgbClr val="002060"/>
                </a:solidFill>
              </a:rPr>
              <a:t> The Energy of Ground State Helium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11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09600" y="153987"/>
            <a:ext cx="7772400" cy="608013"/>
          </a:xfrm>
        </p:spPr>
        <p:txBody>
          <a:bodyPr/>
          <a:lstStyle/>
          <a:p>
            <a:r>
              <a:rPr lang="en-US" sz="2400" smtClean="0">
                <a:solidFill>
                  <a:schemeClr val="bg1"/>
                </a:solidFill>
              </a:rPr>
              <a:t>Part B:  Electron Spin and the Pauli Principle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BEE17DD8-F062-42A7-9892-EF6DBF2638AA}" type="slidenum">
              <a:rPr lang="en-US" sz="1400" smtClean="0">
                <a:solidFill>
                  <a:srgbClr val="002060"/>
                </a:solidFill>
              </a:rPr>
              <a:pPr/>
              <a:t>8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Electron Spin</a:t>
            </a:r>
          </a:p>
        </p:txBody>
      </p:sp>
      <p:sp>
        <p:nvSpPr>
          <p:cNvPr id="602115" name="Text Box 3"/>
          <p:cNvSpPr txBox="1">
            <a:spLocks noChangeArrowheads="1"/>
          </p:cNvSpPr>
          <p:nvPr/>
        </p:nvSpPr>
        <p:spPr bwMode="auto">
          <a:xfrm>
            <a:off x="669925" y="795338"/>
            <a:ext cx="80819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We’ve known since Freshman Chemistry or before that electrons have</a:t>
            </a:r>
          </a:p>
          <a:p>
            <a:r>
              <a:rPr lang="en-US">
                <a:solidFill>
                  <a:srgbClr val="002060"/>
                </a:solidFill>
              </a:rPr>
              <a:t>spins and there’s a spin quantum number (there actually are two).</a:t>
            </a:r>
          </a:p>
        </p:txBody>
      </p:sp>
      <p:sp>
        <p:nvSpPr>
          <p:cNvPr id="602116" name="Text Box 4"/>
          <p:cNvSpPr txBox="1">
            <a:spLocks noChangeArrowheads="1"/>
          </p:cNvSpPr>
          <p:nvPr/>
        </p:nvSpPr>
        <p:spPr bwMode="auto">
          <a:xfrm>
            <a:off x="669925" y="1801813"/>
            <a:ext cx="8129588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Yet, we never mentioned electron spin, or the Pauli Exclusion Principle</a:t>
            </a:r>
          </a:p>
          <a:p>
            <a:r>
              <a:rPr lang="en-US">
                <a:solidFill>
                  <a:srgbClr val="002060"/>
                </a:solidFill>
              </a:rPr>
              <a:t>(actually the Pauli Antisymmetry Principle), in our treatment of </a:t>
            </a:r>
          </a:p>
          <a:p>
            <a:r>
              <a:rPr lang="en-US">
                <a:solidFill>
                  <a:srgbClr val="002060"/>
                </a:solidFill>
              </a:rPr>
              <a:t>ground state Helium in Chapter 7.</a:t>
            </a:r>
          </a:p>
        </p:txBody>
      </p:sp>
      <p:sp>
        <p:nvSpPr>
          <p:cNvPr id="602118" name="Text Box 6"/>
          <p:cNvSpPr txBox="1">
            <a:spLocks noChangeArrowheads="1"/>
          </p:cNvSpPr>
          <p:nvPr/>
        </p:nvSpPr>
        <p:spPr bwMode="auto">
          <a:xfrm>
            <a:off x="685800" y="3021013"/>
            <a:ext cx="56181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This is because Helium is a </a:t>
            </a:r>
            <a:r>
              <a:rPr lang="en-US">
                <a:solidFill>
                  <a:srgbClr val="FF33CC"/>
                </a:solidFill>
              </a:rPr>
              <a:t>closed shell</a:t>
            </a:r>
            <a:r>
              <a:rPr lang="en-US"/>
              <a:t> </a:t>
            </a:r>
            <a:r>
              <a:rPr lang="en-US">
                <a:solidFill>
                  <a:srgbClr val="002060"/>
                </a:solidFill>
              </a:rPr>
              <a:t>system.</a:t>
            </a:r>
          </a:p>
          <a:p>
            <a:r>
              <a:rPr lang="en-US">
                <a:solidFill>
                  <a:srgbClr val="002060"/>
                </a:solidFill>
              </a:rPr>
              <a:t>That is, its electrons fill the n=1 shell.</a:t>
            </a:r>
          </a:p>
        </p:txBody>
      </p:sp>
      <p:sp>
        <p:nvSpPr>
          <p:cNvPr id="602119" name="Text Box 7"/>
          <p:cNvSpPr txBox="1">
            <a:spLocks noChangeArrowheads="1"/>
          </p:cNvSpPr>
          <p:nvPr/>
        </p:nvSpPr>
        <p:spPr bwMode="auto">
          <a:xfrm>
            <a:off x="746125" y="4022725"/>
            <a:ext cx="7475538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As we shall see, in </a:t>
            </a:r>
            <a:r>
              <a:rPr lang="en-US">
                <a:solidFill>
                  <a:srgbClr val="FF33CC"/>
                </a:solidFill>
              </a:rPr>
              <a:t>open shell</a:t>
            </a:r>
            <a:r>
              <a:rPr lang="en-US"/>
              <a:t> </a:t>
            </a:r>
            <a:r>
              <a:rPr lang="en-US">
                <a:solidFill>
                  <a:srgbClr val="002060"/>
                </a:solidFill>
              </a:rPr>
              <a:t>systems, such as the Lithium atom</a:t>
            </a:r>
          </a:p>
          <a:p>
            <a:r>
              <a:rPr lang="en-US">
                <a:solidFill>
                  <a:srgbClr val="002060"/>
                </a:solidFill>
              </a:rPr>
              <a:t>(1s</a:t>
            </a:r>
            <a:r>
              <a:rPr lang="en-US" baseline="30000">
                <a:solidFill>
                  <a:srgbClr val="002060"/>
                </a:solidFill>
              </a:rPr>
              <a:t>2</a:t>
            </a:r>
            <a:r>
              <a:rPr lang="en-US">
                <a:solidFill>
                  <a:srgbClr val="002060"/>
                </a:solidFill>
              </a:rPr>
              <a:t>2s</a:t>
            </a:r>
            <a:r>
              <a:rPr lang="en-US" baseline="30000">
                <a:solidFill>
                  <a:srgbClr val="002060"/>
                </a:solidFill>
              </a:rPr>
              <a:t>1</a:t>
            </a:r>
            <a:r>
              <a:rPr lang="en-US">
                <a:solidFill>
                  <a:srgbClr val="002060"/>
                </a:solidFill>
              </a:rPr>
              <a:t>) or excited state Helium (e.g. 1s</a:t>
            </a:r>
            <a:r>
              <a:rPr lang="en-US" baseline="30000">
                <a:solidFill>
                  <a:srgbClr val="002060"/>
                </a:solidFill>
              </a:rPr>
              <a:t>1</a:t>
            </a:r>
            <a:r>
              <a:rPr lang="en-US">
                <a:solidFill>
                  <a:srgbClr val="002060"/>
                </a:solidFill>
              </a:rPr>
              <a:t>2s</a:t>
            </a:r>
            <a:r>
              <a:rPr lang="en-US" baseline="30000">
                <a:solidFill>
                  <a:srgbClr val="002060"/>
                </a:solidFill>
              </a:rPr>
              <a:t>1</a:t>
            </a:r>
            <a:r>
              <a:rPr lang="en-US">
                <a:solidFill>
                  <a:srgbClr val="002060"/>
                </a:solidFill>
              </a:rPr>
              <a:t>), the electron’s spin</a:t>
            </a:r>
          </a:p>
          <a:p>
            <a:r>
              <a:rPr lang="en-US">
                <a:solidFill>
                  <a:srgbClr val="002060"/>
                </a:solidFill>
              </a:rPr>
              <a:t>and the Pauli Principle play an important role in determining</a:t>
            </a:r>
          </a:p>
          <a:p>
            <a:r>
              <a:rPr lang="en-US">
                <a:solidFill>
                  <a:srgbClr val="002060"/>
                </a:solidFill>
              </a:rPr>
              <a:t>the electronic energy.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2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2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02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02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02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02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02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02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02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02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02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02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02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02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02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02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2115" grpId="0" autoUpdateAnimBg="0"/>
      <p:bldP spid="602116" grpId="0" autoUpdateAnimBg="0"/>
      <p:bldP spid="602118" grpId="0" autoUpdateAnimBg="0"/>
      <p:bldP spid="602119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902D5596-FDB2-4823-9964-2F4C36B7450E}" type="slidenum">
              <a:rPr lang="en-US" sz="1400" smtClean="0">
                <a:solidFill>
                  <a:srgbClr val="002060"/>
                </a:solidFill>
              </a:rPr>
              <a:pPr/>
              <a:t>9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03138" name="Text Box 2"/>
          <p:cNvSpPr txBox="1">
            <a:spLocks noChangeArrowheads="1"/>
          </p:cNvSpPr>
          <p:nvPr/>
        </p:nvSpPr>
        <p:spPr bwMode="auto">
          <a:xfrm>
            <a:off x="654050" y="258763"/>
            <a:ext cx="7880350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A Brief Review of Orbital Angular Momentum in Hydrogen</a:t>
            </a: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593725" y="1812925"/>
            <a:ext cx="6745288" cy="701675"/>
            <a:chOff x="374" y="1200"/>
            <a:chExt cx="4249" cy="442"/>
          </a:xfrm>
        </p:grpSpPr>
        <p:graphicFrame>
          <p:nvGraphicFramePr>
            <p:cNvPr id="10260" name="Object 3"/>
            <p:cNvGraphicFramePr>
              <a:graphicFrameLocks noChangeAspect="1"/>
            </p:cNvGraphicFramePr>
            <p:nvPr/>
          </p:nvGraphicFramePr>
          <p:xfrm>
            <a:off x="2798" y="1382"/>
            <a:ext cx="1825" cy="25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37" name="Equation" r:id="rId3" imgW="1686051" imgH="123900" progId="Equation.DSMT4">
                    <p:embed/>
                  </p:oleObj>
                </mc:Choice>
                <mc:Fallback>
                  <p:oleObj name="Equation" r:id="rId3" imgW="1686051" imgH="123900" progId="Equation.DSMT4">
                    <p:embed/>
                    <p:pic>
                      <p:nvPicPr>
                        <p:cNvPr id="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98" y="1382"/>
                          <a:ext cx="1825" cy="25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261" name="Text Box 4"/>
            <p:cNvSpPr txBox="1">
              <a:spLocks noChangeArrowheads="1"/>
            </p:cNvSpPr>
            <p:nvPr/>
          </p:nvSpPr>
          <p:spPr bwMode="auto">
            <a:xfrm>
              <a:off x="374" y="1200"/>
              <a:ext cx="2301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The wavefunction for the</a:t>
              </a:r>
            </a:p>
            <a:p>
              <a:r>
                <a:rPr lang="en-US">
                  <a:solidFill>
                    <a:srgbClr val="002060"/>
                  </a:solidFill>
                </a:rPr>
                <a:t>electron in a hydrogen atom is:</a:t>
              </a:r>
            </a:p>
          </p:txBody>
        </p:sp>
      </p:grpSp>
      <p:sp>
        <p:nvSpPr>
          <p:cNvPr id="603141" name="Text Box 5"/>
          <p:cNvSpPr txBox="1">
            <a:spLocks noChangeArrowheads="1"/>
          </p:cNvSpPr>
          <p:nvPr/>
        </p:nvSpPr>
        <p:spPr bwMode="auto">
          <a:xfrm>
            <a:off x="620713" y="838200"/>
            <a:ext cx="715168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An electron moving about the nucleus in a hydrogen atom has</a:t>
            </a:r>
          </a:p>
          <a:p>
            <a:r>
              <a:rPr lang="en-US" b="1">
                <a:solidFill>
                  <a:srgbClr val="FF33CC"/>
                </a:solidFill>
              </a:rPr>
              <a:t>orbital angular momentum</a:t>
            </a:r>
            <a:r>
              <a:rPr lang="en-US"/>
              <a:t>.</a:t>
            </a:r>
            <a:endParaRPr lang="en-US" b="1"/>
          </a:p>
        </p:txBody>
      </p:sp>
      <p:grpSp>
        <p:nvGrpSpPr>
          <p:cNvPr id="3" name="Group 15"/>
          <p:cNvGrpSpPr>
            <a:grpSpLocks/>
          </p:cNvGrpSpPr>
          <p:nvPr/>
        </p:nvGrpSpPr>
        <p:grpSpPr bwMode="auto">
          <a:xfrm>
            <a:off x="1738313" y="4545013"/>
            <a:ext cx="2228850" cy="569912"/>
            <a:chOff x="1815" y="2342"/>
            <a:chExt cx="1404" cy="359"/>
          </a:xfrm>
        </p:grpSpPr>
        <p:graphicFrame>
          <p:nvGraphicFramePr>
            <p:cNvPr id="10258" name="Object 8"/>
            <p:cNvGraphicFramePr>
              <a:graphicFrameLocks noChangeAspect="1"/>
            </p:cNvGraphicFramePr>
            <p:nvPr/>
          </p:nvGraphicFramePr>
          <p:xfrm>
            <a:off x="1815" y="2432"/>
            <a:ext cx="1404" cy="26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38" name="Equation" r:id="rId5" imgW="1266833" imgH="133347" progId="Equation.DSMT4">
                    <p:embed/>
                  </p:oleObj>
                </mc:Choice>
                <mc:Fallback>
                  <p:oleObj name="Equation" r:id="rId5" imgW="1266833" imgH="133347" progId="Equation.DSMT4">
                    <p:embed/>
                    <p:pic>
                      <p:nvPicPr>
                        <p:cNvPr id="0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15" y="2432"/>
                          <a:ext cx="1404" cy="26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259" name="Text Box 11"/>
            <p:cNvSpPr txBox="1">
              <a:spLocks noChangeArrowheads="1"/>
            </p:cNvSpPr>
            <p:nvPr/>
          </p:nvSpPr>
          <p:spPr bwMode="auto">
            <a:xfrm>
              <a:off x="1824" y="2342"/>
              <a:ext cx="191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accent1"/>
                  </a:solidFill>
                </a:rPr>
                <a:t>^</a:t>
              </a:r>
            </a:p>
          </p:txBody>
        </p:sp>
      </p:grpSp>
      <p:grpSp>
        <p:nvGrpSpPr>
          <p:cNvPr id="4" name="Group 14"/>
          <p:cNvGrpSpPr>
            <a:grpSpLocks/>
          </p:cNvGrpSpPr>
          <p:nvPr/>
        </p:nvGrpSpPr>
        <p:grpSpPr bwMode="auto">
          <a:xfrm>
            <a:off x="609600" y="2819400"/>
            <a:ext cx="7045325" cy="1077913"/>
            <a:chOff x="384" y="1814"/>
            <a:chExt cx="4438" cy="679"/>
          </a:xfrm>
        </p:grpSpPr>
        <p:sp>
          <p:nvSpPr>
            <p:cNvPr id="10255" name="Text Box 9"/>
            <p:cNvSpPr txBox="1">
              <a:spLocks noChangeArrowheads="1"/>
            </p:cNvSpPr>
            <p:nvPr/>
          </p:nvSpPr>
          <p:spPr bwMode="auto">
            <a:xfrm>
              <a:off x="384" y="1814"/>
              <a:ext cx="4438" cy="6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In addition to being  eigenfunctions of the Hamiltonian (with</a:t>
              </a:r>
            </a:p>
            <a:p>
              <a:pPr>
                <a:lnSpc>
                  <a:spcPct val="110000"/>
                </a:lnSpc>
              </a:pPr>
              <a:r>
                <a:rPr lang="en-US">
                  <a:solidFill>
                    <a:srgbClr val="002060"/>
                  </a:solidFill>
                </a:rPr>
                <a:t>eigenvalues E</a:t>
              </a:r>
              <a:r>
                <a:rPr lang="en-US" baseline="-25000">
                  <a:solidFill>
                    <a:srgbClr val="002060"/>
                  </a:solidFill>
                </a:rPr>
                <a:t>n</a:t>
              </a:r>
              <a:r>
                <a:rPr lang="en-US">
                  <a:solidFill>
                    <a:srgbClr val="002060"/>
                  </a:solidFill>
                </a:rPr>
                <a:t>), the wavefunctions are eigenfunctions of the</a:t>
              </a:r>
            </a:p>
            <a:p>
              <a:pPr>
                <a:lnSpc>
                  <a:spcPct val="110000"/>
                </a:lnSpc>
              </a:pPr>
              <a:r>
                <a:rPr lang="en-US">
                  <a:solidFill>
                    <a:srgbClr val="002060"/>
                  </a:solidFill>
                </a:rPr>
                <a:t>angular momentum operators, L</a:t>
              </a:r>
              <a:r>
                <a:rPr lang="en-US" baseline="30000">
                  <a:solidFill>
                    <a:srgbClr val="002060"/>
                  </a:solidFill>
                </a:rPr>
                <a:t>2</a:t>
              </a:r>
              <a:r>
                <a:rPr lang="en-US">
                  <a:solidFill>
                    <a:srgbClr val="002060"/>
                  </a:solidFill>
                </a:rPr>
                <a:t> and L</a:t>
              </a:r>
              <a:r>
                <a:rPr lang="en-US" baseline="-25000">
                  <a:solidFill>
                    <a:srgbClr val="002060"/>
                  </a:solidFill>
                </a:rPr>
                <a:t>z</a:t>
              </a:r>
              <a:r>
                <a:rPr lang="en-US">
                  <a:solidFill>
                    <a:srgbClr val="002060"/>
                  </a:solidFill>
                </a:rPr>
                <a:t>:</a:t>
              </a:r>
            </a:p>
          </p:txBody>
        </p:sp>
        <p:sp>
          <p:nvSpPr>
            <p:cNvPr id="10256" name="Text Box 12"/>
            <p:cNvSpPr txBox="1">
              <a:spLocks noChangeArrowheads="1"/>
            </p:cNvSpPr>
            <p:nvPr/>
          </p:nvSpPr>
          <p:spPr bwMode="auto">
            <a:xfrm>
              <a:off x="2593" y="2160"/>
              <a:ext cx="191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^</a:t>
              </a:r>
            </a:p>
          </p:txBody>
        </p:sp>
        <p:sp>
          <p:nvSpPr>
            <p:cNvPr id="10257" name="Text Box 13"/>
            <p:cNvSpPr txBox="1">
              <a:spLocks noChangeArrowheads="1"/>
            </p:cNvSpPr>
            <p:nvPr/>
          </p:nvSpPr>
          <p:spPr bwMode="auto">
            <a:xfrm>
              <a:off x="3072" y="2160"/>
              <a:ext cx="191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^</a:t>
              </a:r>
            </a:p>
          </p:txBody>
        </p:sp>
      </p:grpSp>
      <p:graphicFrame>
        <p:nvGraphicFramePr>
          <p:cNvPr id="603153" name="Object 17"/>
          <p:cNvGraphicFramePr>
            <a:graphicFrameLocks noChangeAspect="1"/>
          </p:cNvGraphicFramePr>
          <p:nvPr/>
        </p:nvGraphicFramePr>
        <p:xfrm>
          <a:off x="1744663" y="5370513"/>
          <a:ext cx="1624012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9" name="Equation" r:id="rId7" imgW="885946" imgH="152512" progId="Equation.DSMT4">
                  <p:embed/>
                </p:oleObj>
              </mc:Choice>
              <mc:Fallback>
                <p:oleObj name="Equation" r:id="rId7" imgW="885946" imgH="152512" progId="Equation.DSMT4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44663" y="5370513"/>
                        <a:ext cx="1624012" cy="434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Group 25"/>
          <p:cNvGrpSpPr>
            <a:grpSpLocks/>
          </p:cNvGrpSpPr>
          <p:nvPr/>
        </p:nvGrpSpPr>
        <p:grpSpPr bwMode="auto">
          <a:xfrm>
            <a:off x="4394200" y="4205288"/>
            <a:ext cx="2576513" cy="1612900"/>
            <a:chOff x="2768" y="2649"/>
            <a:chExt cx="1623" cy="1016"/>
          </a:xfrm>
        </p:grpSpPr>
        <p:grpSp>
          <p:nvGrpSpPr>
            <p:cNvPr id="10250" name="Group 23"/>
            <p:cNvGrpSpPr>
              <a:grpSpLocks/>
            </p:cNvGrpSpPr>
            <p:nvPr/>
          </p:nvGrpSpPr>
          <p:grpSpPr bwMode="auto">
            <a:xfrm>
              <a:off x="2768" y="2863"/>
              <a:ext cx="1623" cy="362"/>
              <a:chOff x="2768" y="2863"/>
              <a:chExt cx="1623" cy="362"/>
            </a:xfrm>
          </p:grpSpPr>
          <p:graphicFrame>
            <p:nvGraphicFramePr>
              <p:cNvPr id="10253" name="Object 20"/>
              <p:cNvGraphicFramePr>
                <a:graphicFrameLocks noChangeAspect="1"/>
              </p:cNvGraphicFramePr>
              <p:nvPr/>
            </p:nvGraphicFramePr>
            <p:xfrm>
              <a:off x="2768" y="2951"/>
              <a:ext cx="1623" cy="27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440" name="Equation" r:id="rId9" imgW="1486024" imgH="152512" progId="Equation.DSMT4">
                      <p:embed/>
                    </p:oleObj>
                  </mc:Choice>
                  <mc:Fallback>
                    <p:oleObj name="Equation" r:id="rId9" imgW="1486024" imgH="152512" progId="Equation.DSMT4">
                      <p:embed/>
                      <p:pic>
                        <p:nvPicPr>
                          <p:cNvPr id="0" name="Object 20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0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768" y="2951"/>
                            <a:ext cx="1623" cy="27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0254" name="Text Box 21"/>
              <p:cNvSpPr txBox="1">
                <a:spLocks noChangeArrowheads="1"/>
              </p:cNvSpPr>
              <p:nvPr/>
            </p:nvSpPr>
            <p:spPr bwMode="auto">
              <a:xfrm>
                <a:off x="2784" y="2863"/>
                <a:ext cx="191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chemeClr val="accent1"/>
                    </a:solidFill>
                  </a:rPr>
                  <a:t>^</a:t>
                </a:r>
              </a:p>
            </p:txBody>
          </p:sp>
        </p:grpSp>
        <p:graphicFrame>
          <p:nvGraphicFramePr>
            <p:cNvPr id="10251" name="Object 22"/>
            <p:cNvGraphicFramePr>
              <a:graphicFrameLocks noChangeAspect="1"/>
            </p:cNvGraphicFramePr>
            <p:nvPr/>
          </p:nvGraphicFramePr>
          <p:xfrm>
            <a:off x="2775" y="3375"/>
            <a:ext cx="1238" cy="29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41" name="Equation" r:id="rId11" imgW="1104868" imgH="161960" progId="Equation.DSMT4">
                    <p:embed/>
                  </p:oleObj>
                </mc:Choice>
                <mc:Fallback>
                  <p:oleObj name="Equation" r:id="rId11" imgW="1104868" imgH="161960" progId="Equation.DSMT4">
                    <p:embed/>
                    <p:pic>
                      <p:nvPicPr>
                        <p:cNvPr id="0" name="Object 2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75" y="3375"/>
                          <a:ext cx="1238" cy="29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252" name="Text Box 24"/>
            <p:cNvSpPr txBox="1">
              <a:spLocks noChangeArrowheads="1"/>
            </p:cNvSpPr>
            <p:nvPr/>
          </p:nvSpPr>
          <p:spPr bwMode="auto">
            <a:xfrm>
              <a:off x="3014" y="2649"/>
              <a:ext cx="83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 b="1">
                  <a:solidFill>
                    <a:srgbClr val="FF0000"/>
                  </a:solidFill>
                </a:rPr>
                <a:t>Shorthand</a:t>
              </a: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03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603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603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3138" grpId="0" autoUpdateAnimBg="0"/>
      <p:bldP spid="603141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FD0DAADE-8446-4128-917F-6430CBABFCA6}" type="slidenum">
              <a:rPr lang="en-US" sz="1400" smtClean="0">
                <a:solidFill>
                  <a:srgbClr val="002060"/>
                </a:solidFill>
              </a:rPr>
              <a:pPr/>
              <a:t>10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06210" name="Text Box 2"/>
          <p:cNvSpPr txBox="1">
            <a:spLocks noChangeArrowheads="1"/>
          </p:cNvSpPr>
          <p:nvPr/>
        </p:nvSpPr>
        <p:spPr bwMode="auto">
          <a:xfrm>
            <a:off x="2971800" y="152400"/>
            <a:ext cx="2936875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Do Electrons Spin??</a:t>
            </a:r>
          </a:p>
        </p:txBody>
      </p:sp>
      <p:sp>
        <p:nvSpPr>
          <p:cNvPr id="606211" name="Text Box 3"/>
          <p:cNvSpPr txBox="1">
            <a:spLocks noChangeArrowheads="1"/>
          </p:cNvSpPr>
          <p:nvPr/>
        </p:nvSpPr>
        <p:spPr bwMode="auto">
          <a:xfrm>
            <a:off x="549275" y="735013"/>
            <a:ext cx="74183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00"/>
                </a:solidFill>
              </a:rPr>
              <a:t>I don’t know.  I’ve never seen an electron up close and personal.</a:t>
            </a:r>
          </a:p>
        </p:txBody>
      </p:sp>
      <p:sp>
        <p:nvSpPr>
          <p:cNvPr id="606212" name="Text Box 4"/>
          <p:cNvSpPr txBox="1">
            <a:spLocks noChangeArrowheads="1"/>
          </p:cNvSpPr>
          <p:nvPr/>
        </p:nvSpPr>
        <p:spPr bwMode="auto">
          <a:xfrm>
            <a:off x="533400" y="1219200"/>
            <a:ext cx="79248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What can be said is that their magnetic properties are consistent with</a:t>
            </a:r>
          </a:p>
          <a:p>
            <a:r>
              <a:rPr lang="en-US">
                <a:solidFill>
                  <a:srgbClr val="002060"/>
                </a:solidFill>
              </a:rPr>
              <a:t>the hypothesis that they behave “as though” they are spinning.</a:t>
            </a: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593725" y="2193925"/>
            <a:ext cx="7940675" cy="1616075"/>
            <a:chOff x="374" y="1382"/>
            <a:chExt cx="5002" cy="1018"/>
          </a:xfrm>
        </p:grpSpPr>
        <p:pic>
          <p:nvPicPr>
            <p:cNvPr id="11274" name="Picture 6" descr="C:\A_Matter_Slides\CHAP06\FIGURES\FG06_026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04" y="1406"/>
              <a:ext cx="1872" cy="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75" name="Text Box 7"/>
            <p:cNvSpPr txBox="1">
              <a:spLocks noChangeArrowheads="1"/>
            </p:cNvSpPr>
            <p:nvPr/>
          </p:nvSpPr>
          <p:spPr bwMode="auto">
            <a:xfrm>
              <a:off x="374" y="1382"/>
              <a:ext cx="2927" cy="10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When a beam of electrons is directed</a:t>
              </a:r>
            </a:p>
            <a:p>
              <a:r>
                <a:rPr lang="en-US">
                  <a:solidFill>
                    <a:srgbClr val="002060"/>
                  </a:solidFill>
                </a:rPr>
                <a:t>through a magnetic field, they behave</a:t>
              </a:r>
            </a:p>
            <a:p>
              <a:r>
                <a:rPr lang="en-US">
                  <a:solidFill>
                    <a:srgbClr val="002060"/>
                  </a:solidFill>
                </a:rPr>
                <a:t>like little magnets, with half of their</a:t>
              </a:r>
            </a:p>
            <a:p>
              <a:r>
                <a:rPr lang="en-US">
                  <a:solidFill>
                    <a:srgbClr val="002060"/>
                  </a:solidFill>
                </a:rPr>
                <a:t>North poles parallel and half antiparallel</a:t>
              </a:r>
            </a:p>
            <a:p>
              <a:r>
                <a:rPr lang="en-US">
                  <a:solidFill>
                    <a:srgbClr val="002060"/>
                  </a:solidFill>
                </a:rPr>
                <a:t>to the magnetic field’s North pole.</a:t>
              </a:r>
            </a:p>
          </p:txBody>
        </p:sp>
      </p:grp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593725" y="4191000"/>
            <a:ext cx="7712075" cy="1627188"/>
            <a:chOff x="374" y="2640"/>
            <a:chExt cx="4858" cy="1025"/>
          </a:xfrm>
        </p:grpSpPr>
        <p:pic>
          <p:nvPicPr>
            <p:cNvPr id="11272" name="Picture 5" descr="C:\A_Matter_Slides\CHAP06\FIGURES\FG06_025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96" y="2640"/>
              <a:ext cx="1536" cy="9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73" name="Text Box 8"/>
            <p:cNvSpPr txBox="1">
              <a:spLocks noChangeArrowheads="1"/>
            </p:cNvSpPr>
            <p:nvPr/>
          </p:nvSpPr>
          <p:spPr bwMode="auto">
            <a:xfrm>
              <a:off x="374" y="2647"/>
              <a:ext cx="3049" cy="10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Because a rotating charge is known to</a:t>
              </a:r>
            </a:p>
            <a:p>
              <a:r>
                <a:rPr lang="en-US">
                  <a:solidFill>
                    <a:srgbClr val="002060"/>
                  </a:solidFill>
                </a:rPr>
                <a:t>behave like a magnet, the electrons</a:t>
              </a:r>
            </a:p>
            <a:p>
              <a:r>
                <a:rPr lang="en-US">
                  <a:solidFill>
                    <a:srgbClr val="002060"/>
                  </a:solidFill>
                </a:rPr>
                <a:t>are behaving as though they are spinning</a:t>
              </a:r>
            </a:p>
            <a:p>
              <a:r>
                <a:rPr lang="en-US">
                  <a:solidFill>
                    <a:srgbClr val="002060"/>
                  </a:solidFill>
                </a:rPr>
                <a:t>in one of two directions about their</a:t>
              </a:r>
            </a:p>
            <a:p>
              <a:r>
                <a:rPr lang="en-US">
                  <a:solidFill>
                    <a:srgbClr val="002060"/>
                  </a:solidFill>
                </a:rPr>
                <a:t>axes.</a:t>
              </a: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06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06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06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6210" grpId="0" autoUpdateAnimBg="0"/>
      <p:bldP spid="606211" grpId="0" autoUpdateAnimBg="0"/>
      <p:bldP spid="606212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2660D7B5-524B-4DA3-B48F-D5A974F85A8B}" type="slidenum">
              <a:rPr lang="en-US" sz="1400" smtClean="0">
                <a:solidFill>
                  <a:srgbClr val="002060"/>
                </a:solidFill>
              </a:rPr>
              <a:pPr/>
              <a:t>11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07234" name="Text Box 2"/>
          <p:cNvSpPr txBox="1">
            <a:spLocks noChangeArrowheads="1"/>
          </p:cNvSpPr>
          <p:nvPr/>
        </p:nvSpPr>
        <p:spPr bwMode="auto">
          <a:xfrm>
            <a:off x="1219200" y="152400"/>
            <a:ext cx="666750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Spin Angular Momentum and Quantum Numbers</a:t>
            </a:r>
          </a:p>
        </p:txBody>
      </p:sp>
      <p:sp>
        <p:nvSpPr>
          <p:cNvPr id="607235" name="Text Box 3"/>
          <p:cNvSpPr txBox="1">
            <a:spLocks noChangeArrowheads="1"/>
          </p:cNvSpPr>
          <p:nvPr/>
        </p:nvSpPr>
        <p:spPr bwMode="auto">
          <a:xfrm>
            <a:off x="579438" y="822325"/>
            <a:ext cx="71929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A rotating (or spinning) charge possesses angular momentum.</a:t>
            </a:r>
          </a:p>
        </p:txBody>
      </p:sp>
      <p:sp>
        <p:nvSpPr>
          <p:cNvPr id="607236" name="Text Box 4"/>
          <p:cNvSpPr txBox="1">
            <a:spLocks noChangeArrowheads="1"/>
          </p:cNvSpPr>
          <p:nvPr/>
        </p:nvSpPr>
        <p:spPr bwMode="auto">
          <a:xfrm>
            <a:off x="593725" y="1458913"/>
            <a:ext cx="80518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To characterize the </a:t>
            </a:r>
            <a:r>
              <a:rPr lang="en-US" b="1">
                <a:solidFill>
                  <a:srgbClr val="FF33CC"/>
                </a:solidFill>
              </a:rPr>
              <a:t>spin angular momentum</a:t>
            </a:r>
            <a:r>
              <a:rPr lang="en-US">
                <a:solidFill>
                  <a:srgbClr val="FF33CC"/>
                </a:solidFill>
              </a:rPr>
              <a:t> </a:t>
            </a:r>
            <a:r>
              <a:rPr lang="en-US">
                <a:solidFill>
                  <a:srgbClr val="002060"/>
                </a:solidFill>
              </a:rPr>
              <a:t>of an electron, two new</a:t>
            </a:r>
          </a:p>
          <a:p>
            <a:r>
              <a:rPr lang="en-US">
                <a:solidFill>
                  <a:srgbClr val="002060"/>
                </a:solidFill>
              </a:rPr>
              <a:t>quantum numbers are introduced, s and m</a:t>
            </a:r>
            <a:r>
              <a:rPr lang="en-US" baseline="-25000">
                <a:solidFill>
                  <a:srgbClr val="002060"/>
                </a:solidFill>
              </a:rPr>
              <a:t>s</a:t>
            </a:r>
            <a:r>
              <a:rPr lang="en-US">
                <a:solidFill>
                  <a:srgbClr val="002060"/>
                </a:solidFill>
              </a:rPr>
              <a:t> (analogous to l and m</a:t>
            </a:r>
            <a:r>
              <a:rPr lang="en-US" baseline="-25000">
                <a:solidFill>
                  <a:srgbClr val="002060"/>
                </a:solidFill>
              </a:rPr>
              <a:t>l</a:t>
            </a:r>
            <a:r>
              <a:rPr lang="en-US">
                <a:solidFill>
                  <a:srgbClr val="002060"/>
                </a:solidFill>
              </a:rPr>
              <a:t>), </a:t>
            </a:r>
          </a:p>
          <a:p>
            <a:r>
              <a:rPr lang="en-US">
                <a:solidFill>
                  <a:srgbClr val="002060"/>
                </a:solidFill>
              </a:rPr>
              <a:t>with s = ½ and m</a:t>
            </a:r>
            <a:r>
              <a:rPr lang="en-US" baseline="-25000">
                <a:solidFill>
                  <a:srgbClr val="002060"/>
                </a:solidFill>
              </a:rPr>
              <a:t>s</a:t>
            </a:r>
            <a:r>
              <a:rPr lang="en-US">
                <a:solidFill>
                  <a:srgbClr val="002060"/>
                </a:solidFill>
              </a:rPr>
              <a:t> =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½</a:t>
            </a:r>
            <a:r>
              <a:rPr lang="en-US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607237" name="Text Box 5"/>
          <p:cNvSpPr txBox="1">
            <a:spLocks noChangeArrowheads="1"/>
          </p:cNvSpPr>
          <p:nvPr/>
        </p:nvSpPr>
        <p:spPr bwMode="auto">
          <a:xfrm>
            <a:off x="631825" y="3962400"/>
            <a:ext cx="82073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In direct analogy to orbital angular momentum, spin angular momentum</a:t>
            </a:r>
          </a:p>
          <a:p>
            <a:r>
              <a:rPr lang="en-US">
                <a:solidFill>
                  <a:srgbClr val="002060"/>
                </a:solidFill>
              </a:rPr>
              <a:t>operators are introduced with the properties that:</a:t>
            </a:r>
          </a:p>
        </p:txBody>
      </p:sp>
      <p:graphicFrame>
        <p:nvGraphicFramePr>
          <p:cNvPr id="607239" name="Object 7"/>
          <p:cNvGraphicFramePr>
            <a:graphicFrameLocks noChangeAspect="1"/>
          </p:cNvGraphicFramePr>
          <p:nvPr/>
        </p:nvGraphicFramePr>
        <p:xfrm>
          <a:off x="3116263" y="3240088"/>
          <a:ext cx="6477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18" name="Equation" r:id="rId3" imgW="276150" imgH="152512" progId="Equation.DSMT4">
                  <p:embed/>
                </p:oleObj>
              </mc:Choice>
              <mc:Fallback>
                <p:oleObj name="Equation" r:id="rId3" imgW="276150" imgH="152512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16263" y="3240088"/>
                        <a:ext cx="6477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7238" name="Text Box 6"/>
          <p:cNvSpPr txBox="1">
            <a:spLocks noChangeArrowheads="1"/>
          </p:cNvSpPr>
          <p:nvPr/>
        </p:nvSpPr>
        <p:spPr bwMode="auto">
          <a:xfrm>
            <a:off x="593725" y="2601913"/>
            <a:ext cx="82105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state of the electron is characterized by s and m</a:t>
            </a:r>
            <a:r>
              <a:rPr lang="en-US" baseline="-25000">
                <a:solidFill>
                  <a:srgbClr val="002060"/>
                </a:solidFill>
              </a:rPr>
              <a:t>s</a:t>
            </a:r>
            <a:r>
              <a:rPr lang="en-US">
                <a:solidFill>
                  <a:srgbClr val="002060"/>
                </a:solidFill>
              </a:rPr>
              <a:t> and is written as:</a:t>
            </a:r>
          </a:p>
        </p:txBody>
      </p:sp>
      <p:graphicFrame>
        <p:nvGraphicFramePr>
          <p:cNvPr id="607240" name="Object 8"/>
          <p:cNvGraphicFramePr>
            <a:graphicFrameLocks noChangeAspect="1"/>
          </p:cNvGraphicFramePr>
          <p:nvPr/>
        </p:nvGraphicFramePr>
        <p:xfrm>
          <a:off x="3814763" y="3103563"/>
          <a:ext cx="2344737" cy="725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19" name="Equation" r:id="rId5" imgW="1342956" imgH="323920" progId="Equation.DSMT4">
                  <p:embed/>
                </p:oleObj>
              </mc:Choice>
              <mc:Fallback>
                <p:oleObj name="Equation" r:id="rId5" imgW="1342956" imgH="323920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4763" y="3103563"/>
                        <a:ext cx="2344737" cy="7254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4"/>
          <p:cNvGrpSpPr>
            <a:grpSpLocks/>
          </p:cNvGrpSpPr>
          <p:nvPr/>
        </p:nvGrpSpPr>
        <p:grpSpPr bwMode="auto">
          <a:xfrm>
            <a:off x="730250" y="4849813"/>
            <a:ext cx="2662238" cy="574675"/>
            <a:chOff x="2166" y="3055"/>
            <a:chExt cx="1677" cy="362"/>
          </a:xfrm>
        </p:grpSpPr>
        <p:graphicFrame>
          <p:nvGraphicFramePr>
            <p:cNvPr id="12306" name="Object 10"/>
            <p:cNvGraphicFramePr>
              <a:graphicFrameLocks noChangeAspect="1"/>
            </p:cNvGraphicFramePr>
            <p:nvPr/>
          </p:nvGraphicFramePr>
          <p:xfrm>
            <a:off x="2166" y="3143"/>
            <a:ext cx="1677" cy="27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520" name="Equation" r:id="rId7" imgW="1533534" imgH="152512" progId="Equation.DSMT4">
                    <p:embed/>
                  </p:oleObj>
                </mc:Choice>
                <mc:Fallback>
                  <p:oleObj name="Equation" r:id="rId7" imgW="1533534" imgH="152512" progId="Equation.DSMT4">
                    <p:embed/>
                    <p:pic>
                      <p:nvPicPr>
                        <p:cNvPr id="0" name="Object 1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66" y="3143"/>
                          <a:ext cx="1677" cy="27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2307" name="Text Box 11"/>
            <p:cNvSpPr txBox="1">
              <a:spLocks noChangeArrowheads="1"/>
            </p:cNvSpPr>
            <p:nvPr/>
          </p:nvSpPr>
          <p:spPr bwMode="auto">
            <a:xfrm>
              <a:off x="2208" y="3055"/>
              <a:ext cx="191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accent1"/>
                  </a:solidFill>
                </a:rPr>
                <a:t>^</a:t>
              </a:r>
            </a:p>
          </p:txBody>
        </p:sp>
      </p:grpSp>
      <p:graphicFrame>
        <p:nvGraphicFramePr>
          <p:cNvPr id="607244" name="Object 12"/>
          <p:cNvGraphicFramePr>
            <a:graphicFrameLocks noChangeAspect="1"/>
          </p:cNvGraphicFramePr>
          <p:nvPr/>
        </p:nvGraphicFramePr>
        <p:xfrm>
          <a:off x="803275" y="5727700"/>
          <a:ext cx="2070100" cy="461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21" name="Equation" r:id="rId9" imgW="1162095" imgH="161960" progId="Equation.DSMT4">
                  <p:embed/>
                </p:oleObj>
              </mc:Choice>
              <mc:Fallback>
                <p:oleObj name="Equation" r:id="rId9" imgW="1162095" imgH="161960" progId="Equation.DSMT4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3275" y="5727700"/>
                        <a:ext cx="2070100" cy="461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7248" name="Text Box 16"/>
          <p:cNvSpPr txBox="1">
            <a:spLocks noChangeArrowheads="1"/>
          </p:cNvSpPr>
          <p:nvPr/>
        </p:nvSpPr>
        <p:spPr bwMode="auto">
          <a:xfrm>
            <a:off x="3505200" y="5345113"/>
            <a:ext cx="61266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mtClean="0">
                <a:solidFill>
                  <a:srgbClr val="000000"/>
                </a:solidFill>
              </a:rPr>
              <a:t>and</a:t>
            </a:r>
            <a:endParaRPr lang="en-US">
              <a:solidFill>
                <a:srgbClr val="000000"/>
              </a:solidFill>
            </a:endParaRPr>
          </a:p>
        </p:txBody>
      </p:sp>
      <p:graphicFrame>
        <p:nvGraphicFramePr>
          <p:cNvPr id="607253" name="Object 21"/>
          <p:cNvGraphicFramePr>
            <a:graphicFrameLocks noChangeAspect="1"/>
          </p:cNvGraphicFramePr>
          <p:nvPr/>
        </p:nvGraphicFramePr>
        <p:xfrm>
          <a:off x="4092575" y="5659438"/>
          <a:ext cx="4692650" cy="682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22" name="Equation" r:id="rId11" imgW="3019559" imgH="323920" progId="Equation.DSMT4">
                  <p:embed/>
                </p:oleObj>
              </mc:Choice>
              <mc:Fallback>
                <p:oleObj name="Equation" r:id="rId11" imgW="3019559" imgH="323920" progId="Equation.DSMT4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92575" y="5659438"/>
                        <a:ext cx="4692650" cy="682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25"/>
          <p:cNvGrpSpPr>
            <a:grpSpLocks/>
          </p:cNvGrpSpPr>
          <p:nvPr/>
        </p:nvGrpSpPr>
        <p:grpSpPr bwMode="auto">
          <a:xfrm>
            <a:off x="4052888" y="4783138"/>
            <a:ext cx="4776787" cy="682625"/>
            <a:chOff x="2553" y="3013"/>
            <a:chExt cx="3009" cy="430"/>
          </a:xfrm>
        </p:grpSpPr>
        <p:graphicFrame>
          <p:nvGraphicFramePr>
            <p:cNvPr id="12303" name="Object 19"/>
            <p:cNvGraphicFramePr>
              <a:graphicFrameLocks noChangeAspect="1"/>
            </p:cNvGraphicFramePr>
            <p:nvPr/>
          </p:nvGraphicFramePr>
          <p:xfrm>
            <a:off x="2553" y="3013"/>
            <a:ext cx="3009" cy="43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523" name="Equation" r:id="rId13" imgW="3067068" imgH="323920" progId="Equation.DSMT4">
                    <p:embed/>
                  </p:oleObj>
                </mc:Choice>
                <mc:Fallback>
                  <p:oleObj name="Equation" r:id="rId13" imgW="3067068" imgH="323920" progId="Equation.DSMT4">
                    <p:embed/>
                    <p:pic>
                      <p:nvPicPr>
                        <p:cNvPr id="0" name="Object 1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53" y="3013"/>
                          <a:ext cx="3009" cy="43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2304" name="Text Box 20"/>
            <p:cNvSpPr txBox="1">
              <a:spLocks noChangeArrowheads="1"/>
            </p:cNvSpPr>
            <p:nvPr/>
          </p:nvSpPr>
          <p:spPr bwMode="auto">
            <a:xfrm>
              <a:off x="2593" y="3014"/>
              <a:ext cx="191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accent1"/>
                  </a:solidFill>
                </a:rPr>
                <a:t>^</a:t>
              </a:r>
            </a:p>
          </p:txBody>
        </p:sp>
        <p:sp>
          <p:nvSpPr>
            <p:cNvPr id="12305" name="Text Box 22"/>
            <p:cNvSpPr txBox="1">
              <a:spLocks noChangeArrowheads="1"/>
            </p:cNvSpPr>
            <p:nvPr/>
          </p:nvSpPr>
          <p:spPr bwMode="auto">
            <a:xfrm>
              <a:off x="4033" y="3024"/>
              <a:ext cx="191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accent1"/>
                  </a:solidFill>
                </a:rPr>
                <a:t>^</a:t>
              </a: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07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07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07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07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07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07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07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07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607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07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7234" grpId="0" autoUpdateAnimBg="0"/>
      <p:bldP spid="607235" grpId="0" autoUpdateAnimBg="0"/>
      <p:bldP spid="607236" grpId="0" autoUpdateAnimBg="0"/>
      <p:bldP spid="607237" grpId="0" autoUpdateAnimBg="0"/>
      <p:bldP spid="607238" grpId="0" autoUpdateAnimBg="0"/>
      <p:bldP spid="607248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9372318F-0105-4F09-8859-8BE9E9E27E14}" type="slidenum">
              <a:rPr lang="en-US" sz="1400" smtClean="0">
                <a:solidFill>
                  <a:srgbClr val="002060"/>
                </a:solidFill>
              </a:rPr>
              <a:pPr/>
              <a:t>12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08262" name="Text Box 6"/>
          <p:cNvSpPr txBox="1">
            <a:spLocks noChangeArrowheads="1"/>
          </p:cNvSpPr>
          <p:nvPr/>
        </p:nvSpPr>
        <p:spPr bwMode="auto">
          <a:xfrm>
            <a:off x="381000" y="609600"/>
            <a:ext cx="67611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Because one always has </a:t>
            </a:r>
            <a:r>
              <a:rPr lang="en-US">
                <a:solidFill>
                  <a:srgbClr val="FF33CC"/>
                </a:solidFill>
              </a:rPr>
              <a:t>s = </a:t>
            </a:r>
            <a:r>
              <a:rPr lang="en-US">
                <a:solidFill>
                  <a:srgbClr val="FF33CC"/>
                </a:solidFill>
                <a:cs typeface="Arial" charset="0"/>
              </a:rPr>
              <a:t>½</a:t>
            </a:r>
            <a:r>
              <a:rPr lang="en-US">
                <a:solidFill>
                  <a:srgbClr val="002060"/>
                </a:solidFill>
                <a:cs typeface="Arial" charset="0"/>
              </a:rPr>
              <a:t>, the standard shorthand is:</a:t>
            </a:r>
            <a:endParaRPr lang="en-US">
              <a:solidFill>
                <a:srgbClr val="002060"/>
              </a:solidFill>
            </a:endParaRPr>
          </a:p>
        </p:txBody>
      </p:sp>
      <p:graphicFrame>
        <p:nvGraphicFramePr>
          <p:cNvPr id="654336" name="Object 1024"/>
          <p:cNvGraphicFramePr>
            <a:graphicFrameLocks noChangeAspect="1"/>
          </p:cNvGraphicFramePr>
          <p:nvPr/>
        </p:nvGraphicFramePr>
        <p:xfrm>
          <a:off x="2652713" y="1354138"/>
          <a:ext cx="3440112" cy="725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27" name="Equation" r:id="rId3" imgW="2028876" imgH="323920" progId="Equation.DSMT4">
                  <p:embed/>
                </p:oleObj>
              </mc:Choice>
              <mc:Fallback>
                <p:oleObj name="Equation" r:id="rId3" imgW="2028876" imgH="323920" progId="Equation.DSMT4">
                  <p:embed/>
                  <p:pic>
                    <p:nvPicPr>
                      <p:cNvPr id="0" name="Object 10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52713" y="1354138"/>
                        <a:ext cx="3440112" cy="7254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4337" name="Object 1025"/>
          <p:cNvGraphicFramePr>
            <a:graphicFrameLocks noChangeAspect="1"/>
          </p:cNvGraphicFramePr>
          <p:nvPr/>
        </p:nvGraphicFramePr>
        <p:xfrm>
          <a:off x="2627313" y="3659188"/>
          <a:ext cx="3421062" cy="625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28" name="Equation" r:id="rId5" imgW="2171674" imgH="285860" progId="Equation.DSMT4">
                  <p:embed/>
                </p:oleObj>
              </mc:Choice>
              <mc:Fallback>
                <p:oleObj name="Equation" r:id="rId5" imgW="2171674" imgH="285860" progId="Equation.DSMT4">
                  <p:embed/>
                  <p:pic>
                    <p:nvPicPr>
                      <p:cNvPr id="0" name="Object 10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27313" y="3659188"/>
                        <a:ext cx="3421062" cy="625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2624138" y="2590800"/>
            <a:ext cx="3506787" cy="654050"/>
            <a:chOff x="1317" y="1344"/>
            <a:chExt cx="2209" cy="412"/>
          </a:xfrm>
        </p:grpSpPr>
        <p:graphicFrame>
          <p:nvGraphicFramePr>
            <p:cNvPr id="13319" name="Object 1026"/>
            <p:cNvGraphicFramePr>
              <a:graphicFrameLocks noChangeAspect="1"/>
            </p:cNvGraphicFramePr>
            <p:nvPr/>
          </p:nvGraphicFramePr>
          <p:xfrm>
            <a:off x="1317" y="1361"/>
            <a:ext cx="2209" cy="39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429" name="Equation" r:id="rId7" imgW="2219454" imgH="285860" progId="Equation.DSMT4">
                    <p:embed/>
                  </p:oleObj>
                </mc:Choice>
                <mc:Fallback>
                  <p:oleObj name="Equation" r:id="rId7" imgW="2219454" imgH="285860" progId="Equation.DSMT4">
                    <p:embed/>
                    <p:pic>
                      <p:nvPicPr>
                        <p:cNvPr id="0" name="Object 102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17" y="1361"/>
                          <a:ext cx="2209" cy="39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3320" name="Text Box 17"/>
            <p:cNvSpPr txBox="1">
              <a:spLocks noChangeArrowheads="1"/>
            </p:cNvSpPr>
            <p:nvPr/>
          </p:nvSpPr>
          <p:spPr bwMode="auto">
            <a:xfrm>
              <a:off x="1345" y="1344"/>
              <a:ext cx="191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accent1"/>
                  </a:solidFill>
                </a:rPr>
                <a:t>^</a:t>
              </a:r>
            </a:p>
          </p:txBody>
        </p:sp>
        <p:sp>
          <p:nvSpPr>
            <p:cNvPr id="13321" name="Text Box 18"/>
            <p:cNvSpPr txBox="1">
              <a:spLocks noChangeArrowheads="1"/>
            </p:cNvSpPr>
            <p:nvPr/>
          </p:nvSpPr>
          <p:spPr bwMode="auto">
            <a:xfrm>
              <a:off x="2497" y="1354"/>
              <a:ext cx="191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accent1"/>
                  </a:solidFill>
                </a:rPr>
                <a:t>^</a:t>
              </a:r>
            </a:p>
          </p:txBody>
        </p:sp>
      </p:grpSp>
      <p:sp>
        <p:nvSpPr>
          <p:cNvPr id="3" name="Rectangle 2"/>
          <p:cNvSpPr/>
          <p:nvPr/>
        </p:nvSpPr>
        <p:spPr bwMode="auto">
          <a:xfrm>
            <a:off x="1981200" y="2362200"/>
            <a:ext cx="4572000" cy="2362200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8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8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08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08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543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543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543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543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5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5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54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54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8262" grpId="0" autoUpdateAnimBg="0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5EC2AB1E-C8F9-4203-8636-2940720FDDA7}" type="slidenum">
              <a:rPr lang="en-US" sz="1400" smtClean="0">
                <a:solidFill>
                  <a:srgbClr val="002060"/>
                </a:solidFill>
              </a:rPr>
              <a:pPr/>
              <a:t>13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09282" name="Text Box 2"/>
          <p:cNvSpPr txBox="1">
            <a:spLocks noChangeArrowheads="1"/>
          </p:cNvSpPr>
          <p:nvPr/>
        </p:nvSpPr>
        <p:spPr bwMode="auto">
          <a:xfrm>
            <a:off x="1438275" y="152400"/>
            <a:ext cx="5800725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Orthonormality of the Spin Wavefunctions</a:t>
            </a:r>
          </a:p>
        </p:txBody>
      </p:sp>
      <p:sp>
        <p:nvSpPr>
          <p:cNvPr id="609283" name="Text Box 3"/>
          <p:cNvSpPr txBox="1">
            <a:spLocks noChangeArrowheads="1"/>
          </p:cNvSpPr>
          <p:nvPr/>
        </p:nvSpPr>
        <p:spPr bwMode="auto">
          <a:xfrm>
            <a:off x="593725" y="838200"/>
            <a:ext cx="78168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One can define integrals of the spin functions in analogy to integrals</a:t>
            </a:r>
          </a:p>
          <a:p>
            <a:r>
              <a:rPr lang="en-US">
                <a:solidFill>
                  <a:srgbClr val="002060"/>
                </a:solidFill>
              </a:rPr>
              <a:t>of spatial wavefunctions, keeping in mind that one is not really using</a:t>
            </a:r>
          </a:p>
          <a:p>
            <a:r>
              <a:rPr lang="en-US">
                <a:solidFill>
                  <a:srgbClr val="002060"/>
                </a:solidFill>
              </a:rPr>
              <a:t>calculus to evaluate integrals.  Their values are defined below:</a:t>
            </a:r>
          </a:p>
        </p:txBody>
      </p:sp>
      <p:sp>
        <p:nvSpPr>
          <p:cNvPr id="609284" name="Text Box 4"/>
          <p:cNvSpPr txBox="1">
            <a:spLocks noChangeArrowheads="1"/>
          </p:cNvSpPr>
          <p:nvPr/>
        </p:nvSpPr>
        <p:spPr bwMode="auto">
          <a:xfrm>
            <a:off x="684213" y="5013325"/>
            <a:ext cx="741838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Therefore, by definition, the spin wavefunctions are orthonormal.</a:t>
            </a:r>
          </a:p>
        </p:txBody>
      </p:sp>
      <p:grpSp>
        <p:nvGrpSpPr>
          <p:cNvPr id="2" name="Group 18"/>
          <p:cNvGrpSpPr>
            <a:grpSpLocks/>
          </p:cNvGrpSpPr>
          <p:nvPr/>
        </p:nvGrpSpPr>
        <p:grpSpPr bwMode="auto">
          <a:xfrm>
            <a:off x="2390775" y="2105025"/>
            <a:ext cx="3978275" cy="1200150"/>
            <a:chOff x="1506" y="1326"/>
            <a:chExt cx="2506" cy="756"/>
          </a:xfrm>
        </p:grpSpPr>
        <p:grpSp>
          <p:nvGrpSpPr>
            <p:cNvPr id="14350" name="Group 16"/>
            <p:cNvGrpSpPr>
              <a:grpSpLocks/>
            </p:cNvGrpSpPr>
            <p:nvPr/>
          </p:nvGrpSpPr>
          <p:grpSpPr bwMode="auto">
            <a:xfrm>
              <a:off x="1516" y="1326"/>
              <a:ext cx="2496" cy="317"/>
              <a:chOff x="1516" y="1326"/>
              <a:chExt cx="2496" cy="317"/>
            </a:xfrm>
          </p:grpSpPr>
          <p:graphicFrame>
            <p:nvGraphicFramePr>
              <p:cNvPr id="14354" name="Object 1027"/>
              <p:cNvGraphicFramePr>
                <a:graphicFrameLocks noChangeAspect="1"/>
              </p:cNvGraphicFramePr>
              <p:nvPr/>
            </p:nvGraphicFramePr>
            <p:xfrm>
              <a:off x="1516" y="1326"/>
              <a:ext cx="1429" cy="31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4496" name="Equation" r:id="rId3" imgW="1285998" imgH="180855" progId="Equation.DSMT4">
                      <p:embed/>
                    </p:oleObj>
                  </mc:Choice>
                  <mc:Fallback>
                    <p:oleObj name="Equation" r:id="rId3" imgW="1285998" imgH="180855" progId="Equation.DSMT4">
                      <p:embed/>
                      <p:pic>
                        <p:nvPicPr>
                          <p:cNvPr id="0" name="Object 1027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516" y="1326"/>
                            <a:ext cx="1429" cy="317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4355" name="Text Box 7"/>
              <p:cNvSpPr txBox="1">
                <a:spLocks noChangeArrowheads="1"/>
              </p:cNvSpPr>
              <p:nvPr/>
            </p:nvSpPr>
            <p:spPr bwMode="auto">
              <a:xfrm>
                <a:off x="3024" y="1367"/>
                <a:ext cx="988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 b="1">
                    <a:solidFill>
                      <a:srgbClr val="FF0000"/>
                    </a:solidFill>
                  </a:rPr>
                  <a:t>By definition</a:t>
                </a:r>
              </a:p>
            </p:txBody>
          </p:sp>
        </p:grpSp>
        <p:grpSp>
          <p:nvGrpSpPr>
            <p:cNvPr id="14351" name="Group 17"/>
            <p:cNvGrpSpPr>
              <a:grpSpLocks/>
            </p:cNvGrpSpPr>
            <p:nvPr/>
          </p:nvGrpSpPr>
          <p:grpSpPr bwMode="auto">
            <a:xfrm>
              <a:off x="1506" y="1765"/>
              <a:ext cx="2506" cy="317"/>
              <a:chOff x="1506" y="1765"/>
              <a:chExt cx="2506" cy="317"/>
            </a:xfrm>
          </p:grpSpPr>
          <p:graphicFrame>
            <p:nvGraphicFramePr>
              <p:cNvPr id="14352" name="Object 1026"/>
              <p:cNvGraphicFramePr>
                <a:graphicFrameLocks noChangeAspect="1"/>
              </p:cNvGraphicFramePr>
              <p:nvPr/>
            </p:nvGraphicFramePr>
            <p:xfrm>
              <a:off x="1506" y="1765"/>
              <a:ext cx="1449" cy="31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4497" name="Equation" r:id="rId5" imgW="1314342" imgH="180855" progId="Equation.DSMT4">
                      <p:embed/>
                    </p:oleObj>
                  </mc:Choice>
                  <mc:Fallback>
                    <p:oleObj name="Equation" r:id="rId5" imgW="1314342" imgH="180855" progId="Equation.DSMT4">
                      <p:embed/>
                      <p:pic>
                        <p:nvPicPr>
                          <p:cNvPr id="0" name="Object 1026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506" y="1765"/>
                            <a:ext cx="1449" cy="317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4353" name="Text Box 8"/>
              <p:cNvSpPr txBox="1">
                <a:spLocks noChangeArrowheads="1"/>
              </p:cNvSpPr>
              <p:nvPr/>
            </p:nvSpPr>
            <p:spPr bwMode="auto">
              <a:xfrm>
                <a:off x="3024" y="1785"/>
                <a:ext cx="988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 b="1">
                    <a:solidFill>
                      <a:srgbClr val="FF0000"/>
                    </a:solidFill>
                  </a:rPr>
                  <a:t>By definition</a:t>
                </a:r>
              </a:p>
            </p:txBody>
          </p:sp>
        </p:grpSp>
      </p:grpSp>
      <p:grpSp>
        <p:nvGrpSpPr>
          <p:cNvPr id="5" name="Group 23"/>
          <p:cNvGrpSpPr>
            <a:grpSpLocks/>
          </p:cNvGrpSpPr>
          <p:nvPr/>
        </p:nvGrpSpPr>
        <p:grpSpPr bwMode="auto">
          <a:xfrm>
            <a:off x="2384425" y="3487738"/>
            <a:ext cx="3984625" cy="1189037"/>
            <a:chOff x="1502" y="2197"/>
            <a:chExt cx="2510" cy="749"/>
          </a:xfrm>
        </p:grpSpPr>
        <p:grpSp>
          <p:nvGrpSpPr>
            <p:cNvPr id="14344" name="Group 22"/>
            <p:cNvGrpSpPr>
              <a:grpSpLocks/>
            </p:cNvGrpSpPr>
            <p:nvPr/>
          </p:nvGrpSpPr>
          <p:grpSpPr bwMode="auto">
            <a:xfrm>
              <a:off x="1502" y="2197"/>
              <a:ext cx="2510" cy="317"/>
              <a:chOff x="1502" y="2197"/>
              <a:chExt cx="2510" cy="317"/>
            </a:xfrm>
          </p:grpSpPr>
          <p:sp>
            <p:nvSpPr>
              <p:cNvPr id="14348" name="Text Box 9"/>
              <p:cNvSpPr txBox="1">
                <a:spLocks noChangeArrowheads="1"/>
              </p:cNvSpPr>
              <p:nvPr/>
            </p:nvSpPr>
            <p:spPr bwMode="auto">
              <a:xfrm>
                <a:off x="3024" y="2208"/>
                <a:ext cx="988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 b="1">
                    <a:solidFill>
                      <a:srgbClr val="FF0000"/>
                    </a:solidFill>
                  </a:rPr>
                  <a:t>By definition</a:t>
                </a:r>
              </a:p>
            </p:txBody>
          </p:sp>
          <p:graphicFrame>
            <p:nvGraphicFramePr>
              <p:cNvPr id="14349" name="Object 1025"/>
              <p:cNvGraphicFramePr>
                <a:graphicFrameLocks noChangeAspect="1"/>
              </p:cNvGraphicFramePr>
              <p:nvPr/>
            </p:nvGraphicFramePr>
            <p:xfrm>
              <a:off x="1502" y="2197"/>
              <a:ext cx="1464" cy="31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4498" name="Equation" r:id="rId7" imgW="1324060" imgH="180855" progId="Equation.DSMT4">
                      <p:embed/>
                    </p:oleObj>
                  </mc:Choice>
                  <mc:Fallback>
                    <p:oleObj name="Equation" r:id="rId7" imgW="1324060" imgH="180855" progId="Equation.DSMT4">
                      <p:embed/>
                      <p:pic>
                        <p:nvPicPr>
                          <p:cNvPr id="0" name="Object 1025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502" y="2197"/>
                            <a:ext cx="1464" cy="317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14345" name="Group 20"/>
            <p:cNvGrpSpPr>
              <a:grpSpLocks/>
            </p:cNvGrpSpPr>
            <p:nvPr/>
          </p:nvGrpSpPr>
          <p:grpSpPr bwMode="auto">
            <a:xfrm>
              <a:off x="1502" y="2629"/>
              <a:ext cx="2510" cy="317"/>
              <a:chOff x="1502" y="2629"/>
              <a:chExt cx="2510" cy="317"/>
            </a:xfrm>
          </p:grpSpPr>
          <p:sp>
            <p:nvSpPr>
              <p:cNvPr id="14346" name="Text Box 10"/>
              <p:cNvSpPr txBox="1">
                <a:spLocks noChangeArrowheads="1"/>
              </p:cNvSpPr>
              <p:nvPr/>
            </p:nvSpPr>
            <p:spPr bwMode="auto">
              <a:xfrm>
                <a:off x="3024" y="2649"/>
                <a:ext cx="988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 b="1">
                    <a:solidFill>
                      <a:srgbClr val="FF0000"/>
                    </a:solidFill>
                  </a:rPr>
                  <a:t>By definition</a:t>
                </a:r>
              </a:p>
            </p:txBody>
          </p:sp>
          <p:graphicFrame>
            <p:nvGraphicFramePr>
              <p:cNvPr id="14347" name="Object 1024"/>
              <p:cNvGraphicFramePr>
                <a:graphicFrameLocks noChangeAspect="1"/>
              </p:cNvGraphicFramePr>
              <p:nvPr/>
            </p:nvGraphicFramePr>
            <p:xfrm>
              <a:off x="1502" y="2629"/>
              <a:ext cx="1464" cy="31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4499" name="Equation" r:id="rId9" imgW="1324060" imgH="180855" progId="Equation.DSMT4">
                      <p:embed/>
                    </p:oleObj>
                  </mc:Choice>
                  <mc:Fallback>
                    <p:oleObj name="Equation" r:id="rId9" imgW="1324060" imgH="180855" progId="Equation.DSMT4">
                      <p:embed/>
                      <p:pic>
                        <p:nvPicPr>
                          <p:cNvPr id="0" name="Object 1024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0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502" y="2629"/>
                            <a:ext cx="1464" cy="317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09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09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609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9282" grpId="0" autoUpdateAnimBg="0"/>
      <p:bldP spid="609283" grpId="0" autoUpdateAnimBg="0"/>
      <p:bldP spid="609284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32E64DE0-04FB-4B05-9F32-0D8FDC3ACDF5}" type="slidenum">
              <a:rPr lang="en-US" sz="1400" smtClean="0">
                <a:solidFill>
                  <a:srgbClr val="002060"/>
                </a:solidFill>
              </a:rPr>
              <a:pPr/>
              <a:t>14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The Pauli Principle</a:t>
            </a:r>
          </a:p>
        </p:txBody>
      </p:sp>
      <p:sp>
        <p:nvSpPr>
          <p:cNvPr id="612355" name="Text Box 3"/>
          <p:cNvSpPr txBox="1">
            <a:spLocks noChangeArrowheads="1"/>
          </p:cNvSpPr>
          <p:nvPr/>
        </p:nvSpPr>
        <p:spPr bwMode="auto">
          <a:xfrm>
            <a:off x="2749550" y="685800"/>
            <a:ext cx="365125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The Permutation Operator</a:t>
            </a:r>
          </a:p>
        </p:txBody>
      </p:sp>
      <p:sp>
        <p:nvSpPr>
          <p:cNvPr id="612356" name="Text Box 4"/>
          <p:cNvSpPr txBox="1">
            <a:spLocks noChangeArrowheads="1"/>
          </p:cNvSpPr>
          <p:nvPr/>
        </p:nvSpPr>
        <p:spPr bwMode="auto">
          <a:xfrm>
            <a:off x="517525" y="1371600"/>
            <a:ext cx="76009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dirty="0">
                <a:solidFill>
                  <a:srgbClr val="002060"/>
                </a:solidFill>
              </a:rPr>
              <a:t>By definition, this operator permutes (i.e. exchanges) two particles</a:t>
            </a:r>
          </a:p>
          <a:p>
            <a:r>
              <a:rPr lang="en-US" dirty="0">
                <a:solidFill>
                  <a:srgbClr val="002060"/>
                </a:solidFill>
              </a:rPr>
              <a:t>(usually electrons) in a </a:t>
            </a:r>
            <a:r>
              <a:rPr lang="en-US" dirty="0" err="1">
                <a:solidFill>
                  <a:srgbClr val="002060"/>
                </a:solidFill>
              </a:rPr>
              <a:t>wavefunction</a:t>
            </a:r>
            <a:r>
              <a:rPr lang="en-US" dirty="0">
                <a:solidFill>
                  <a:srgbClr val="002060"/>
                </a:solidFill>
              </a:rPr>
              <a:t>.</a:t>
            </a:r>
          </a:p>
        </p:txBody>
      </p:sp>
      <p:graphicFrame>
        <p:nvGraphicFramePr>
          <p:cNvPr id="612357" name="Object 5"/>
          <p:cNvGraphicFramePr>
            <a:graphicFrameLocks noChangeAspect="1"/>
          </p:cNvGraphicFramePr>
          <p:nvPr/>
        </p:nvGraphicFramePr>
        <p:xfrm>
          <a:off x="2212975" y="2292350"/>
          <a:ext cx="2054225" cy="47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53" name="Equation" r:id="rId3" imgW="1162095" imgH="171408" progId="Equation.DSMT4">
                  <p:embed/>
                </p:oleObj>
              </mc:Choice>
              <mc:Fallback>
                <p:oleObj name="Equation" r:id="rId3" imgW="1162095" imgH="171408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12975" y="2292350"/>
                        <a:ext cx="2054225" cy="476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8"/>
          <p:cNvGrpSpPr>
            <a:grpSpLocks/>
          </p:cNvGrpSpPr>
          <p:nvPr/>
        </p:nvGrpSpPr>
        <p:grpSpPr bwMode="auto">
          <a:xfrm>
            <a:off x="609600" y="3000375"/>
            <a:ext cx="6283325" cy="466725"/>
            <a:chOff x="384" y="1890"/>
            <a:chExt cx="3958" cy="294"/>
          </a:xfrm>
        </p:grpSpPr>
        <p:sp>
          <p:nvSpPr>
            <p:cNvPr id="15376" name="Text Box 7"/>
            <p:cNvSpPr txBox="1">
              <a:spLocks noChangeArrowheads="1"/>
            </p:cNvSpPr>
            <p:nvPr/>
          </p:nvSpPr>
          <p:spPr bwMode="auto">
            <a:xfrm>
              <a:off x="384" y="1910"/>
              <a:ext cx="1829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For a 2 electron system:</a:t>
              </a:r>
            </a:p>
          </p:txBody>
        </p:sp>
        <p:graphicFrame>
          <p:nvGraphicFramePr>
            <p:cNvPr id="15377" name="Object 8"/>
            <p:cNvGraphicFramePr>
              <a:graphicFrameLocks noChangeAspect="1"/>
            </p:cNvGraphicFramePr>
            <p:nvPr/>
          </p:nvGraphicFramePr>
          <p:xfrm>
            <a:off x="2214" y="1890"/>
            <a:ext cx="2128" cy="29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554" name="Equation" r:id="rId5" imgW="1990814" imgH="161960" progId="Equation.DSMT4">
                    <p:embed/>
                  </p:oleObj>
                </mc:Choice>
                <mc:Fallback>
                  <p:oleObj name="Equation" r:id="rId5" imgW="1990814" imgH="161960" progId="Equation.DSMT4">
                    <p:embed/>
                    <p:pic>
                      <p:nvPicPr>
                        <p:cNvPr id="0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214" y="1890"/>
                          <a:ext cx="2128" cy="29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12361" name="Text Box 9"/>
          <p:cNvSpPr txBox="1">
            <a:spLocks noChangeArrowheads="1"/>
          </p:cNvSpPr>
          <p:nvPr/>
        </p:nvSpPr>
        <p:spPr bwMode="auto">
          <a:xfrm>
            <a:off x="533400" y="3733800"/>
            <a:ext cx="59213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This is an eigenvalue equation, with eigenvalue p</a:t>
            </a:r>
            <a:r>
              <a:rPr lang="en-US" baseline="-25000">
                <a:solidFill>
                  <a:srgbClr val="002060"/>
                </a:solidFill>
              </a:rPr>
              <a:t>ij</a:t>
            </a:r>
            <a:r>
              <a:rPr lang="en-US">
                <a:solidFill>
                  <a:srgbClr val="002060"/>
                </a:solidFill>
              </a:rPr>
              <a:t>.</a:t>
            </a:r>
          </a:p>
        </p:txBody>
      </p: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593725" y="4495800"/>
            <a:ext cx="7227888" cy="914400"/>
            <a:chOff x="374" y="2448"/>
            <a:chExt cx="4553" cy="576"/>
          </a:xfrm>
        </p:grpSpPr>
        <p:sp>
          <p:nvSpPr>
            <p:cNvPr id="15374" name="Text Box 11"/>
            <p:cNvSpPr txBox="1">
              <a:spLocks noChangeArrowheads="1"/>
            </p:cNvSpPr>
            <p:nvPr/>
          </p:nvSpPr>
          <p:spPr bwMode="auto">
            <a:xfrm>
              <a:off x="374" y="2448"/>
              <a:ext cx="4553" cy="5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Permuting two identical particles will not change the probability</a:t>
              </a:r>
            </a:p>
            <a:p>
              <a:pPr>
                <a:lnSpc>
                  <a:spcPct val="150000"/>
                </a:lnSpc>
              </a:pPr>
              <a:r>
                <a:rPr lang="en-US">
                  <a:solidFill>
                    <a:srgbClr val="002060"/>
                  </a:solidFill>
                </a:rPr>
                <a:t>density:</a:t>
              </a:r>
            </a:p>
          </p:txBody>
        </p:sp>
        <p:graphicFrame>
          <p:nvGraphicFramePr>
            <p:cNvPr id="15375" name="Object 12"/>
            <p:cNvGraphicFramePr>
              <a:graphicFrameLocks noChangeAspect="1"/>
            </p:cNvGraphicFramePr>
            <p:nvPr/>
          </p:nvGraphicFramePr>
          <p:xfrm>
            <a:off x="1931" y="2658"/>
            <a:ext cx="1838" cy="36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555" name="Equation" r:id="rId7" imgW="1695499" imgH="238081" progId="Equation.DSMT4">
                    <p:embed/>
                  </p:oleObj>
                </mc:Choice>
                <mc:Fallback>
                  <p:oleObj name="Equation" r:id="rId7" imgW="1695499" imgH="238081" progId="Equation.DSMT4">
                    <p:embed/>
                    <p:pic>
                      <p:nvPicPr>
                        <p:cNvPr id="0" name="Object 1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31" y="2658"/>
                          <a:ext cx="1838" cy="36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2667000" y="5761038"/>
            <a:ext cx="2349500" cy="474662"/>
            <a:chOff x="1680" y="3245"/>
            <a:chExt cx="1480" cy="299"/>
          </a:xfrm>
        </p:grpSpPr>
        <p:sp>
          <p:nvSpPr>
            <p:cNvPr id="15372" name="Text Box 14"/>
            <p:cNvSpPr txBox="1">
              <a:spLocks noChangeArrowheads="1"/>
            </p:cNvSpPr>
            <p:nvPr/>
          </p:nvSpPr>
          <p:spPr bwMode="auto">
            <a:xfrm>
              <a:off x="1680" y="3274"/>
              <a:ext cx="85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Therefore:</a:t>
              </a:r>
            </a:p>
          </p:txBody>
        </p:sp>
        <p:graphicFrame>
          <p:nvGraphicFramePr>
            <p:cNvPr id="15373" name="Object 15"/>
            <p:cNvGraphicFramePr>
              <a:graphicFrameLocks noChangeAspect="1"/>
            </p:cNvGraphicFramePr>
            <p:nvPr/>
          </p:nvGraphicFramePr>
          <p:xfrm>
            <a:off x="2567" y="3245"/>
            <a:ext cx="593" cy="29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556" name="Equation" r:id="rId9" imgW="428666" imgH="142795" progId="Equation.DSMT4">
                    <p:embed/>
                  </p:oleObj>
                </mc:Choice>
                <mc:Fallback>
                  <p:oleObj name="Equation" r:id="rId9" imgW="428666" imgH="142795" progId="Equation.DSMT4">
                    <p:embed/>
                    <p:pic>
                      <p:nvPicPr>
                        <p:cNvPr id="0" name="Object 1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67" y="3245"/>
                          <a:ext cx="593" cy="29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612369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95864138"/>
              </p:ext>
            </p:extLst>
          </p:nvPr>
        </p:nvGraphicFramePr>
        <p:xfrm>
          <a:off x="4303713" y="2286000"/>
          <a:ext cx="1487487" cy="4571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57" name="Equation" r:id="rId11" imgW="774360" imgH="241200" progId="Equation.DSMT4">
                  <p:embed/>
                </p:oleObj>
              </mc:Choice>
              <mc:Fallback>
                <p:oleObj name="Equation" r:id="rId11" imgW="774360" imgH="241200" progId="Equation.DSMT4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3713" y="2286000"/>
                        <a:ext cx="1487487" cy="45719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12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12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612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612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12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2355" grpId="0" autoUpdateAnimBg="0"/>
      <p:bldP spid="612356" grpId="0" autoUpdateAnimBg="0"/>
      <p:bldP spid="612361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C59D6E1D-A028-45DF-BD87-198963C84959}" type="slidenum">
              <a:rPr lang="en-US" sz="1400" smtClean="0">
                <a:solidFill>
                  <a:srgbClr val="002060"/>
                </a:solidFill>
              </a:rPr>
              <a:pPr/>
              <a:t>15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13378" name="Text Box 2"/>
          <p:cNvSpPr txBox="1">
            <a:spLocks noChangeArrowheads="1"/>
          </p:cNvSpPr>
          <p:nvPr/>
        </p:nvSpPr>
        <p:spPr bwMode="auto">
          <a:xfrm>
            <a:off x="3124200" y="258763"/>
            <a:ext cx="2687638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The Pauli Principle</a:t>
            </a:r>
          </a:p>
        </p:txBody>
      </p:sp>
      <p:sp>
        <p:nvSpPr>
          <p:cNvPr id="613379" name="Text Box 3"/>
          <p:cNvSpPr txBox="1">
            <a:spLocks noChangeArrowheads="1"/>
          </p:cNvSpPr>
          <p:nvPr/>
        </p:nvSpPr>
        <p:spPr bwMode="auto">
          <a:xfrm>
            <a:off x="228600" y="762000"/>
            <a:ext cx="8618538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33CC"/>
                </a:solidFill>
              </a:rPr>
              <a:t>Postulate 6:</a:t>
            </a:r>
            <a:r>
              <a:rPr lang="en-US"/>
              <a:t>  </a:t>
            </a:r>
            <a:r>
              <a:rPr lang="en-US">
                <a:solidFill>
                  <a:srgbClr val="002060"/>
                </a:solidFill>
              </a:rPr>
              <a:t>All  elementary particles have an intrinsic angular momentum</a:t>
            </a:r>
          </a:p>
          <a:p>
            <a:r>
              <a:rPr lang="en-US">
                <a:solidFill>
                  <a:srgbClr val="002060"/>
                </a:solidFill>
              </a:rPr>
              <a:t>                      called spin.  There are two types of particles, with different</a:t>
            </a:r>
          </a:p>
          <a:p>
            <a:r>
              <a:rPr lang="en-US">
                <a:solidFill>
                  <a:srgbClr val="002060"/>
                </a:solidFill>
              </a:rPr>
              <a:t>                       permutation properties:</a:t>
            </a:r>
            <a:endParaRPr lang="en-US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613380" name="Text Box 4"/>
          <p:cNvSpPr txBox="1">
            <a:spLocks noChangeArrowheads="1"/>
          </p:cNvSpPr>
          <p:nvPr/>
        </p:nvSpPr>
        <p:spPr bwMode="auto">
          <a:xfrm>
            <a:off x="862013" y="3886200"/>
            <a:ext cx="7686675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Electrons (s = </a:t>
            </a:r>
            <a:r>
              <a:rPr lang="en-US">
                <a:solidFill>
                  <a:srgbClr val="002060"/>
                </a:solidFill>
                <a:cs typeface="Arial" charset="0"/>
              </a:rPr>
              <a:t>½) are fermions.  </a:t>
            </a:r>
          </a:p>
          <a:p>
            <a:pPr>
              <a:lnSpc>
                <a:spcPct val="150000"/>
              </a:lnSpc>
            </a:pPr>
            <a:r>
              <a:rPr lang="en-US">
                <a:solidFill>
                  <a:srgbClr val="002060"/>
                </a:solidFill>
                <a:cs typeface="Arial" charset="0"/>
              </a:rPr>
              <a:t>Therefore, electronic wavefunctions are </a:t>
            </a:r>
            <a:r>
              <a:rPr lang="en-US">
                <a:solidFill>
                  <a:srgbClr val="FF33CC"/>
                </a:solidFill>
                <a:cs typeface="Arial" charset="0"/>
              </a:rPr>
              <a:t>antisymmetric </a:t>
            </a:r>
            <a:r>
              <a:rPr lang="en-US">
                <a:solidFill>
                  <a:srgbClr val="002060"/>
                </a:solidFill>
                <a:cs typeface="Arial" charset="0"/>
              </a:rPr>
              <a:t>with respect</a:t>
            </a:r>
          </a:p>
          <a:p>
            <a:r>
              <a:rPr lang="en-US">
                <a:solidFill>
                  <a:srgbClr val="002060"/>
                </a:solidFill>
                <a:cs typeface="Arial" charset="0"/>
              </a:rPr>
              <a:t>to electron exchange (permutation).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613381" name="Text Box 5"/>
          <p:cNvSpPr txBox="1">
            <a:spLocks noChangeArrowheads="1"/>
          </p:cNvSpPr>
          <p:nvPr/>
        </p:nvSpPr>
        <p:spPr bwMode="auto">
          <a:xfrm>
            <a:off x="873125" y="2819400"/>
            <a:ext cx="6199188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Fermions include electrons, protons, </a:t>
            </a:r>
            <a:r>
              <a:rPr lang="en-US" baseline="30000">
                <a:solidFill>
                  <a:srgbClr val="002060"/>
                </a:solidFill>
              </a:rPr>
              <a:t>3</a:t>
            </a:r>
            <a:r>
              <a:rPr lang="en-US">
                <a:solidFill>
                  <a:srgbClr val="002060"/>
                </a:solidFill>
              </a:rPr>
              <a:t>He nuclei, etc.</a:t>
            </a:r>
          </a:p>
          <a:p>
            <a:pPr>
              <a:lnSpc>
                <a:spcPct val="150000"/>
              </a:lnSpc>
            </a:pPr>
            <a:r>
              <a:rPr lang="en-US">
                <a:solidFill>
                  <a:srgbClr val="002060"/>
                </a:solidFill>
              </a:rPr>
              <a:t>Bosons include </a:t>
            </a:r>
            <a:r>
              <a:rPr lang="en-US" baseline="30000">
                <a:solidFill>
                  <a:srgbClr val="002060"/>
                </a:solidFill>
              </a:rPr>
              <a:t>4</a:t>
            </a:r>
            <a:r>
              <a:rPr lang="en-US">
                <a:solidFill>
                  <a:srgbClr val="002060"/>
                </a:solidFill>
              </a:rPr>
              <a:t>He nuclei (s=0), </a:t>
            </a:r>
            <a:r>
              <a:rPr lang="en-US" baseline="30000">
                <a:solidFill>
                  <a:srgbClr val="002060"/>
                </a:solidFill>
              </a:rPr>
              <a:t>2</a:t>
            </a:r>
            <a:r>
              <a:rPr lang="en-US">
                <a:solidFill>
                  <a:srgbClr val="002060"/>
                </a:solidFill>
              </a:rPr>
              <a:t>H nuclei (s=1), etc.</a:t>
            </a:r>
          </a:p>
        </p:txBody>
      </p:sp>
      <p:sp>
        <p:nvSpPr>
          <p:cNvPr id="613382" name="Text Box 6"/>
          <p:cNvSpPr txBox="1">
            <a:spLocks noChangeArrowheads="1"/>
          </p:cNvSpPr>
          <p:nvPr/>
        </p:nvSpPr>
        <p:spPr bwMode="auto">
          <a:xfrm>
            <a:off x="1855788" y="1676400"/>
            <a:ext cx="60531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en-US">
                <a:solidFill>
                  <a:srgbClr val="FF0000"/>
                </a:solidFill>
              </a:rPr>
              <a:t>Bosons:    </a:t>
            </a:r>
            <a:r>
              <a:rPr lang="en-US">
                <a:solidFill>
                  <a:srgbClr val="002060"/>
                </a:solidFill>
              </a:rPr>
              <a:t>Integral spin (0, 1, 2,…)           P</a:t>
            </a:r>
            <a:r>
              <a:rPr lang="en-US" baseline="-25000">
                <a:solidFill>
                  <a:srgbClr val="002060"/>
                </a:solidFill>
              </a:rPr>
              <a:t>ij</a:t>
            </a:r>
            <a:r>
              <a:rPr lang="en-US">
                <a:solidFill>
                  <a:srgbClr val="002060"/>
                </a:solidFill>
              </a:rPr>
              <a:t>(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) = +</a:t>
            </a:r>
            <a:endParaRPr lang="en-US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</a:pPr>
            <a:r>
              <a:rPr lang="en-US">
                <a:solidFill>
                  <a:srgbClr val="FF0000"/>
                </a:solidFill>
              </a:rPr>
              <a:t>Fermions: </a:t>
            </a:r>
            <a:r>
              <a:rPr lang="en-US">
                <a:solidFill>
                  <a:srgbClr val="002060"/>
                </a:solidFill>
              </a:rPr>
              <a:t>Half integral spin (1/2, 3/2,…)  P</a:t>
            </a:r>
            <a:r>
              <a:rPr lang="en-US" baseline="-25000">
                <a:solidFill>
                  <a:srgbClr val="002060"/>
                </a:solidFill>
              </a:rPr>
              <a:t>ij</a:t>
            </a:r>
            <a:r>
              <a:rPr lang="en-US">
                <a:solidFill>
                  <a:srgbClr val="002060"/>
                </a:solidFill>
              </a:rPr>
              <a:t>(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) = -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613383" name="Text Box 7"/>
          <p:cNvSpPr txBox="1">
            <a:spLocks noChangeArrowheads="1"/>
          </p:cNvSpPr>
          <p:nvPr/>
        </p:nvSpPr>
        <p:spPr bwMode="auto">
          <a:xfrm>
            <a:off x="898525" y="5241925"/>
            <a:ext cx="76422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Note that the permutation operator exchanges both the spatial and</a:t>
            </a:r>
          </a:p>
          <a:p>
            <a:r>
              <a:rPr lang="en-US">
                <a:solidFill>
                  <a:srgbClr val="002060"/>
                </a:solidFill>
              </a:rPr>
              <a:t>spin coordinates of the electrons.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13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13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13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13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13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3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133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33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33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133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3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133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133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133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33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3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133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133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133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133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3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33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133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133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133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13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13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13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13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13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133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133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133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3378" grpId="0" autoUpdateAnimBg="0"/>
      <p:bldP spid="613379" grpId="0" autoUpdateAnimBg="0"/>
      <p:bldP spid="613380" grpId="0" autoUpdateAnimBg="0"/>
      <p:bldP spid="613381" grpId="0" build="p" autoUpdateAnimBg="0"/>
      <p:bldP spid="613382" grpId="0" build="p" autoUpdateAnimBg="0"/>
      <p:bldP spid="613383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C2C6FF27-F089-45FC-BD0E-69AA2D81D05E}" type="slidenum">
              <a:rPr lang="en-US" sz="1400" smtClean="0">
                <a:solidFill>
                  <a:srgbClr val="002060"/>
                </a:solidFill>
              </a:rPr>
              <a:pPr/>
              <a:t>16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7412" name="Text Box 1028"/>
          <p:cNvSpPr txBox="1">
            <a:spLocks noChangeArrowheads="1"/>
          </p:cNvSpPr>
          <p:nvPr/>
        </p:nvSpPr>
        <p:spPr bwMode="auto">
          <a:xfrm>
            <a:off x="457200" y="1446213"/>
            <a:ext cx="494506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</a:t>
            </a:r>
            <a:r>
              <a:rPr lang="en-US" sz="2200">
                <a:solidFill>
                  <a:srgbClr val="002060"/>
                </a:solidFill>
              </a:rPr>
              <a:t> Electron Spin and the Pauli Principle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17413" name="Text Box 1029"/>
          <p:cNvSpPr txBox="1">
            <a:spLocks noChangeArrowheads="1"/>
          </p:cNvSpPr>
          <p:nvPr/>
        </p:nvSpPr>
        <p:spPr bwMode="auto">
          <a:xfrm>
            <a:off x="457200" y="2132013"/>
            <a:ext cx="68929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 b="1">
                <a:solidFill>
                  <a:srgbClr val="FF33CC"/>
                </a:solidFill>
              </a:rPr>
              <a:t>• </a:t>
            </a:r>
            <a:r>
              <a:rPr lang="en-US" sz="2200" b="1">
                <a:solidFill>
                  <a:srgbClr val="FF33CC"/>
                </a:solidFill>
              </a:rPr>
              <a:t>Inclusion of Spin in Helium Atom Wavefunctions</a:t>
            </a:r>
            <a:endParaRPr lang="en-US" sz="2200" b="1">
              <a:solidFill>
                <a:srgbClr val="FF33CC"/>
              </a:solidFill>
              <a:sym typeface="Symbol" pitchFamily="18" charset="2"/>
            </a:endParaRPr>
          </a:p>
        </p:txBody>
      </p:sp>
      <p:sp>
        <p:nvSpPr>
          <p:cNvPr id="17414" name="Text Box 1031"/>
          <p:cNvSpPr txBox="1">
            <a:spLocks noChangeArrowheads="1"/>
          </p:cNvSpPr>
          <p:nvPr/>
        </p:nvSpPr>
        <p:spPr bwMode="auto">
          <a:xfrm>
            <a:off x="460375" y="2819400"/>
            <a:ext cx="647065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Spin Angular Momentum of Ground State Helium</a:t>
            </a:r>
          </a:p>
        </p:txBody>
      </p:sp>
      <p:sp>
        <p:nvSpPr>
          <p:cNvPr id="17415" name="Text Box 1032"/>
          <p:cNvSpPr txBox="1">
            <a:spLocks noChangeArrowheads="1"/>
          </p:cNvSpPr>
          <p:nvPr/>
        </p:nvSpPr>
        <p:spPr bwMode="auto">
          <a:xfrm>
            <a:off x="484188" y="3549650"/>
            <a:ext cx="576897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The Wavefunctions of Excited State Helium</a:t>
            </a:r>
          </a:p>
        </p:txBody>
      </p:sp>
      <p:sp>
        <p:nvSpPr>
          <p:cNvPr id="17416" name="Text Box 1033"/>
          <p:cNvSpPr txBox="1">
            <a:spLocks noChangeArrowheads="1"/>
          </p:cNvSpPr>
          <p:nvPr/>
        </p:nvSpPr>
        <p:spPr bwMode="auto">
          <a:xfrm>
            <a:off x="508000" y="4267200"/>
            <a:ext cx="5748338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Excited State Helium Energies:  He(1s</a:t>
            </a:r>
            <a:r>
              <a:rPr lang="en-US" sz="2200" baseline="30000">
                <a:solidFill>
                  <a:srgbClr val="002060"/>
                </a:solidFill>
              </a:rPr>
              <a:t>1</a:t>
            </a:r>
            <a:r>
              <a:rPr lang="en-US" sz="2200">
                <a:solidFill>
                  <a:srgbClr val="002060"/>
                </a:solidFill>
              </a:rPr>
              <a:t>2s</a:t>
            </a:r>
            <a:r>
              <a:rPr lang="en-US" sz="2200" baseline="30000">
                <a:solidFill>
                  <a:srgbClr val="002060"/>
                </a:solidFill>
              </a:rPr>
              <a:t>1</a:t>
            </a:r>
            <a:r>
              <a:rPr lang="en-US" sz="2200">
                <a:solidFill>
                  <a:srgbClr val="002060"/>
                </a:solidFill>
              </a:rPr>
              <a:t>)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17417" name="Text Box 1028"/>
          <p:cNvSpPr txBox="1">
            <a:spLocks noChangeArrowheads="1"/>
          </p:cNvSpPr>
          <p:nvPr/>
        </p:nvSpPr>
        <p:spPr bwMode="auto">
          <a:xfrm>
            <a:off x="454025" y="836613"/>
            <a:ext cx="4865688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</a:t>
            </a:r>
            <a:r>
              <a:rPr lang="en-US" sz="2200">
                <a:solidFill>
                  <a:srgbClr val="002060"/>
                </a:solidFill>
              </a:rPr>
              <a:t> The Energy of Ground State Helium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11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09600" y="153987"/>
            <a:ext cx="7772400" cy="608013"/>
          </a:xfrm>
        </p:spPr>
        <p:txBody>
          <a:bodyPr/>
          <a:lstStyle/>
          <a:p>
            <a:r>
              <a:rPr lang="en-US" sz="2400" smtClean="0">
                <a:solidFill>
                  <a:schemeClr val="bg1"/>
                </a:solidFill>
              </a:rPr>
              <a:t>Part B:  Electron Spin and the Pauli Principle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4261A61A-EA40-448B-B5EF-15610A13FC2B}" type="slidenum">
              <a:rPr lang="en-US" sz="1400" smtClean="0">
                <a:solidFill>
                  <a:srgbClr val="002060"/>
                </a:solidFill>
              </a:rPr>
              <a:pPr/>
              <a:t>17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6200"/>
            <a:ext cx="8128000" cy="457200"/>
          </a:xfrm>
        </p:spPr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Inclusion of Spin in Helium Atom Wavefunctions</a:t>
            </a:r>
          </a:p>
        </p:txBody>
      </p:sp>
      <p:sp>
        <p:nvSpPr>
          <p:cNvPr id="614403" name="Text Box 3"/>
          <p:cNvSpPr txBox="1">
            <a:spLocks noChangeArrowheads="1"/>
          </p:cNvSpPr>
          <p:nvPr/>
        </p:nvSpPr>
        <p:spPr bwMode="auto">
          <a:xfrm>
            <a:off x="655638" y="533400"/>
            <a:ext cx="7421562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Hamiltonian for Helium does not contain any spin operators.</a:t>
            </a:r>
          </a:p>
          <a:p>
            <a:r>
              <a:rPr lang="en-US">
                <a:solidFill>
                  <a:srgbClr val="002060"/>
                </a:solidFill>
              </a:rPr>
              <a:t>Therefore, one can take the total wavefunction to be the product</a:t>
            </a:r>
          </a:p>
          <a:p>
            <a:r>
              <a:rPr lang="en-US">
                <a:solidFill>
                  <a:srgbClr val="002060"/>
                </a:solidFill>
              </a:rPr>
              <a:t>of spatial and spin parts.</a:t>
            </a:r>
          </a:p>
        </p:txBody>
      </p:sp>
      <p:sp>
        <p:nvSpPr>
          <p:cNvPr id="614404" name="Text Box 4"/>
          <p:cNvSpPr txBox="1">
            <a:spLocks noChangeArrowheads="1"/>
          </p:cNvSpPr>
          <p:nvPr/>
        </p:nvSpPr>
        <p:spPr bwMode="auto">
          <a:xfrm>
            <a:off x="685800" y="1600200"/>
            <a:ext cx="7767638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If we use the approximation that the spatial part can be represented</a:t>
            </a:r>
          </a:p>
          <a:p>
            <a:r>
              <a:rPr lang="en-US">
                <a:solidFill>
                  <a:srgbClr val="002060"/>
                </a:solidFill>
              </a:rPr>
              <a:t>by 1s orbitals for each electron, then 4 possibilities for the</a:t>
            </a:r>
          </a:p>
          <a:p>
            <a:r>
              <a:rPr lang="en-US">
                <a:solidFill>
                  <a:srgbClr val="002060"/>
                </a:solidFill>
              </a:rPr>
              <a:t>total wavefunction are:</a:t>
            </a:r>
          </a:p>
        </p:txBody>
      </p:sp>
      <p:grpSp>
        <p:nvGrpSpPr>
          <p:cNvPr id="2" name="Group 27"/>
          <p:cNvGrpSpPr>
            <a:grpSpLocks/>
          </p:cNvGrpSpPr>
          <p:nvPr/>
        </p:nvGrpSpPr>
        <p:grpSpPr bwMode="auto">
          <a:xfrm>
            <a:off x="990600" y="5934075"/>
            <a:ext cx="5526088" cy="417513"/>
            <a:chOff x="470" y="3738"/>
            <a:chExt cx="3481" cy="263"/>
          </a:xfrm>
        </p:grpSpPr>
        <p:sp>
          <p:nvSpPr>
            <p:cNvPr id="18455" name="Text Box 17"/>
            <p:cNvSpPr txBox="1">
              <a:spLocks noChangeArrowheads="1"/>
            </p:cNvSpPr>
            <p:nvPr/>
          </p:nvSpPr>
          <p:spPr bwMode="auto">
            <a:xfrm>
              <a:off x="470" y="3751"/>
              <a:ext cx="153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0000"/>
                  </a:solidFill>
                </a:rPr>
                <a:t>Shorthand Notation:</a:t>
              </a:r>
            </a:p>
          </p:txBody>
        </p:sp>
        <p:graphicFrame>
          <p:nvGraphicFramePr>
            <p:cNvPr id="18456" name="Object 18"/>
            <p:cNvGraphicFramePr>
              <a:graphicFrameLocks noChangeAspect="1"/>
            </p:cNvGraphicFramePr>
            <p:nvPr/>
          </p:nvGraphicFramePr>
          <p:xfrm>
            <a:off x="1999" y="3738"/>
            <a:ext cx="1952" cy="2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772" name="Equation" r:id="rId3" imgW="1809684" imgH="133347" progId="Equation.DSMT4">
                    <p:embed/>
                  </p:oleObj>
                </mc:Choice>
                <mc:Fallback>
                  <p:oleObj name="Equation" r:id="rId3" imgW="1809684" imgH="133347" progId="Equation.DSMT4">
                    <p:embed/>
                    <p:pic>
                      <p:nvPicPr>
                        <p:cNvPr id="0" name="Object 1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99" y="3738"/>
                          <a:ext cx="1952" cy="26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" name="Group 23"/>
          <p:cNvGrpSpPr>
            <a:grpSpLocks/>
          </p:cNvGrpSpPr>
          <p:nvPr/>
        </p:nvGrpSpPr>
        <p:grpSpPr bwMode="auto">
          <a:xfrm>
            <a:off x="1033463" y="2701925"/>
            <a:ext cx="6891337" cy="650875"/>
            <a:chOff x="651" y="1702"/>
            <a:chExt cx="4341" cy="410"/>
          </a:xfrm>
        </p:grpSpPr>
        <p:graphicFrame>
          <p:nvGraphicFramePr>
            <p:cNvPr id="18452" name="Object 6"/>
            <p:cNvGraphicFramePr>
              <a:graphicFrameLocks noChangeAspect="1"/>
            </p:cNvGraphicFramePr>
            <p:nvPr/>
          </p:nvGraphicFramePr>
          <p:xfrm>
            <a:off x="651" y="1702"/>
            <a:ext cx="1533" cy="2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773" name="Equation" r:id="rId5" imgW="1390735" imgH="133347" progId="Equation.DSMT4">
                    <p:embed/>
                  </p:oleObj>
                </mc:Choice>
                <mc:Fallback>
                  <p:oleObj name="Equation" r:id="rId5" imgW="1390735" imgH="133347" progId="Equation.DSMT4">
                    <p:embed/>
                    <p:pic>
                      <p:nvPicPr>
                        <p:cNvPr id="0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51" y="1702"/>
                          <a:ext cx="1533" cy="26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8453" name="Text Box 7"/>
            <p:cNvSpPr txBox="1">
              <a:spLocks noChangeArrowheads="1"/>
            </p:cNvSpPr>
            <p:nvPr/>
          </p:nvSpPr>
          <p:spPr bwMode="auto">
            <a:xfrm>
              <a:off x="3401" y="1708"/>
              <a:ext cx="1591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>
                  <a:solidFill>
                    <a:srgbClr val="33CCCC"/>
                  </a:solidFill>
                </a:rPr>
                <a:t>Electron 1 has </a:t>
              </a:r>
              <a:r>
                <a:rPr lang="en-US" sz="1800">
                  <a:solidFill>
                    <a:srgbClr val="33CCCC"/>
                  </a:solidFill>
                  <a:sym typeface="Symbol" pitchFamily="18" charset="2"/>
                </a:rPr>
                <a:t> spin.  </a:t>
              </a:r>
            </a:p>
            <a:p>
              <a:r>
                <a:rPr lang="en-US" sz="1800">
                  <a:solidFill>
                    <a:srgbClr val="33CCCC"/>
                  </a:solidFill>
                  <a:sym typeface="Symbol" pitchFamily="18" charset="2"/>
                </a:rPr>
                <a:t>Electron 2 has  spin.</a:t>
              </a:r>
            </a:p>
          </p:txBody>
        </p:sp>
        <p:graphicFrame>
          <p:nvGraphicFramePr>
            <p:cNvPr id="18454" name="Object 19"/>
            <p:cNvGraphicFramePr>
              <a:graphicFrameLocks noChangeAspect="1"/>
            </p:cNvGraphicFramePr>
            <p:nvPr/>
          </p:nvGraphicFramePr>
          <p:xfrm>
            <a:off x="2145" y="1713"/>
            <a:ext cx="1145" cy="26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774" name="Equation" r:id="rId7" imgW="1009579" imgH="133347" progId="Equation.DSMT4">
                    <p:embed/>
                  </p:oleObj>
                </mc:Choice>
                <mc:Fallback>
                  <p:oleObj name="Equation" r:id="rId7" imgW="1009579" imgH="133347" progId="Equation.DSMT4">
                    <p:embed/>
                    <p:pic>
                      <p:nvPicPr>
                        <p:cNvPr id="0" name="Object 1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45" y="1713"/>
                          <a:ext cx="1145" cy="26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" name="Group 24"/>
          <p:cNvGrpSpPr>
            <a:grpSpLocks/>
          </p:cNvGrpSpPr>
          <p:nvPr/>
        </p:nvGrpSpPr>
        <p:grpSpPr bwMode="auto">
          <a:xfrm>
            <a:off x="1023938" y="3463925"/>
            <a:ext cx="6784975" cy="650875"/>
            <a:chOff x="645" y="2182"/>
            <a:chExt cx="4274" cy="410"/>
          </a:xfrm>
        </p:grpSpPr>
        <p:graphicFrame>
          <p:nvGraphicFramePr>
            <p:cNvPr id="18449" name="Object 9"/>
            <p:cNvGraphicFramePr>
              <a:graphicFrameLocks noChangeAspect="1"/>
            </p:cNvGraphicFramePr>
            <p:nvPr/>
          </p:nvGraphicFramePr>
          <p:xfrm>
            <a:off x="645" y="2182"/>
            <a:ext cx="1541" cy="2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775" name="Equation" r:id="rId9" imgW="1400183" imgH="133347" progId="Equation.DSMT4">
                    <p:embed/>
                  </p:oleObj>
                </mc:Choice>
                <mc:Fallback>
                  <p:oleObj name="Equation" r:id="rId9" imgW="1400183" imgH="133347" progId="Equation.DSMT4">
                    <p:embed/>
                    <p:pic>
                      <p:nvPicPr>
                        <p:cNvPr id="0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45" y="2182"/>
                          <a:ext cx="1541" cy="26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8450" name="Text Box 10"/>
            <p:cNvSpPr txBox="1">
              <a:spLocks noChangeArrowheads="1"/>
            </p:cNvSpPr>
            <p:nvPr/>
          </p:nvSpPr>
          <p:spPr bwMode="auto">
            <a:xfrm>
              <a:off x="3408" y="2188"/>
              <a:ext cx="1511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>
                  <a:solidFill>
                    <a:srgbClr val="33CCCC"/>
                  </a:solidFill>
                </a:rPr>
                <a:t>Electron 1 has </a:t>
              </a:r>
              <a:r>
                <a:rPr lang="en-US" sz="1800">
                  <a:solidFill>
                    <a:srgbClr val="33CCCC"/>
                  </a:solidFill>
                  <a:sym typeface="Symbol" pitchFamily="18" charset="2"/>
                </a:rPr>
                <a:t> spin.</a:t>
              </a:r>
            </a:p>
            <a:p>
              <a:r>
                <a:rPr lang="en-US" sz="1800">
                  <a:solidFill>
                    <a:srgbClr val="33CCCC"/>
                  </a:solidFill>
                  <a:sym typeface="Symbol" pitchFamily="18" charset="2"/>
                </a:rPr>
                <a:t>Electron 2 has  spin.</a:t>
              </a:r>
              <a:endParaRPr lang="en-US" sz="1800">
                <a:solidFill>
                  <a:srgbClr val="33CCCC"/>
                </a:solidFill>
              </a:endParaRPr>
            </a:p>
          </p:txBody>
        </p:sp>
        <p:graphicFrame>
          <p:nvGraphicFramePr>
            <p:cNvPr id="18451" name="Object 20"/>
            <p:cNvGraphicFramePr>
              <a:graphicFrameLocks noChangeAspect="1"/>
            </p:cNvGraphicFramePr>
            <p:nvPr/>
          </p:nvGraphicFramePr>
          <p:xfrm>
            <a:off x="2157" y="2187"/>
            <a:ext cx="1144" cy="26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776" name="Equation" r:id="rId11" imgW="1009579" imgH="133347" progId="Equation.DSMT4">
                    <p:embed/>
                  </p:oleObj>
                </mc:Choice>
                <mc:Fallback>
                  <p:oleObj name="Equation" r:id="rId11" imgW="1009579" imgH="133347" progId="Equation.DSMT4">
                    <p:embed/>
                    <p:pic>
                      <p:nvPicPr>
                        <p:cNvPr id="0" name="Object 2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57" y="2187"/>
                          <a:ext cx="1144" cy="26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" name="Group 25"/>
          <p:cNvGrpSpPr>
            <a:grpSpLocks/>
          </p:cNvGrpSpPr>
          <p:nvPr/>
        </p:nvGrpSpPr>
        <p:grpSpPr bwMode="auto">
          <a:xfrm>
            <a:off x="1025525" y="4225925"/>
            <a:ext cx="6783388" cy="650875"/>
            <a:chOff x="646" y="2662"/>
            <a:chExt cx="4273" cy="410"/>
          </a:xfrm>
        </p:grpSpPr>
        <p:graphicFrame>
          <p:nvGraphicFramePr>
            <p:cNvPr id="18446" name="Object 12"/>
            <p:cNvGraphicFramePr>
              <a:graphicFrameLocks noChangeAspect="1"/>
            </p:cNvGraphicFramePr>
            <p:nvPr/>
          </p:nvGraphicFramePr>
          <p:xfrm>
            <a:off x="646" y="2662"/>
            <a:ext cx="1538" cy="2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777" name="Equation" r:id="rId13" imgW="1400183" imgH="133347" progId="Equation.DSMT4">
                    <p:embed/>
                  </p:oleObj>
                </mc:Choice>
                <mc:Fallback>
                  <p:oleObj name="Equation" r:id="rId13" imgW="1400183" imgH="133347" progId="Equation.DSMT4">
                    <p:embed/>
                    <p:pic>
                      <p:nvPicPr>
                        <p:cNvPr id="0" name="Object 1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46" y="2662"/>
                          <a:ext cx="1538" cy="26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8447" name="Text Box 13"/>
            <p:cNvSpPr txBox="1">
              <a:spLocks noChangeArrowheads="1"/>
            </p:cNvSpPr>
            <p:nvPr/>
          </p:nvSpPr>
          <p:spPr bwMode="auto">
            <a:xfrm>
              <a:off x="3408" y="2668"/>
              <a:ext cx="1511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>
                  <a:solidFill>
                    <a:srgbClr val="33CCCC"/>
                  </a:solidFill>
                </a:rPr>
                <a:t>Electron 1 has </a:t>
              </a:r>
              <a:r>
                <a:rPr lang="en-US" sz="1800">
                  <a:solidFill>
                    <a:srgbClr val="33CCCC"/>
                  </a:solidFill>
                  <a:sym typeface="Symbol" pitchFamily="18" charset="2"/>
                </a:rPr>
                <a:t> spin.</a:t>
              </a:r>
            </a:p>
            <a:p>
              <a:r>
                <a:rPr lang="en-US" sz="1800">
                  <a:solidFill>
                    <a:srgbClr val="33CCCC"/>
                  </a:solidFill>
                  <a:sym typeface="Symbol" pitchFamily="18" charset="2"/>
                </a:rPr>
                <a:t>Electron 2 has  spin.</a:t>
              </a:r>
              <a:endParaRPr lang="en-US" sz="1800">
                <a:solidFill>
                  <a:srgbClr val="33CCCC"/>
                </a:solidFill>
              </a:endParaRPr>
            </a:p>
          </p:txBody>
        </p:sp>
        <p:graphicFrame>
          <p:nvGraphicFramePr>
            <p:cNvPr id="18448" name="Object 21"/>
            <p:cNvGraphicFramePr>
              <a:graphicFrameLocks noChangeAspect="1"/>
            </p:cNvGraphicFramePr>
            <p:nvPr/>
          </p:nvGraphicFramePr>
          <p:xfrm>
            <a:off x="2146" y="2667"/>
            <a:ext cx="1142" cy="26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778" name="Equation" r:id="rId15" imgW="1009579" imgH="133347" progId="Equation.DSMT4">
                    <p:embed/>
                  </p:oleObj>
                </mc:Choice>
                <mc:Fallback>
                  <p:oleObj name="Equation" r:id="rId15" imgW="1009579" imgH="133347" progId="Equation.DSMT4">
                    <p:embed/>
                    <p:pic>
                      <p:nvPicPr>
                        <p:cNvPr id="0" name="Object 2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46" y="2667"/>
                          <a:ext cx="1142" cy="26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6" name="Group 26"/>
          <p:cNvGrpSpPr>
            <a:grpSpLocks/>
          </p:cNvGrpSpPr>
          <p:nvPr/>
        </p:nvGrpSpPr>
        <p:grpSpPr bwMode="auto">
          <a:xfrm>
            <a:off x="1023938" y="4987925"/>
            <a:ext cx="6765925" cy="650875"/>
            <a:chOff x="645" y="3142"/>
            <a:chExt cx="4262" cy="410"/>
          </a:xfrm>
        </p:grpSpPr>
        <p:graphicFrame>
          <p:nvGraphicFramePr>
            <p:cNvPr id="18443" name="Object 15"/>
            <p:cNvGraphicFramePr>
              <a:graphicFrameLocks noChangeAspect="1"/>
            </p:cNvGraphicFramePr>
            <p:nvPr/>
          </p:nvGraphicFramePr>
          <p:xfrm>
            <a:off x="645" y="3142"/>
            <a:ext cx="1541" cy="2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779" name="Equation" r:id="rId17" imgW="1400183" imgH="133347" progId="Equation.DSMT4">
                    <p:embed/>
                  </p:oleObj>
                </mc:Choice>
                <mc:Fallback>
                  <p:oleObj name="Equation" r:id="rId17" imgW="1400183" imgH="133347" progId="Equation.DSMT4">
                    <p:embed/>
                    <p:pic>
                      <p:nvPicPr>
                        <p:cNvPr id="0" name="Object 1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45" y="3142"/>
                          <a:ext cx="1541" cy="26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8444" name="Text Box 16"/>
            <p:cNvSpPr txBox="1">
              <a:spLocks noChangeArrowheads="1"/>
            </p:cNvSpPr>
            <p:nvPr/>
          </p:nvSpPr>
          <p:spPr bwMode="auto">
            <a:xfrm>
              <a:off x="3408" y="3148"/>
              <a:ext cx="1499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>
                  <a:solidFill>
                    <a:srgbClr val="33CCCC"/>
                  </a:solidFill>
                </a:rPr>
                <a:t>Electron 1 has </a:t>
              </a:r>
              <a:r>
                <a:rPr lang="en-US" sz="1800">
                  <a:solidFill>
                    <a:srgbClr val="33CCCC"/>
                  </a:solidFill>
                  <a:sym typeface="Symbol" pitchFamily="18" charset="2"/>
                </a:rPr>
                <a:t> spin.</a:t>
              </a:r>
            </a:p>
            <a:p>
              <a:r>
                <a:rPr lang="en-US" sz="1800">
                  <a:solidFill>
                    <a:srgbClr val="33CCCC"/>
                  </a:solidFill>
                  <a:sym typeface="Symbol" pitchFamily="18" charset="2"/>
                </a:rPr>
                <a:t>Electron 2 has  spin.</a:t>
              </a:r>
            </a:p>
          </p:txBody>
        </p:sp>
        <p:graphicFrame>
          <p:nvGraphicFramePr>
            <p:cNvPr id="18445" name="Object 22"/>
            <p:cNvGraphicFramePr>
              <a:graphicFrameLocks noChangeAspect="1"/>
            </p:cNvGraphicFramePr>
            <p:nvPr/>
          </p:nvGraphicFramePr>
          <p:xfrm>
            <a:off x="2145" y="3147"/>
            <a:ext cx="1145" cy="26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780" name="Equation" r:id="rId19" imgW="1009579" imgH="133347" progId="Equation.DSMT4">
                    <p:embed/>
                  </p:oleObj>
                </mc:Choice>
                <mc:Fallback>
                  <p:oleObj name="Equation" r:id="rId19" imgW="1009579" imgH="133347" progId="Equation.DSMT4">
                    <p:embed/>
                    <p:pic>
                      <p:nvPicPr>
                        <p:cNvPr id="0" name="Object 2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45" y="3147"/>
                          <a:ext cx="1145" cy="26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14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14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03" grpId="0" autoUpdateAnimBg="0"/>
      <p:bldP spid="614404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4D82D0CE-3B38-4DF7-A5FF-22AE0E69CACC}" type="slidenum">
              <a:rPr lang="en-US" sz="1400" smtClean="0">
                <a:solidFill>
                  <a:srgbClr val="002060"/>
                </a:solidFill>
              </a:rPr>
              <a:pPr/>
              <a:t>18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19459" name="Group 28"/>
          <p:cNvGrpSpPr>
            <a:grpSpLocks/>
          </p:cNvGrpSpPr>
          <p:nvPr/>
        </p:nvGrpSpPr>
        <p:grpSpPr bwMode="auto">
          <a:xfrm>
            <a:off x="6648450" y="269875"/>
            <a:ext cx="2170113" cy="1790700"/>
            <a:chOff x="4188" y="170"/>
            <a:chExt cx="1367" cy="1128"/>
          </a:xfrm>
        </p:grpSpPr>
        <p:graphicFrame>
          <p:nvGraphicFramePr>
            <p:cNvPr id="19481" name="Object 13"/>
            <p:cNvGraphicFramePr>
              <a:graphicFrameLocks noChangeAspect="1"/>
            </p:cNvGraphicFramePr>
            <p:nvPr/>
          </p:nvGraphicFramePr>
          <p:xfrm>
            <a:off x="4204" y="170"/>
            <a:ext cx="1350" cy="2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080" name="Equation" r:id="rId3" imgW="1200157" imgH="133347" progId="Equation.DSMT4">
                    <p:embed/>
                  </p:oleObj>
                </mc:Choice>
                <mc:Fallback>
                  <p:oleObj name="Equation" r:id="rId3" imgW="1200157" imgH="133347" progId="Equation.DSMT4">
                    <p:embed/>
                    <p:pic>
                      <p:nvPicPr>
                        <p:cNvPr id="0" name="Object 1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204" y="170"/>
                          <a:ext cx="1350" cy="27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9482" name="Object 14"/>
            <p:cNvGraphicFramePr>
              <a:graphicFrameLocks noChangeAspect="1"/>
            </p:cNvGraphicFramePr>
            <p:nvPr/>
          </p:nvGraphicFramePr>
          <p:xfrm>
            <a:off x="4189" y="458"/>
            <a:ext cx="1355" cy="2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081" name="Equation" r:id="rId5" imgW="1209605" imgH="133347" progId="Equation.DSMT4">
                    <p:embed/>
                  </p:oleObj>
                </mc:Choice>
                <mc:Fallback>
                  <p:oleObj name="Equation" r:id="rId5" imgW="1209605" imgH="133347" progId="Equation.DSMT4">
                    <p:embed/>
                    <p:pic>
                      <p:nvPicPr>
                        <p:cNvPr id="0" name="Object 1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89" y="458"/>
                          <a:ext cx="1355" cy="27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9483" name="Object 15"/>
            <p:cNvGraphicFramePr>
              <a:graphicFrameLocks noChangeAspect="1"/>
            </p:cNvGraphicFramePr>
            <p:nvPr/>
          </p:nvGraphicFramePr>
          <p:xfrm>
            <a:off x="4192" y="735"/>
            <a:ext cx="1363" cy="2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082" name="Equation" r:id="rId7" imgW="1209605" imgH="133347" progId="Equation.DSMT4">
                    <p:embed/>
                  </p:oleObj>
                </mc:Choice>
                <mc:Fallback>
                  <p:oleObj name="Equation" r:id="rId7" imgW="1209605" imgH="133347" progId="Equation.DSMT4">
                    <p:embed/>
                    <p:pic>
                      <p:nvPicPr>
                        <p:cNvPr id="0" name="Object 1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92" y="735"/>
                          <a:ext cx="1363" cy="27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9484" name="Object 16"/>
            <p:cNvGraphicFramePr>
              <a:graphicFrameLocks noChangeAspect="1"/>
            </p:cNvGraphicFramePr>
            <p:nvPr/>
          </p:nvGraphicFramePr>
          <p:xfrm>
            <a:off x="4188" y="1024"/>
            <a:ext cx="1358" cy="27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083" name="Equation" r:id="rId9" imgW="1209605" imgH="133347" progId="Equation.DSMT4">
                    <p:embed/>
                  </p:oleObj>
                </mc:Choice>
                <mc:Fallback>
                  <p:oleObj name="Equation" r:id="rId9" imgW="1209605" imgH="133347" progId="Equation.DSMT4">
                    <p:embed/>
                    <p:pic>
                      <p:nvPicPr>
                        <p:cNvPr id="0" name="Object 1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88" y="1024"/>
                          <a:ext cx="1358" cy="27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15431" name="Text Box 7"/>
          <p:cNvSpPr txBox="1">
            <a:spLocks noChangeArrowheads="1"/>
          </p:cNvSpPr>
          <p:nvPr/>
        </p:nvSpPr>
        <p:spPr bwMode="auto">
          <a:xfrm>
            <a:off x="609600" y="239713"/>
            <a:ext cx="44704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None of these 4 functions satisfies the</a:t>
            </a:r>
          </a:p>
          <a:p>
            <a:r>
              <a:rPr lang="en-US">
                <a:solidFill>
                  <a:srgbClr val="002060"/>
                </a:solidFill>
              </a:rPr>
              <a:t>Pauli Antisymmetry Principle.</a:t>
            </a:r>
          </a:p>
        </p:txBody>
      </p:sp>
      <p:graphicFrame>
        <p:nvGraphicFramePr>
          <p:cNvPr id="656384" name="Object 0"/>
          <p:cNvGraphicFramePr>
            <a:graphicFrameLocks noChangeAspect="1"/>
          </p:cNvGraphicFramePr>
          <p:nvPr/>
        </p:nvGraphicFramePr>
        <p:xfrm>
          <a:off x="658813" y="1008063"/>
          <a:ext cx="2876550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084" name="Equation" r:id="rId11" imgW="1657437" imgH="161960" progId="Equation.DSMT4">
                  <p:embed/>
                </p:oleObj>
              </mc:Choice>
              <mc:Fallback>
                <p:oleObj name="Equation" r:id="rId11" imgW="1657437" imgH="161960" progId="Equation.DSMT4">
                  <p:embed/>
                  <p:pic>
                    <p:nvPicPr>
                      <p:cNvPr id="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8813" y="1008063"/>
                        <a:ext cx="2876550" cy="482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6385" name="Object 1"/>
          <p:cNvGraphicFramePr>
            <a:graphicFrameLocks noChangeAspect="1"/>
          </p:cNvGraphicFramePr>
          <p:nvPr/>
        </p:nvGraphicFramePr>
        <p:xfrm>
          <a:off x="669925" y="2165350"/>
          <a:ext cx="2884488" cy="487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085" name="Equation" r:id="rId13" imgW="1666885" imgH="161960" progId="Equation.DSMT4">
                  <p:embed/>
                </p:oleObj>
              </mc:Choice>
              <mc:Fallback>
                <p:oleObj name="Equation" r:id="rId13" imgW="1666885" imgH="16196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9925" y="2165350"/>
                        <a:ext cx="2884488" cy="487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6386" name="Object 2"/>
          <p:cNvGraphicFramePr>
            <a:graphicFrameLocks noChangeAspect="1"/>
          </p:cNvGraphicFramePr>
          <p:nvPr/>
        </p:nvGraphicFramePr>
        <p:xfrm>
          <a:off x="5254625" y="990600"/>
          <a:ext cx="688975" cy="466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086" name="Equation" r:id="rId15" imgW="390604" imgH="190573" progId="Equation.DSMT4">
                  <p:embed/>
                </p:oleObj>
              </mc:Choice>
              <mc:Fallback>
                <p:oleObj name="Equation" r:id="rId15" imgW="390604" imgH="190573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54625" y="990600"/>
                        <a:ext cx="688975" cy="466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6387" name="Object 3"/>
          <p:cNvGraphicFramePr>
            <a:graphicFrameLocks noChangeAspect="1"/>
          </p:cNvGraphicFramePr>
          <p:nvPr/>
        </p:nvGraphicFramePr>
        <p:xfrm>
          <a:off x="3484563" y="1030288"/>
          <a:ext cx="1811337" cy="436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087" name="Equation" r:id="rId17" imgW="1000131" imgH="133347" progId="Equation.DSMT4">
                  <p:embed/>
                </p:oleObj>
              </mc:Choice>
              <mc:Fallback>
                <p:oleObj name="Equation" r:id="rId17" imgW="1000131" imgH="133347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84563" y="1030288"/>
                        <a:ext cx="1811337" cy="4365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684213" y="1592263"/>
            <a:ext cx="2538412" cy="434975"/>
            <a:chOff x="192" y="1003"/>
            <a:chExt cx="1599" cy="274"/>
          </a:xfrm>
        </p:grpSpPr>
        <p:graphicFrame>
          <p:nvGraphicFramePr>
            <p:cNvPr id="19479" name="Object 12"/>
            <p:cNvGraphicFramePr>
              <a:graphicFrameLocks noChangeAspect="1"/>
            </p:cNvGraphicFramePr>
            <p:nvPr/>
          </p:nvGraphicFramePr>
          <p:xfrm>
            <a:off x="957" y="1003"/>
            <a:ext cx="834" cy="27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088" name="Equation" r:id="rId19" imgW="695368" imgH="133347" progId="Equation.DSMT4">
                    <p:embed/>
                  </p:oleObj>
                </mc:Choice>
                <mc:Fallback>
                  <p:oleObj name="Equation" r:id="rId19" imgW="695368" imgH="133347" progId="Equation.DSMT4">
                    <p:embed/>
                    <p:pic>
                      <p:nvPicPr>
                        <p:cNvPr id="0" name="Object 1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57" y="1003"/>
                          <a:ext cx="834" cy="27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9480" name="Text Box 14"/>
            <p:cNvSpPr txBox="1">
              <a:spLocks noChangeArrowheads="1"/>
            </p:cNvSpPr>
            <p:nvPr/>
          </p:nvSpPr>
          <p:spPr bwMode="auto">
            <a:xfrm>
              <a:off x="192" y="1015"/>
              <a:ext cx="76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Similarly:</a:t>
              </a:r>
            </a:p>
          </p:txBody>
        </p:sp>
      </p:grpSp>
      <p:graphicFrame>
        <p:nvGraphicFramePr>
          <p:cNvPr id="65638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11839361"/>
              </p:ext>
            </p:extLst>
          </p:nvPr>
        </p:nvGraphicFramePr>
        <p:xfrm>
          <a:off x="3624263" y="2190750"/>
          <a:ext cx="1809750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089" name="Equation" r:id="rId21" imgW="1000131" imgH="133347" progId="Equation.DSMT4">
                  <p:embed/>
                </p:oleObj>
              </mc:Choice>
              <mc:Fallback>
                <p:oleObj name="Equation" r:id="rId21" imgW="1000131" imgH="133347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24263" y="2190750"/>
                        <a:ext cx="1809750" cy="434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638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89959811"/>
              </p:ext>
            </p:extLst>
          </p:nvPr>
        </p:nvGraphicFramePr>
        <p:xfrm>
          <a:off x="5400675" y="2209800"/>
          <a:ext cx="619125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090" name="Equation" r:id="rId23" imgW="380887" imgH="190573" progId="Equation.DSMT4">
                  <p:embed/>
                </p:oleObj>
              </mc:Choice>
              <mc:Fallback>
                <p:oleObj name="Equation" r:id="rId23" imgW="380887" imgH="190573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00675" y="2209800"/>
                        <a:ext cx="619125" cy="428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" name="Group 17"/>
          <p:cNvGrpSpPr>
            <a:grpSpLocks/>
          </p:cNvGrpSpPr>
          <p:nvPr/>
        </p:nvGrpSpPr>
        <p:grpSpPr bwMode="auto">
          <a:xfrm>
            <a:off x="673100" y="2784475"/>
            <a:ext cx="2552700" cy="434975"/>
            <a:chOff x="192" y="1754"/>
            <a:chExt cx="1608" cy="274"/>
          </a:xfrm>
        </p:grpSpPr>
        <p:graphicFrame>
          <p:nvGraphicFramePr>
            <p:cNvPr id="19477" name="Object 11"/>
            <p:cNvGraphicFramePr>
              <a:graphicFrameLocks noChangeAspect="1"/>
            </p:cNvGraphicFramePr>
            <p:nvPr/>
          </p:nvGraphicFramePr>
          <p:xfrm>
            <a:off x="949" y="1754"/>
            <a:ext cx="851" cy="27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091" name="Equation" r:id="rId25" imgW="704816" imgH="133347" progId="Equation.DSMT4">
                    <p:embed/>
                  </p:oleObj>
                </mc:Choice>
                <mc:Fallback>
                  <p:oleObj name="Equation" r:id="rId25" imgW="704816" imgH="133347" progId="Equation.DSMT4">
                    <p:embed/>
                    <p:pic>
                      <p:nvPicPr>
                        <p:cNvPr id="0" name="Object 1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49" y="1754"/>
                          <a:ext cx="851" cy="27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9478" name="Text Box 19"/>
            <p:cNvSpPr txBox="1">
              <a:spLocks noChangeArrowheads="1"/>
            </p:cNvSpPr>
            <p:nvPr/>
          </p:nvSpPr>
          <p:spPr bwMode="auto">
            <a:xfrm>
              <a:off x="192" y="1766"/>
              <a:ext cx="76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Similarly:</a:t>
              </a:r>
            </a:p>
          </p:txBody>
        </p:sp>
      </p:grpSp>
      <p:sp>
        <p:nvSpPr>
          <p:cNvPr id="615444" name="Text Box 20"/>
          <p:cNvSpPr txBox="1">
            <a:spLocks noChangeArrowheads="1"/>
          </p:cNvSpPr>
          <p:nvPr/>
        </p:nvSpPr>
        <p:spPr bwMode="auto">
          <a:xfrm>
            <a:off x="317500" y="3810000"/>
            <a:ext cx="79168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We can construct a linear combination of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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1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 and 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2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 that </a:t>
            </a:r>
            <a:r>
              <a:rPr lang="en-US" b="1" i="1">
                <a:solidFill>
                  <a:srgbClr val="FF33CC"/>
                </a:solidFill>
                <a:sym typeface="Symbol" pitchFamily="18" charset="2"/>
              </a:rPr>
              <a:t>does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 satisfy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the Pauli Principle.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615445" name="Text Box 21"/>
          <p:cNvSpPr txBox="1">
            <a:spLocks noChangeArrowheads="1"/>
          </p:cNvSpPr>
          <p:nvPr/>
        </p:nvSpPr>
        <p:spPr bwMode="auto">
          <a:xfrm>
            <a:off x="1219200" y="3306763"/>
            <a:ext cx="6548438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A wavefunction that satisfies the Pauli Principle</a:t>
            </a:r>
          </a:p>
        </p:txBody>
      </p:sp>
      <p:graphicFrame>
        <p:nvGraphicFramePr>
          <p:cNvPr id="656390" name="Object 6"/>
          <p:cNvGraphicFramePr>
            <a:graphicFrameLocks noChangeAspect="1"/>
          </p:cNvGraphicFramePr>
          <p:nvPr/>
        </p:nvGraphicFramePr>
        <p:xfrm>
          <a:off x="1838325" y="4664075"/>
          <a:ext cx="1741488" cy="484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092" name="Equation" r:id="rId27" imgW="942903" imgH="161960" progId="Equation.DSMT4">
                  <p:embed/>
                </p:oleObj>
              </mc:Choice>
              <mc:Fallback>
                <p:oleObj name="Equation" r:id="rId27" imgW="942903" imgH="16196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8325" y="4664075"/>
                        <a:ext cx="1741488" cy="484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6391" name="Object 7"/>
          <p:cNvGraphicFramePr>
            <a:graphicFrameLocks noChangeAspect="1"/>
          </p:cNvGraphicFramePr>
          <p:nvPr/>
        </p:nvGraphicFramePr>
        <p:xfrm>
          <a:off x="1785938" y="5265738"/>
          <a:ext cx="2236787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093" name="Equation" r:id="rId29" imgW="1266833" imgH="161960" progId="Equation.DSMT4">
                  <p:embed/>
                </p:oleObj>
              </mc:Choice>
              <mc:Fallback>
                <p:oleObj name="Equation" r:id="rId29" imgW="1266833" imgH="16196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85938" y="5265738"/>
                        <a:ext cx="2236787" cy="482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6392" name="Object 8"/>
          <p:cNvGraphicFramePr>
            <a:graphicFrameLocks noChangeAspect="1"/>
          </p:cNvGraphicFramePr>
          <p:nvPr/>
        </p:nvGraphicFramePr>
        <p:xfrm>
          <a:off x="3976688" y="5265738"/>
          <a:ext cx="1484312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094" name="Equation" r:id="rId31" imgW="790657" imgH="161960" progId="Equation.DSMT4">
                  <p:embed/>
                </p:oleObj>
              </mc:Choice>
              <mc:Fallback>
                <p:oleObj name="Equation" r:id="rId31" imgW="790657" imgH="161960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76688" y="5265738"/>
                        <a:ext cx="1484312" cy="482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6393" name="Object 9"/>
          <p:cNvGraphicFramePr>
            <a:graphicFrameLocks noChangeAspect="1"/>
          </p:cNvGraphicFramePr>
          <p:nvPr/>
        </p:nvGraphicFramePr>
        <p:xfrm>
          <a:off x="5400675" y="5367338"/>
          <a:ext cx="650875" cy="350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095" name="Equation" r:id="rId33" imgW="276150" imgH="66674" progId="Equation.DSMT4">
                  <p:embed/>
                </p:oleObj>
              </mc:Choice>
              <mc:Fallback>
                <p:oleObj name="Equation" r:id="rId33" imgW="276150" imgH="66674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00675" y="5367338"/>
                        <a:ext cx="650875" cy="3508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5450" name="Text Box 26"/>
          <p:cNvSpPr txBox="1">
            <a:spLocks noChangeArrowheads="1"/>
          </p:cNvSpPr>
          <p:nvPr/>
        </p:nvSpPr>
        <p:spPr bwMode="auto">
          <a:xfrm>
            <a:off x="441325" y="5799138"/>
            <a:ext cx="82121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Thus,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 is antisymmetric with respect to electron exchange, as required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by the Pauli Principle.</a:t>
            </a:r>
            <a:endParaRPr lang="en-US">
              <a:solidFill>
                <a:srgbClr val="002060"/>
              </a:solidFill>
            </a:endParaRPr>
          </a:p>
        </p:txBody>
      </p:sp>
      <p:graphicFrame>
        <p:nvGraphicFramePr>
          <p:cNvPr id="656394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3328482"/>
              </p:ext>
            </p:extLst>
          </p:nvPr>
        </p:nvGraphicFramePr>
        <p:xfrm>
          <a:off x="3517900" y="4664075"/>
          <a:ext cx="3949700" cy="484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096" name="Equation" r:id="rId35" imgW="2333639" imgH="161960" progId="Equation.DSMT4">
                  <p:embed/>
                </p:oleObj>
              </mc:Choice>
              <mc:Fallback>
                <p:oleObj name="Equation" r:id="rId35" imgW="2333639" imgH="161960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17900" y="4664075"/>
                        <a:ext cx="3949700" cy="484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15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656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65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65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65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7" dur="500"/>
                                        <p:tgtEl>
                                          <p:spTgt spid="65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2" dur="500"/>
                                        <p:tgtEl>
                                          <p:spTgt spid="65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615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615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2" dur="500"/>
                                        <p:tgtEl>
                                          <p:spTgt spid="65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7" dur="500"/>
                                        <p:tgtEl>
                                          <p:spTgt spid="65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2" dur="500"/>
                                        <p:tgtEl>
                                          <p:spTgt spid="65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7" dur="500"/>
                                        <p:tgtEl>
                                          <p:spTgt spid="65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82" dur="500"/>
                                        <p:tgtEl>
                                          <p:spTgt spid="65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615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431" grpId="0" autoUpdateAnimBg="0"/>
      <p:bldP spid="615444" grpId="0" autoUpdateAnimBg="0"/>
      <p:bldP spid="615445" grpId="0" autoUpdateAnimBg="0"/>
      <p:bldP spid="615450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3DCC400F-99AE-4B0D-8C5B-927614ABC813}" type="slidenum">
              <a:rPr lang="en-US" sz="1400" smtClean="0">
                <a:solidFill>
                  <a:srgbClr val="002060"/>
                </a:solidFill>
              </a:rPr>
              <a:pPr/>
              <a:t>19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16455" name="Text Box 7"/>
          <p:cNvSpPr txBox="1">
            <a:spLocks noChangeArrowheads="1"/>
          </p:cNvSpPr>
          <p:nvPr/>
        </p:nvSpPr>
        <p:spPr bwMode="auto">
          <a:xfrm>
            <a:off x="1303338" y="3584575"/>
            <a:ext cx="7542212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Two electrons in an atom cannot have the same set of 4 quantum</a:t>
            </a:r>
          </a:p>
          <a:p>
            <a:r>
              <a:rPr lang="en-US">
                <a:solidFill>
                  <a:srgbClr val="002060"/>
                </a:solidFill>
              </a:rPr>
              <a:t>numbers, n, l, m</a:t>
            </a:r>
            <a:r>
              <a:rPr lang="en-US" baseline="-25000">
                <a:solidFill>
                  <a:srgbClr val="002060"/>
                </a:solidFill>
              </a:rPr>
              <a:t>l</a:t>
            </a:r>
            <a:r>
              <a:rPr lang="en-US">
                <a:solidFill>
                  <a:srgbClr val="002060"/>
                </a:solidFill>
              </a:rPr>
              <a:t> and m</a:t>
            </a:r>
            <a:r>
              <a:rPr lang="en-US" baseline="-25000">
                <a:solidFill>
                  <a:srgbClr val="002060"/>
                </a:solidFill>
              </a:rPr>
              <a:t>s</a:t>
            </a:r>
            <a:r>
              <a:rPr lang="en-US">
                <a:solidFill>
                  <a:srgbClr val="002060"/>
                </a:solidFill>
              </a:rPr>
              <a:t>.  That is, if two electrons have the same</a:t>
            </a:r>
          </a:p>
          <a:p>
            <a:r>
              <a:rPr lang="en-US">
                <a:solidFill>
                  <a:srgbClr val="002060"/>
                </a:solidFill>
              </a:rPr>
              <a:t>spatial part of the wavefunction (100 for both electrons in the</a:t>
            </a:r>
          </a:p>
          <a:p>
            <a:r>
              <a:rPr lang="en-US">
                <a:solidFill>
                  <a:srgbClr val="002060"/>
                </a:solidFill>
              </a:rPr>
              <a:t>Helium ground state), then they cannot have the same spin.</a:t>
            </a:r>
          </a:p>
        </p:txBody>
      </p:sp>
      <p:graphicFrame>
        <p:nvGraphicFramePr>
          <p:cNvPr id="616456" name="Object 8"/>
          <p:cNvGraphicFramePr>
            <a:graphicFrameLocks noChangeAspect="1"/>
          </p:cNvGraphicFramePr>
          <p:nvPr/>
        </p:nvGraphicFramePr>
        <p:xfrm>
          <a:off x="1350963" y="1049338"/>
          <a:ext cx="4973637" cy="474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16" name="Equation" r:id="rId3" imgW="3152909" imgH="180855" progId="Equation.DSMT4">
                  <p:embed/>
                </p:oleObj>
              </mc:Choice>
              <mc:Fallback>
                <p:oleObj name="Equation" r:id="rId3" imgW="3152909" imgH="180855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0963" y="1049338"/>
                        <a:ext cx="4973637" cy="4746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6457" name="Text Box 9"/>
          <p:cNvSpPr txBox="1">
            <a:spLocks noChangeArrowheads="1"/>
          </p:cNvSpPr>
          <p:nvPr/>
        </p:nvSpPr>
        <p:spPr bwMode="auto">
          <a:xfrm>
            <a:off x="1295400" y="4953000"/>
            <a:ext cx="637698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wavefunction,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, can be written as the product of a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spatial and spin part: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616458" name="Text Box 10"/>
          <p:cNvSpPr txBox="1">
            <a:spLocks noChangeArrowheads="1"/>
          </p:cNvSpPr>
          <p:nvPr/>
        </p:nvSpPr>
        <p:spPr bwMode="auto">
          <a:xfrm>
            <a:off x="441325" y="236538"/>
            <a:ext cx="52943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Note:   The sum of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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1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 and </a:t>
            </a:r>
            <a:r>
              <a:rPr lang="en-US" baseline="-25000">
                <a:solidFill>
                  <a:srgbClr val="002060"/>
                </a:solidFill>
                <a:sym typeface="Symbol" pitchFamily="18" charset="2"/>
              </a:rPr>
              <a:t>2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 would </a:t>
            </a:r>
            <a:r>
              <a:rPr lang="en-US" b="1" i="1">
                <a:solidFill>
                  <a:srgbClr val="FF33CC"/>
                </a:solidFill>
                <a:sym typeface="Symbol" pitchFamily="18" charset="2"/>
              </a:rPr>
              <a:t>not</a:t>
            </a:r>
            <a:r>
              <a:rPr lang="en-US">
                <a:sym typeface="Symbol" pitchFamily="18" charset="2"/>
              </a:rPr>
              <a:t> 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be a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            satisfactory wavefunction.</a:t>
            </a:r>
            <a:endParaRPr lang="en-US">
              <a:solidFill>
                <a:srgbClr val="002060"/>
              </a:solidFill>
            </a:endParaRPr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1295400" y="1655763"/>
            <a:ext cx="5373688" cy="1011237"/>
            <a:chOff x="816" y="1043"/>
            <a:chExt cx="3385" cy="637"/>
          </a:xfrm>
        </p:grpSpPr>
        <p:grpSp>
          <p:nvGrpSpPr>
            <p:cNvPr id="20495" name="Group 12"/>
            <p:cNvGrpSpPr>
              <a:grpSpLocks/>
            </p:cNvGrpSpPr>
            <p:nvPr/>
          </p:nvGrpSpPr>
          <p:grpSpPr bwMode="auto">
            <a:xfrm>
              <a:off x="816" y="1043"/>
              <a:ext cx="2847" cy="263"/>
              <a:chOff x="816" y="1043"/>
              <a:chExt cx="2847" cy="263"/>
            </a:xfrm>
          </p:grpSpPr>
          <p:graphicFrame>
            <p:nvGraphicFramePr>
              <p:cNvPr id="20497" name="Object 13"/>
              <p:cNvGraphicFramePr>
                <a:graphicFrameLocks noChangeAspect="1"/>
              </p:cNvGraphicFramePr>
              <p:nvPr/>
            </p:nvGraphicFramePr>
            <p:xfrm>
              <a:off x="2813" y="1044"/>
              <a:ext cx="850" cy="25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20817" name="Equation" r:id="rId5" imgW="704816" imgH="133347" progId="Equation.DSMT4">
                      <p:embed/>
                    </p:oleObj>
                  </mc:Choice>
                  <mc:Fallback>
                    <p:oleObj name="Equation" r:id="rId5" imgW="704816" imgH="133347" progId="Equation.DSMT4">
                      <p:embed/>
                      <p:pic>
                        <p:nvPicPr>
                          <p:cNvPr id="0" name="Object 13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813" y="1044"/>
                            <a:ext cx="850" cy="252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20498" name="Text Box 14"/>
              <p:cNvSpPr txBox="1">
                <a:spLocks noChangeArrowheads="1"/>
              </p:cNvSpPr>
              <p:nvPr/>
            </p:nvSpPr>
            <p:spPr bwMode="auto">
              <a:xfrm>
                <a:off x="816" y="1056"/>
                <a:ext cx="739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002060"/>
                    </a:solidFill>
                  </a:rPr>
                  <a:t>Because</a:t>
                </a:r>
              </a:p>
            </p:txBody>
          </p:sp>
          <p:graphicFrame>
            <p:nvGraphicFramePr>
              <p:cNvPr id="20499" name="Object 15"/>
              <p:cNvGraphicFramePr>
                <a:graphicFrameLocks noChangeAspect="1"/>
              </p:cNvGraphicFramePr>
              <p:nvPr/>
            </p:nvGraphicFramePr>
            <p:xfrm>
              <a:off x="1532" y="1043"/>
              <a:ext cx="833" cy="253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20818" name="Equation" r:id="rId7" imgW="695368" imgH="133347" progId="Equation.DSMT4">
                      <p:embed/>
                    </p:oleObj>
                  </mc:Choice>
                  <mc:Fallback>
                    <p:oleObj name="Equation" r:id="rId7" imgW="695368" imgH="133347" progId="Equation.DSMT4">
                      <p:embed/>
                      <p:pic>
                        <p:nvPicPr>
                          <p:cNvPr id="0" name="Object 15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532" y="1043"/>
                            <a:ext cx="833" cy="253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20500" name="Text Box 16"/>
              <p:cNvSpPr txBox="1">
                <a:spLocks noChangeArrowheads="1"/>
              </p:cNvSpPr>
              <p:nvPr/>
            </p:nvSpPr>
            <p:spPr bwMode="auto">
              <a:xfrm>
                <a:off x="2401" y="1046"/>
                <a:ext cx="383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002060"/>
                    </a:solidFill>
                  </a:rPr>
                  <a:t>and</a:t>
                </a:r>
              </a:p>
            </p:txBody>
          </p:sp>
        </p:grpSp>
        <p:sp>
          <p:nvSpPr>
            <p:cNvPr id="20496" name="Text Box 17"/>
            <p:cNvSpPr txBox="1">
              <a:spLocks noChangeArrowheads="1"/>
            </p:cNvSpPr>
            <p:nvPr/>
          </p:nvSpPr>
          <p:spPr bwMode="auto">
            <a:xfrm>
              <a:off x="816" y="1238"/>
              <a:ext cx="3385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neither of these functions can be used in the</a:t>
              </a:r>
            </a:p>
            <a:p>
              <a:r>
                <a:rPr lang="en-US">
                  <a:solidFill>
                    <a:srgbClr val="002060"/>
                  </a:solidFill>
                </a:rPr>
                <a:t>construction of an antisymmetric wavefunction</a:t>
              </a:r>
            </a:p>
          </p:txBody>
        </p:sp>
      </p:grpSp>
      <p:sp>
        <p:nvSpPr>
          <p:cNvPr id="616466" name="Text Box 18"/>
          <p:cNvSpPr txBox="1">
            <a:spLocks noChangeArrowheads="1"/>
          </p:cNvSpPr>
          <p:nvPr/>
        </p:nvSpPr>
        <p:spPr bwMode="auto">
          <a:xfrm>
            <a:off x="1279525" y="2803525"/>
            <a:ext cx="69199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This is the basis for the more famous, but less general, form</a:t>
            </a:r>
          </a:p>
          <a:p>
            <a:r>
              <a:rPr lang="en-US">
                <a:solidFill>
                  <a:srgbClr val="002060"/>
                </a:solidFill>
              </a:rPr>
              <a:t>of the Pauli Principle, known as the Exclusion Principle:</a:t>
            </a:r>
          </a:p>
        </p:txBody>
      </p:sp>
      <p:graphicFrame>
        <p:nvGraphicFramePr>
          <p:cNvPr id="616467" name="Object 19"/>
          <p:cNvGraphicFramePr>
            <a:graphicFrameLocks noChangeAspect="1"/>
          </p:cNvGraphicFramePr>
          <p:nvPr/>
        </p:nvGraphicFramePr>
        <p:xfrm>
          <a:off x="1344613" y="5746750"/>
          <a:ext cx="4194175" cy="42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19" name="Equation" r:id="rId9" imgW="2486155" imgH="161960" progId="Equation.DSMT4">
                  <p:embed/>
                </p:oleObj>
              </mc:Choice>
              <mc:Fallback>
                <p:oleObj name="Equation" r:id="rId9" imgW="2486155" imgH="161960" progId="Equation.DSMT4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44613" y="5746750"/>
                        <a:ext cx="4194175" cy="425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6468" name="Object 20"/>
          <p:cNvGraphicFramePr>
            <a:graphicFrameLocks noChangeAspect="1"/>
          </p:cNvGraphicFramePr>
          <p:nvPr/>
        </p:nvGraphicFramePr>
        <p:xfrm>
          <a:off x="5494338" y="5715000"/>
          <a:ext cx="2887662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20" name="Equation" r:id="rId11" imgW="1676333" imgH="228634" progId="Equation.DSMT4">
                  <p:embed/>
                </p:oleObj>
              </mc:Choice>
              <mc:Fallback>
                <p:oleObj name="Equation" r:id="rId11" imgW="1676333" imgH="228634" progId="Equation.DSMT4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94338" y="5715000"/>
                        <a:ext cx="2887662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91" name="Object 13"/>
          <p:cNvGraphicFramePr>
            <a:graphicFrameLocks noChangeAspect="1"/>
          </p:cNvGraphicFramePr>
          <p:nvPr/>
        </p:nvGraphicFramePr>
        <p:xfrm>
          <a:off x="6673850" y="269875"/>
          <a:ext cx="2143125" cy="436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21" name="Equation" r:id="rId13" imgW="1200157" imgH="133347" progId="Equation.DSMT4">
                  <p:embed/>
                </p:oleObj>
              </mc:Choice>
              <mc:Fallback>
                <p:oleObj name="Equation" r:id="rId13" imgW="1200157" imgH="133347" progId="Equation.DSMT4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73850" y="269875"/>
                        <a:ext cx="2143125" cy="436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92" name="Object 14"/>
          <p:cNvGraphicFramePr>
            <a:graphicFrameLocks noChangeAspect="1"/>
          </p:cNvGraphicFramePr>
          <p:nvPr/>
        </p:nvGraphicFramePr>
        <p:xfrm>
          <a:off x="6650038" y="727075"/>
          <a:ext cx="2151062" cy="436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22" name="Equation" r:id="rId15" imgW="1209605" imgH="133347" progId="Equation.DSMT4">
                  <p:embed/>
                </p:oleObj>
              </mc:Choice>
              <mc:Fallback>
                <p:oleObj name="Equation" r:id="rId15" imgW="1209605" imgH="133347" progId="Equation.DSMT4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50038" y="727075"/>
                        <a:ext cx="2151062" cy="436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93" name="Object 15"/>
          <p:cNvGraphicFramePr>
            <a:graphicFrameLocks noChangeAspect="1"/>
          </p:cNvGraphicFramePr>
          <p:nvPr/>
        </p:nvGraphicFramePr>
        <p:xfrm>
          <a:off x="6654800" y="1166813"/>
          <a:ext cx="2163763" cy="438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23" name="Equation" r:id="rId17" imgW="1209605" imgH="133347" progId="Equation.DSMT4">
                  <p:embed/>
                </p:oleObj>
              </mc:Choice>
              <mc:Fallback>
                <p:oleObj name="Equation" r:id="rId17" imgW="1209605" imgH="133347" progId="Equation.DSMT4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54800" y="1166813"/>
                        <a:ext cx="2163763" cy="438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94" name="Object 16"/>
          <p:cNvGraphicFramePr>
            <a:graphicFrameLocks noChangeAspect="1"/>
          </p:cNvGraphicFramePr>
          <p:nvPr/>
        </p:nvGraphicFramePr>
        <p:xfrm>
          <a:off x="6648450" y="1625600"/>
          <a:ext cx="2155825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24" name="Equation" r:id="rId19" imgW="1209605" imgH="133347" progId="Equation.DSMT4">
                  <p:embed/>
                </p:oleObj>
              </mc:Choice>
              <mc:Fallback>
                <p:oleObj name="Equation" r:id="rId19" imgW="1209605" imgH="133347" progId="Equation.DSMT4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48450" y="1625600"/>
                        <a:ext cx="2155825" cy="434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6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6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16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16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164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164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64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64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6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16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16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16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164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16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164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64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16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16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16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16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5" dur="500"/>
                                        <p:tgtEl>
                                          <p:spTgt spid="616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16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16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164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164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455" grpId="0" autoUpdateAnimBg="0"/>
      <p:bldP spid="616457" grpId="0" autoUpdateAnimBg="0"/>
      <p:bldP spid="616458" grpId="0" autoUpdateAnimBg="0"/>
      <p:bldP spid="616466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0566E9E0-B1C4-45B2-80DA-59FCF3CA6CB0}" type="slidenum">
              <a:rPr lang="en-US" sz="1400" smtClean="0">
                <a:solidFill>
                  <a:srgbClr val="002060"/>
                </a:solidFill>
              </a:rPr>
              <a:pPr/>
              <a:t>20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17474" name="Text Box 2"/>
          <p:cNvSpPr txBox="1">
            <a:spLocks noChangeArrowheads="1"/>
          </p:cNvSpPr>
          <p:nvPr/>
        </p:nvSpPr>
        <p:spPr bwMode="auto">
          <a:xfrm>
            <a:off x="990600" y="258763"/>
            <a:ext cx="6808788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Normalization of the Antisymmetric Wavefunction</a:t>
            </a:r>
          </a:p>
        </p:txBody>
      </p:sp>
      <p:graphicFrame>
        <p:nvGraphicFramePr>
          <p:cNvPr id="657408" name="Object 1024"/>
          <p:cNvGraphicFramePr>
            <a:graphicFrameLocks noChangeAspect="1"/>
          </p:cNvGraphicFramePr>
          <p:nvPr/>
        </p:nvGraphicFramePr>
        <p:xfrm>
          <a:off x="1814513" y="854075"/>
          <a:ext cx="5959475" cy="487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71" name="Equation" r:id="rId3" imgW="3591023" imgH="161960" progId="Equation.DSMT4">
                  <p:embed/>
                </p:oleObj>
              </mc:Choice>
              <mc:Fallback>
                <p:oleObj name="Equation" r:id="rId3" imgW="3591023" imgH="161960" progId="Equation.DSMT4">
                  <p:embed/>
                  <p:pic>
                    <p:nvPicPr>
                      <p:cNvPr id="0" name="Object 10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14513" y="854075"/>
                        <a:ext cx="5959475" cy="487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52"/>
          <p:cNvGrpSpPr>
            <a:grpSpLocks/>
          </p:cNvGrpSpPr>
          <p:nvPr/>
        </p:nvGrpSpPr>
        <p:grpSpPr bwMode="auto">
          <a:xfrm>
            <a:off x="1298575" y="2335213"/>
            <a:ext cx="7164388" cy="750887"/>
            <a:chOff x="818" y="967"/>
            <a:chExt cx="4513" cy="473"/>
          </a:xfrm>
        </p:grpSpPr>
        <p:graphicFrame>
          <p:nvGraphicFramePr>
            <p:cNvPr id="21529" name="Object 1027"/>
            <p:cNvGraphicFramePr>
              <a:graphicFrameLocks noChangeAspect="1"/>
            </p:cNvGraphicFramePr>
            <p:nvPr/>
          </p:nvGraphicFramePr>
          <p:xfrm>
            <a:off x="818" y="967"/>
            <a:ext cx="1440" cy="33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672" name="Equation" r:id="rId5" imgW="1285998" imgH="180855" progId="Equation.DSMT4">
                    <p:embed/>
                  </p:oleObj>
                </mc:Choice>
                <mc:Fallback>
                  <p:oleObj name="Equation" r:id="rId5" imgW="1285998" imgH="180855" progId="Equation.DSMT4">
                    <p:embed/>
                    <p:pic>
                      <p:nvPicPr>
                        <p:cNvPr id="0" name="Object 102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18" y="967"/>
                          <a:ext cx="1440" cy="33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1530" name="Text Box 6"/>
            <p:cNvSpPr txBox="1">
              <a:spLocks noChangeArrowheads="1"/>
            </p:cNvSpPr>
            <p:nvPr/>
          </p:nvSpPr>
          <p:spPr bwMode="auto">
            <a:xfrm>
              <a:off x="2294" y="998"/>
              <a:ext cx="3037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We must integrate over both the spin and</a:t>
              </a:r>
            </a:p>
            <a:p>
              <a:r>
                <a:rPr lang="en-US">
                  <a:solidFill>
                    <a:srgbClr val="002060"/>
                  </a:solidFill>
                </a:rPr>
                <a:t>spatial parts of the wavefunction.</a:t>
              </a:r>
            </a:p>
          </p:txBody>
        </p:sp>
      </p:grpSp>
      <p:graphicFrame>
        <p:nvGraphicFramePr>
          <p:cNvPr id="657409" name="Object 10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16548734"/>
              </p:ext>
            </p:extLst>
          </p:nvPr>
        </p:nvGraphicFramePr>
        <p:xfrm>
          <a:off x="1065213" y="3144837"/>
          <a:ext cx="7583487" cy="436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73" name="Equation" r:id="rId7" imgW="4609800" imgH="279360" progId="Equation.DSMT4">
                  <p:embed/>
                </p:oleObj>
              </mc:Choice>
              <mc:Fallback>
                <p:oleObj name="Equation" r:id="rId7" imgW="4609800" imgH="279360" progId="Equation.DSMT4">
                  <p:embed/>
                  <p:pic>
                    <p:nvPicPr>
                      <p:cNvPr id="0" name="Object 10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5213" y="3144837"/>
                        <a:ext cx="7583487" cy="436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2270125" y="3619500"/>
            <a:ext cx="2149475" cy="652463"/>
            <a:chOff x="1430" y="1807"/>
            <a:chExt cx="1354" cy="411"/>
          </a:xfrm>
        </p:grpSpPr>
        <p:grpSp>
          <p:nvGrpSpPr>
            <p:cNvPr id="21523" name="Group 9"/>
            <p:cNvGrpSpPr>
              <a:grpSpLocks/>
            </p:cNvGrpSpPr>
            <p:nvPr/>
          </p:nvGrpSpPr>
          <p:grpSpPr bwMode="auto">
            <a:xfrm>
              <a:off x="1430" y="1807"/>
              <a:ext cx="250" cy="411"/>
              <a:chOff x="1430" y="1807"/>
              <a:chExt cx="250" cy="411"/>
            </a:xfrm>
          </p:grpSpPr>
          <p:sp>
            <p:nvSpPr>
              <p:cNvPr id="21527" name="Text Box 10"/>
              <p:cNvSpPr txBox="1">
                <a:spLocks noChangeArrowheads="1"/>
              </p:cNvSpPr>
              <p:nvPr/>
            </p:nvSpPr>
            <p:spPr bwMode="auto">
              <a:xfrm rot="-5400000">
                <a:off x="1450" y="1787"/>
                <a:ext cx="209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FF0000"/>
                    </a:solidFill>
                  </a:rPr>
                  <a:t>=</a:t>
                </a:r>
              </a:p>
            </p:txBody>
          </p:sp>
          <p:sp>
            <p:nvSpPr>
              <p:cNvPr id="21528" name="Text Box 11"/>
              <p:cNvSpPr txBox="1">
                <a:spLocks noChangeArrowheads="1"/>
              </p:cNvSpPr>
              <p:nvPr/>
            </p:nvSpPr>
            <p:spPr bwMode="auto">
              <a:xfrm>
                <a:off x="1440" y="1968"/>
                <a:ext cx="205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FF0000"/>
                    </a:solidFill>
                  </a:rPr>
                  <a:t>1</a:t>
                </a:r>
              </a:p>
            </p:txBody>
          </p:sp>
        </p:grpSp>
        <p:grpSp>
          <p:nvGrpSpPr>
            <p:cNvPr id="21524" name="Group 12"/>
            <p:cNvGrpSpPr>
              <a:grpSpLocks/>
            </p:cNvGrpSpPr>
            <p:nvPr/>
          </p:nvGrpSpPr>
          <p:grpSpPr bwMode="auto">
            <a:xfrm>
              <a:off x="2534" y="1807"/>
              <a:ext cx="250" cy="411"/>
              <a:chOff x="2534" y="1807"/>
              <a:chExt cx="250" cy="411"/>
            </a:xfrm>
          </p:grpSpPr>
          <p:sp>
            <p:nvSpPr>
              <p:cNvPr id="21525" name="Text Box 13"/>
              <p:cNvSpPr txBox="1">
                <a:spLocks noChangeArrowheads="1"/>
              </p:cNvSpPr>
              <p:nvPr/>
            </p:nvSpPr>
            <p:spPr bwMode="auto">
              <a:xfrm rot="-5400000">
                <a:off x="2554" y="1787"/>
                <a:ext cx="209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FF0000"/>
                    </a:solidFill>
                  </a:rPr>
                  <a:t>=</a:t>
                </a:r>
              </a:p>
            </p:txBody>
          </p:sp>
          <p:sp>
            <p:nvSpPr>
              <p:cNvPr id="21526" name="Text Box 14"/>
              <p:cNvSpPr txBox="1">
                <a:spLocks noChangeArrowheads="1"/>
              </p:cNvSpPr>
              <p:nvPr/>
            </p:nvSpPr>
            <p:spPr bwMode="auto">
              <a:xfrm>
                <a:off x="2544" y="1968"/>
                <a:ext cx="205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FF0000"/>
                    </a:solidFill>
                  </a:rPr>
                  <a:t>1</a:t>
                </a:r>
              </a:p>
            </p:txBody>
          </p:sp>
        </p:grpSp>
      </p:grpSp>
      <p:sp>
        <p:nvSpPr>
          <p:cNvPr id="617525" name="Text Box 53"/>
          <p:cNvSpPr txBox="1">
            <a:spLocks noChangeArrowheads="1"/>
          </p:cNvSpPr>
          <p:nvPr/>
        </p:nvSpPr>
        <p:spPr bwMode="auto">
          <a:xfrm>
            <a:off x="669925" y="1447800"/>
            <a:ext cx="75787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We assume that the individual spatial wavefunctions have already</a:t>
            </a:r>
          </a:p>
          <a:p>
            <a:r>
              <a:rPr lang="en-US">
                <a:solidFill>
                  <a:srgbClr val="002060"/>
                </a:solidFill>
              </a:rPr>
              <a:t>been normalized.</a:t>
            </a:r>
          </a:p>
        </p:txBody>
      </p:sp>
      <p:grpSp>
        <p:nvGrpSpPr>
          <p:cNvPr id="6" name="Group 64"/>
          <p:cNvGrpSpPr>
            <a:grpSpLocks/>
          </p:cNvGrpSpPr>
          <p:nvPr/>
        </p:nvGrpSpPr>
        <p:grpSpPr bwMode="auto">
          <a:xfrm>
            <a:off x="1725613" y="4419600"/>
            <a:ext cx="5718175" cy="1022350"/>
            <a:chOff x="1087" y="2784"/>
            <a:chExt cx="3602" cy="644"/>
          </a:xfrm>
        </p:grpSpPr>
        <p:sp>
          <p:nvSpPr>
            <p:cNvPr id="21521" name="Text Box 54"/>
            <p:cNvSpPr txBox="1">
              <a:spLocks noChangeArrowheads="1"/>
            </p:cNvSpPr>
            <p:nvPr/>
          </p:nvSpPr>
          <p:spPr bwMode="auto">
            <a:xfrm>
              <a:off x="2766" y="2784"/>
              <a:ext cx="25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chemeClr val="bg1"/>
                  </a:solidFill>
                </a:rPr>
                <a:t>or</a:t>
              </a:r>
            </a:p>
          </p:txBody>
        </p:sp>
        <p:graphicFrame>
          <p:nvGraphicFramePr>
            <p:cNvPr id="21522" name="Object 1026"/>
            <p:cNvGraphicFramePr>
              <a:graphicFrameLocks noChangeAspect="1"/>
            </p:cNvGraphicFramePr>
            <p:nvPr/>
          </p:nvGraphicFramePr>
          <p:xfrm>
            <a:off x="1087" y="3133"/>
            <a:ext cx="3602" cy="29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674" name="Equation" r:id="rId9" imgW="3438507" imgH="161960" progId="Equation.DSMT4">
                    <p:embed/>
                  </p:oleObj>
                </mc:Choice>
                <mc:Fallback>
                  <p:oleObj name="Equation" r:id="rId9" imgW="3438507" imgH="161960" progId="Equation.DSMT4">
                    <p:embed/>
                    <p:pic>
                      <p:nvPicPr>
                        <p:cNvPr id="0" name="Object 102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7" y="3133"/>
                          <a:ext cx="3602" cy="29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7" name="Group 63"/>
          <p:cNvGrpSpPr>
            <a:grpSpLocks/>
          </p:cNvGrpSpPr>
          <p:nvPr/>
        </p:nvGrpSpPr>
        <p:grpSpPr bwMode="auto">
          <a:xfrm>
            <a:off x="2803525" y="5410200"/>
            <a:ext cx="1555750" cy="652463"/>
            <a:chOff x="1766" y="3408"/>
            <a:chExt cx="980" cy="411"/>
          </a:xfrm>
        </p:grpSpPr>
        <p:grpSp>
          <p:nvGrpSpPr>
            <p:cNvPr id="21515" name="Group 57"/>
            <p:cNvGrpSpPr>
              <a:grpSpLocks/>
            </p:cNvGrpSpPr>
            <p:nvPr/>
          </p:nvGrpSpPr>
          <p:grpSpPr bwMode="auto">
            <a:xfrm>
              <a:off x="1766" y="3408"/>
              <a:ext cx="250" cy="411"/>
              <a:chOff x="1430" y="1807"/>
              <a:chExt cx="250" cy="411"/>
            </a:xfrm>
          </p:grpSpPr>
          <p:sp>
            <p:nvSpPr>
              <p:cNvPr id="21519" name="Text Box 58"/>
              <p:cNvSpPr txBox="1">
                <a:spLocks noChangeArrowheads="1"/>
              </p:cNvSpPr>
              <p:nvPr/>
            </p:nvSpPr>
            <p:spPr bwMode="auto">
              <a:xfrm rot="-5400000">
                <a:off x="1450" y="1787"/>
                <a:ext cx="209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FF0000"/>
                    </a:solidFill>
                  </a:rPr>
                  <a:t>=</a:t>
                </a:r>
              </a:p>
            </p:txBody>
          </p:sp>
          <p:sp>
            <p:nvSpPr>
              <p:cNvPr id="21520" name="Text Box 59"/>
              <p:cNvSpPr txBox="1">
                <a:spLocks noChangeArrowheads="1"/>
              </p:cNvSpPr>
              <p:nvPr/>
            </p:nvSpPr>
            <p:spPr bwMode="auto">
              <a:xfrm>
                <a:off x="1440" y="1968"/>
                <a:ext cx="205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FF0000"/>
                    </a:solidFill>
                  </a:rPr>
                  <a:t>1</a:t>
                </a:r>
              </a:p>
            </p:txBody>
          </p:sp>
        </p:grpSp>
        <p:grpSp>
          <p:nvGrpSpPr>
            <p:cNvPr id="21516" name="Group 60"/>
            <p:cNvGrpSpPr>
              <a:grpSpLocks/>
            </p:cNvGrpSpPr>
            <p:nvPr/>
          </p:nvGrpSpPr>
          <p:grpSpPr bwMode="auto">
            <a:xfrm>
              <a:off x="2496" y="3408"/>
              <a:ext cx="250" cy="411"/>
              <a:chOff x="2534" y="1807"/>
              <a:chExt cx="250" cy="411"/>
            </a:xfrm>
          </p:grpSpPr>
          <p:sp>
            <p:nvSpPr>
              <p:cNvPr id="21517" name="Text Box 61"/>
              <p:cNvSpPr txBox="1">
                <a:spLocks noChangeArrowheads="1"/>
              </p:cNvSpPr>
              <p:nvPr/>
            </p:nvSpPr>
            <p:spPr bwMode="auto">
              <a:xfrm rot="-5400000">
                <a:off x="2554" y="1787"/>
                <a:ext cx="209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FF0000"/>
                    </a:solidFill>
                  </a:rPr>
                  <a:t>=</a:t>
                </a:r>
              </a:p>
            </p:txBody>
          </p:sp>
          <p:sp>
            <p:nvSpPr>
              <p:cNvPr id="21518" name="Text Box 62"/>
              <p:cNvSpPr txBox="1">
                <a:spLocks noChangeArrowheads="1"/>
              </p:cNvSpPr>
              <p:nvPr/>
            </p:nvSpPr>
            <p:spPr bwMode="auto">
              <a:xfrm>
                <a:off x="2544" y="1968"/>
                <a:ext cx="205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FF0000"/>
                    </a:solidFill>
                  </a:rPr>
                  <a:t>1</a:t>
                </a:r>
              </a:p>
            </p:txBody>
          </p:sp>
        </p:grp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17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657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617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65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7474" grpId="0" autoUpdateAnimBg="0"/>
      <p:bldP spid="617525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C78D3DD8-0FC2-4F28-BFF4-312986A50E32}" type="slidenum">
              <a:rPr lang="en-US" sz="1400" smtClean="0">
                <a:solidFill>
                  <a:srgbClr val="002060"/>
                </a:solidFill>
              </a:rPr>
              <a:pPr/>
              <a:t>21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1082"/>
          <p:cNvGrpSpPr>
            <a:grpSpLocks/>
          </p:cNvGrpSpPr>
          <p:nvPr/>
        </p:nvGrpSpPr>
        <p:grpSpPr bwMode="auto">
          <a:xfrm>
            <a:off x="1812925" y="2971800"/>
            <a:ext cx="1158875" cy="609600"/>
            <a:chOff x="1142" y="1872"/>
            <a:chExt cx="730" cy="384"/>
          </a:xfrm>
        </p:grpSpPr>
        <p:grpSp>
          <p:nvGrpSpPr>
            <p:cNvPr id="22566" name="Group 1041"/>
            <p:cNvGrpSpPr>
              <a:grpSpLocks/>
            </p:cNvGrpSpPr>
            <p:nvPr/>
          </p:nvGrpSpPr>
          <p:grpSpPr bwMode="auto">
            <a:xfrm>
              <a:off x="1142" y="1872"/>
              <a:ext cx="250" cy="375"/>
              <a:chOff x="1526" y="2832"/>
              <a:chExt cx="250" cy="375"/>
            </a:xfrm>
          </p:grpSpPr>
          <p:sp>
            <p:nvSpPr>
              <p:cNvPr id="22570" name="Text Box 1042"/>
              <p:cNvSpPr txBox="1">
                <a:spLocks noChangeArrowheads="1"/>
              </p:cNvSpPr>
              <p:nvPr/>
            </p:nvSpPr>
            <p:spPr bwMode="auto">
              <a:xfrm rot="-5400000">
                <a:off x="1546" y="2812"/>
                <a:ext cx="209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FF0000"/>
                    </a:solidFill>
                  </a:rPr>
                  <a:t>=</a:t>
                </a:r>
              </a:p>
            </p:txBody>
          </p:sp>
          <p:sp>
            <p:nvSpPr>
              <p:cNvPr id="22571" name="Text Box 1043"/>
              <p:cNvSpPr txBox="1">
                <a:spLocks noChangeArrowheads="1"/>
              </p:cNvSpPr>
              <p:nvPr/>
            </p:nvSpPr>
            <p:spPr bwMode="auto">
              <a:xfrm>
                <a:off x="1536" y="2976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>
                    <a:solidFill>
                      <a:srgbClr val="FF0000"/>
                    </a:solidFill>
                  </a:rPr>
                  <a:t>1</a:t>
                </a:r>
              </a:p>
            </p:txBody>
          </p:sp>
        </p:grpSp>
        <p:grpSp>
          <p:nvGrpSpPr>
            <p:cNvPr id="22567" name="Group 1044"/>
            <p:cNvGrpSpPr>
              <a:grpSpLocks/>
            </p:cNvGrpSpPr>
            <p:nvPr/>
          </p:nvGrpSpPr>
          <p:grpSpPr bwMode="auto">
            <a:xfrm>
              <a:off x="1622" y="1881"/>
              <a:ext cx="250" cy="375"/>
              <a:chOff x="1526" y="2832"/>
              <a:chExt cx="250" cy="375"/>
            </a:xfrm>
          </p:grpSpPr>
          <p:sp>
            <p:nvSpPr>
              <p:cNvPr id="22568" name="Text Box 1045"/>
              <p:cNvSpPr txBox="1">
                <a:spLocks noChangeArrowheads="1"/>
              </p:cNvSpPr>
              <p:nvPr/>
            </p:nvSpPr>
            <p:spPr bwMode="auto">
              <a:xfrm rot="-5400000">
                <a:off x="1546" y="2812"/>
                <a:ext cx="209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FF0000"/>
                    </a:solidFill>
                  </a:rPr>
                  <a:t>=</a:t>
                </a:r>
              </a:p>
            </p:txBody>
          </p:sp>
          <p:sp>
            <p:nvSpPr>
              <p:cNvPr id="22569" name="Text Box 1046"/>
              <p:cNvSpPr txBox="1">
                <a:spLocks noChangeArrowheads="1"/>
              </p:cNvSpPr>
              <p:nvPr/>
            </p:nvSpPr>
            <p:spPr bwMode="auto">
              <a:xfrm>
                <a:off x="1536" y="2976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>
                    <a:solidFill>
                      <a:srgbClr val="FF0000"/>
                    </a:solidFill>
                  </a:rPr>
                  <a:t>1</a:t>
                </a:r>
              </a:p>
            </p:txBody>
          </p:sp>
        </p:grpSp>
      </p:grpSp>
      <p:grpSp>
        <p:nvGrpSpPr>
          <p:cNvPr id="5" name="Group 1104"/>
          <p:cNvGrpSpPr>
            <a:grpSpLocks/>
          </p:cNvGrpSpPr>
          <p:nvPr/>
        </p:nvGrpSpPr>
        <p:grpSpPr bwMode="auto">
          <a:xfrm>
            <a:off x="1525588" y="5011738"/>
            <a:ext cx="6399212" cy="736600"/>
            <a:chOff x="721" y="3493"/>
            <a:chExt cx="4031" cy="464"/>
          </a:xfrm>
        </p:grpSpPr>
        <p:graphicFrame>
          <p:nvGraphicFramePr>
            <p:cNvPr id="22564" name="Object 2054"/>
            <p:cNvGraphicFramePr>
              <a:graphicFrameLocks noChangeAspect="1"/>
            </p:cNvGraphicFramePr>
            <p:nvPr/>
          </p:nvGraphicFramePr>
          <p:xfrm>
            <a:off x="721" y="3493"/>
            <a:ext cx="2185" cy="46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852" name="Equation" r:id="rId3" imgW="2028876" imgH="323920" progId="Equation.DSMT4">
                    <p:embed/>
                  </p:oleObj>
                </mc:Choice>
                <mc:Fallback>
                  <p:oleObj name="Equation" r:id="rId3" imgW="2028876" imgH="323920" progId="Equation.DSMT4">
                    <p:embed/>
                    <p:pic>
                      <p:nvPicPr>
                        <p:cNvPr id="0" name="Object 205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21" y="3493"/>
                          <a:ext cx="2185" cy="46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2565" name="Object 2055"/>
            <p:cNvGraphicFramePr>
              <a:graphicFrameLocks noChangeAspect="1"/>
            </p:cNvGraphicFramePr>
            <p:nvPr/>
          </p:nvGraphicFramePr>
          <p:xfrm>
            <a:off x="2901" y="3493"/>
            <a:ext cx="1851" cy="46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853" name="Equation" r:id="rId5" imgW="1695499" imgH="323920" progId="Equation.DSMT4">
                    <p:embed/>
                  </p:oleObj>
                </mc:Choice>
                <mc:Fallback>
                  <p:oleObj name="Equation" r:id="rId5" imgW="1695499" imgH="323920" progId="Equation.DSMT4">
                    <p:embed/>
                    <p:pic>
                      <p:nvPicPr>
                        <p:cNvPr id="0" name="Object 205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01" y="3493"/>
                          <a:ext cx="1851" cy="46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658432" name="Object 2048"/>
          <p:cNvGraphicFramePr>
            <a:graphicFrameLocks noChangeAspect="1"/>
          </p:cNvGraphicFramePr>
          <p:nvPr/>
        </p:nvGraphicFramePr>
        <p:xfrm>
          <a:off x="1649413" y="273050"/>
          <a:ext cx="5716587" cy="468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854" name="Equation" r:id="rId7" imgW="3438507" imgH="161960" progId="Equation.DSMT4">
                  <p:embed/>
                </p:oleObj>
              </mc:Choice>
              <mc:Fallback>
                <p:oleObj name="Equation" r:id="rId7" imgW="3438507" imgH="161960" progId="Equation.DSMT4">
                  <p:embed/>
                  <p:pic>
                    <p:nvPicPr>
                      <p:cNvPr id="0" name="Object 204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49413" y="273050"/>
                        <a:ext cx="5716587" cy="468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8433" name="Object 2049"/>
          <p:cNvGraphicFramePr>
            <a:graphicFrameLocks noChangeAspect="1"/>
          </p:cNvGraphicFramePr>
          <p:nvPr/>
        </p:nvGraphicFramePr>
        <p:xfrm>
          <a:off x="1795463" y="782638"/>
          <a:ext cx="3181350" cy="468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855" name="Equation" r:id="rId9" imgW="1847745" imgH="161960" progId="Equation.DSMT4">
                  <p:embed/>
                </p:oleObj>
              </mc:Choice>
              <mc:Fallback>
                <p:oleObj name="Equation" r:id="rId9" imgW="1847745" imgH="161960" progId="Equation.DSMT4">
                  <p:embed/>
                  <p:pic>
                    <p:nvPicPr>
                      <p:cNvPr id="0" name="Object 204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463" y="782638"/>
                        <a:ext cx="3181350" cy="468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8434" name="Object 2050"/>
          <p:cNvGraphicFramePr>
            <a:graphicFrameLocks noChangeAspect="1"/>
          </p:cNvGraphicFramePr>
          <p:nvPr/>
        </p:nvGraphicFramePr>
        <p:xfrm>
          <a:off x="1406525" y="1544638"/>
          <a:ext cx="6351588" cy="515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856" name="Equation" r:id="rId11" imgW="3829111" imgH="180855" progId="Equation.DSMT4">
                  <p:embed/>
                </p:oleObj>
              </mc:Choice>
              <mc:Fallback>
                <p:oleObj name="Equation" r:id="rId11" imgW="3829111" imgH="180855" progId="Equation.DSMT4">
                  <p:embed/>
                  <p:pic>
                    <p:nvPicPr>
                      <p:cNvPr id="0" name="Object 205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06525" y="1544638"/>
                        <a:ext cx="6351588" cy="515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8435" name="Object 2051"/>
          <p:cNvGraphicFramePr>
            <a:graphicFrameLocks noChangeAspect="1"/>
          </p:cNvGraphicFramePr>
          <p:nvPr/>
        </p:nvGraphicFramePr>
        <p:xfrm>
          <a:off x="792163" y="2535238"/>
          <a:ext cx="7634287" cy="51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857" name="Equation" r:id="rId13" imgW="4629216" imgH="180855" progId="Equation.DSMT4">
                  <p:embed/>
                </p:oleObj>
              </mc:Choice>
              <mc:Fallback>
                <p:oleObj name="Equation" r:id="rId13" imgW="4629216" imgH="180855" progId="Equation.DSMT4">
                  <p:embed/>
                  <p:pic>
                    <p:nvPicPr>
                      <p:cNvPr id="0" name="Object 20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2163" y="2535238"/>
                        <a:ext cx="7634287" cy="517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" name="Group 1083"/>
          <p:cNvGrpSpPr>
            <a:grpSpLocks/>
          </p:cNvGrpSpPr>
          <p:nvPr/>
        </p:nvGrpSpPr>
        <p:grpSpPr bwMode="auto">
          <a:xfrm>
            <a:off x="3489325" y="2971800"/>
            <a:ext cx="1158875" cy="609600"/>
            <a:chOff x="1142" y="1872"/>
            <a:chExt cx="730" cy="384"/>
          </a:xfrm>
        </p:grpSpPr>
        <p:grpSp>
          <p:nvGrpSpPr>
            <p:cNvPr id="22558" name="Group 1084"/>
            <p:cNvGrpSpPr>
              <a:grpSpLocks/>
            </p:cNvGrpSpPr>
            <p:nvPr/>
          </p:nvGrpSpPr>
          <p:grpSpPr bwMode="auto">
            <a:xfrm>
              <a:off x="1142" y="1872"/>
              <a:ext cx="250" cy="375"/>
              <a:chOff x="1526" y="2832"/>
              <a:chExt cx="250" cy="375"/>
            </a:xfrm>
          </p:grpSpPr>
          <p:sp>
            <p:nvSpPr>
              <p:cNvPr id="22562" name="Text Box 1085"/>
              <p:cNvSpPr txBox="1">
                <a:spLocks noChangeArrowheads="1"/>
              </p:cNvSpPr>
              <p:nvPr/>
            </p:nvSpPr>
            <p:spPr bwMode="auto">
              <a:xfrm rot="-5400000">
                <a:off x="1546" y="2812"/>
                <a:ext cx="209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FF0000"/>
                    </a:solidFill>
                  </a:rPr>
                  <a:t>=</a:t>
                </a:r>
              </a:p>
            </p:txBody>
          </p:sp>
          <p:sp>
            <p:nvSpPr>
              <p:cNvPr id="22563" name="Text Box 1086"/>
              <p:cNvSpPr txBox="1">
                <a:spLocks noChangeArrowheads="1"/>
              </p:cNvSpPr>
              <p:nvPr/>
            </p:nvSpPr>
            <p:spPr bwMode="auto">
              <a:xfrm>
                <a:off x="1536" y="2976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>
                    <a:solidFill>
                      <a:srgbClr val="FF0000"/>
                    </a:solidFill>
                  </a:rPr>
                  <a:t>0</a:t>
                </a:r>
              </a:p>
            </p:txBody>
          </p:sp>
        </p:grpSp>
        <p:grpSp>
          <p:nvGrpSpPr>
            <p:cNvPr id="22559" name="Group 1087"/>
            <p:cNvGrpSpPr>
              <a:grpSpLocks/>
            </p:cNvGrpSpPr>
            <p:nvPr/>
          </p:nvGrpSpPr>
          <p:grpSpPr bwMode="auto">
            <a:xfrm>
              <a:off x="1622" y="1881"/>
              <a:ext cx="250" cy="375"/>
              <a:chOff x="1526" y="2832"/>
              <a:chExt cx="250" cy="375"/>
            </a:xfrm>
          </p:grpSpPr>
          <p:sp>
            <p:nvSpPr>
              <p:cNvPr id="22560" name="Text Box 1088"/>
              <p:cNvSpPr txBox="1">
                <a:spLocks noChangeArrowheads="1"/>
              </p:cNvSpPr>
              <p:nvPr/>
            </p:nvSpPr>
            <p:spPr bwMode="auto">
              <a:xfrm rot="-5400000">
                <a:off x="1546" y="2812"/>
                <a:ext cx="209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FF0000"/>
                    </a:solidFill>
                  </a:rPr>
                  <a:t>=</a:t>
                </a:r>
              </a:p>
            </p:txBody>
          </p:sp>
          <p:sp>
            <p:nvSpPr>
              <p:cNvPr id="22561" name="Text Box 1089"/>
              <p:cNvSpPr txBox="1">
                <a:spLocks noChangeArrowheads="1"/>
              </p:cNvSpPr>
              <p:nvPr/>
            </p:nvSpPr>
            <p:spPr bwMode="auto">
              <a:xfrm>
                <a:off x="1536" y="2976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>
                    <a:solidFill>
                      <a:srgbClr val="FF0000"/>
                    </a:solidFill>
                  </a:rPr>
                  <a:t>0</a:t>
                </a:r>
              </a:p>
            </p:txBody>
          </p:sp>
        </p:grpSp>
      </p:grpSp>
      <p:grpSp>
        <p:nvGrpSpPr>
          <p:cNvPr id="9" name="Group 1090"/>
          <p:cNvGrpSpPr>
            <a:grpSpLocks/>
          </p:cNvGrpSpPr>
          <p:nvPr/>
        </p:nvGrpSpPr>
        <p:grpSpPr bwMode="auto">
          <a:xfrm>
            <a:off x="5241925" y="2971800"/>
            <a:ext cx="1158875" cy="609600"/>
            <a:chOff x="1142" y="1872"/>
            <a:chExt cx="730" cy="384"/>
          </a:xfrm>
        </p:grpSpPr>
        <p:grpSp>
          <p:nvGrpSpPr>
            <p:cNvPr id="22552" name="Group 1091"/>
            <p:cNvGrpSpPr>
              <a:grpSpLocks/>
            </p:cNvGrpSpPr>
            <p:nvPr/>
          </p:nvGrpSpPr>
          <p:grpSpPr bwMode="auto">
            <a:xfrm>
              <a:off x="1142" y="1872"/>
              <a:ext cx="250" cy="375"/>
              <a:chOff x="1526" y="2832"/>
              <a:chExt cx="250" cy="375"/>
            </a:xfrm>
          </p:grpSpPr>
          <p:sp>
            <p:nvSpPr>
              <p:cNvPr id="22556" name="Text Box 1092"/>
              <p:cNvSpPr txBox="1">
                <a:spLocks noChangeArrowheads="1"/>
              </p:cNvSpPr>
              <p:nvPr/>
            </p:nvSpPr>
            <p:spPr bwMode="auto">
              <a:xfrm rot="-5400000">
                <a:off x="1546" y="2812"/>
                <a:ext cx="209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FF0000"/>
                    </a:solidFill>
                  </a:rPr>
                  <a:t>=</a:t>
                </a:r>
              </a:p>
            </p:txBody>
          </p:sp>
          <p:sp>
            <p:nvSpPr>
              <p:cNvPr id="22557" name="Text Box 1093"/>
              <p:cNvSpPr txBox="1">
                <a:spLocks noChangeArrowheads="1"/>
              </p:cNvSpPr>
              <p:nvPr/>
            </p:nvSpPr>
            <p:spPr bwMode="auto">
              <a:xfrm>
                <a:off x="1536" y="2976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>
                    <a:solidFill>
                      <a:srgbClr val="FF0000"/>
                    </a:solidFill>
                  </a:rPr>
                  <a:t>0</a:t>
                </a:r>
              </a:p>
            </p:txBody>
          </p:sp>
        </p:grpSp>
        <p:grpSp>
          <p:nvGrpSpPr>
            <p:cNvPr id="22553" name="Group 1094"/>
            <p:cNvGrpSpPr>
              <a:grpSpLocks/>
            </p:cNvGrpSpPr>
            <p:nvPr/>
          </p:nvGrpSpPr>
          <p:grpSpPr bwMode="auto">
            <a:xfrm>
              <a:off x="1622" y="1881"/>
              <a:ext cx="250" cy="375"/>
              <a:chOff x="1526" y="2832"/>
              <a:chExt cx="250" cy="375"/>
            </a:xfrm>
          </p:grpSpPr>
          <p:sp>
            <p:nvSpPr>
              <p:cNvPr id="22554" name="Text Box 1095"/>
              <p:cNvSpPr txBox="1">
                <a:spLocks noChangeArrowheads="1"/>
              </p:cNvSpPr>
              <p:nvPr/>
            </p:nvSpPr>
            <p:spPr bwMode="auto">
              <a:xfrm rot="-5400000">
                <a:off x="1546" y="2812"/>
                <a:ext cx="209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FF0000"/>
                    </a:solidFill>
                  </a:rPr>
                  <a:t>=</a:t>
                </a:r>
              </a:p>
            </p:txBody>
          </p:sp>
          <p:sp>
            <p:nvSpPr>
              <p:cNvPr id="22555" name="Text Box 1096"/>
              <p:cNvSpPr txBox="1">
                <a:spLocks noChangeArrowheads="1"/>
              </p:cNvSpPr>
              <p:nvPr/>
            </p:nvSpPr>
            <p:spPr bwMode="auto">
              <a:xfrm>
                <a:off x="1536" y="2976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>
                    <a:solidFill>
                      <a:srgbClr val="FF0000"/>
                    </a:solidFill>
                  </a:rPr>
                  <a:t>0</a:t>
                </a:r>
              </a:p>
            </p:txBody>
          </p:sp>
        </p:grpSp>
      </p:grpSp>
      <p:grpSp>
        <p:nvGrpSpPr>
          <p:cNvPr id="12" name="Group 1097"/>
          <p:cNvGrpSpPr>
            <a:grpSpLocks/>
          </p:cNvGrpSpPr>
          <p:nvPr/>
        </p:nvGrpSpPr>
        <p:grpSpPr bwMode="auto">
          <a:xfrm>
            <a:off x="6918325" y="2971800"/>
            <a:ext cx="1158875" cy="609600"/>
            <a:chOff x="1142" y="1872"/>
            <a:chExt cx="730" cy="384"/>
          </a:xfrm>
        </p:grpSpPr>
        <p:grpSp>
          <p:nvGrpSpPr>
            <p:cNvPr id="22546" name="Group 1098"/>
            <p:cNvGrpSpPr>
              <a:grpSpLocks/>
            </p:cNvGrpSpPr>
            <p:nvPr/>
          </p:nvGrpSpPr>
          <p:grpSpPr bwMode="auto">
            <a:xfrm>
              <a:off x="1142" y="1872"/>
              <a:ext cx="250" cy="375"/>
              <a:chOff x="1526" y="2832"/>
              <a:chExt cx="250" cy="375"/>
            </a:xfrm>
          </p:grpSpPr>
          <p:sp>
            <p:nvSpPr>
              <p:cNvPr id="22550" name="Text Box 1099"/>
              <p:cNvSpPr txBox="1">
                <a:spLocks noChangeArrowheads="1"/>
              </p:cNvSpPr>
              <p:nvPr/>
            </p:nvSpPr>
            <p:spPr bwMode="auto">
              <a:xfrm rot="-5400000">
                <a:off x="1546" y="2812"/>
                <a:ext cx="209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FF0000"/>
                    </a:solidFill>
                  </a:rPr>
                  <a:t>=</a:t>
                </a:r>
              </a:p>
            </p:txBody>
          </p:sp>
          <p:sp>
            <p:nvSpPr>
              <p:cNvPr id="22551" name="Text Box 1100"/>
              <p:cNvSpPr txBox="1">
                <a:spLocks noChangeArrowheads="1"/>
              </p:cNvSpPr>
              <p:nvPr/>
            </p:nvSpPr>
            <p:spPr bwMode="auto">
              <a:xfrm>
                <a:off x="1536" y="2976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>
                    <a:solidFill>
                      <a:srgbClr val="FF0000"/>
                    </a:solidFill>
                  </a:rPr>
                  <a:t>1</a:t>
                </a:r>
              </a:p>
            </p:txBody>
          </p:sp>
        </p:grpSp>
        <p:grpSp>
          <p:nvGrpSpPr>
            <p:cNvPr id="22547" name="Group 1101"/>
            <p:cNvGrpSpPr>
              <a:grpSpLocks/>
            </p:cNvGrpSpPr>
            <p:nvPr/>
          </p:nvGrpSpPr>
          <p:grpSpPr bwMode="auto">
            <a:xfrm>
              <a:off x="1622" y="1881"/>
              <a:ext cx="250" cy="375"/>
              <a:chOff x="1526" y="2832"/>
              <a:chExt cx="250" cy="375"/>
            </a:xfrm>
          </p:grpSpPr>
          <p:sp>
            <p:nvSpPr>
              <p:cNvPr id="22548" name="Text Box 1102"/>
              <p:cNvSpPr txBox="1">
                <a:spLocks noChangeArrowheads="1"/>
              </p:cNvSpPr>
              <p:nvPr/>
            </p:nvSpPr>
            <p:spPr bwMode="auto">
              <a:xfrm rot="-5400000">
                <a:off x="1546" y="2812"/>
                <a:ext cx="209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FF0000"/>
                    </a:solidFill>
                  </a:rPr>
                  <a:t>=</a:t>
                </a:r>
              </a:p>
            </p:txBody>
          </p:sp>
          <p:sp>
            <p:nvSpPr>
              <p:cNvPr id="22549" name="Text Box 1103"/>
              <p:cNvSpPr txBox="1">
                <a:spLocks noChangeArrowheads="1"/>
              </p:cNvSpPr>
              <p:nvPr/>
            </p:nvSpPr>
            <p:spPr bwMode="auto">
              <a:xfrm>
                <a:off x="1536" y="2976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 sz="1800">
                    <a:solidFill>
                      <a:srgbClr val="FF0000"/>
                    </a:solidFill>
                  </a:rPr>
                  <a:t>1</a:t>
                </a:r>
              </a:p>
            </p:txBody>
          </p:sp>
        </p:grpSp>
      </p:grpSp>
      <p:graphicFrame>
        <p:nvGraphicFramePr>
          <p:cNvPr id="658436" name="Object 2052"/>
          <p:cNvGraphicFramePr>
            <a:graphicFrameLocks noChangeAspect="1"/>
          </p:cNvGraphicFramePr>
          <p:nvPr/>
        </p:nvGraphicFramePr>
        <p:xfrm>
          <a:off x="1816100" y="4073525"/>
          <a:ext cx="887413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858" name="Equation" r:id="rId15" imgW="409500" imgH="104734" progId="Equation.DSMT4">
                  <p:embed/>
                </p:oleObj>
              </mc:Choice>
              <mc:Fallback>
                <p:oleObj name="Equation" r:id="rId15" imgW="409500" imgH="104734" progId="Equation.DSMT4">
                  <p:embed/>
                  <p:pic>
                    <p:nvPicPr>
                      <p:cNvPr id="0" name="Object 205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16100" y="4073525"/>
                        <a:ext cx="887413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5" name="Group 1107"/>
          <p:cNvGrpSpPr>
            <a:grpSpLocks/>
          </p:cNvGrpSpPr>
          <p:nvPr/>
        </p:nvGrpSpPr>
        <p:grpSpPr bwMode="auto">
          <a:xfrm>
            <a:off x="2819400" y="3962400"/>
            <a:ext cx="2057400" cy="762000"/>
            <a:chOff x="1776" y="2496"/>
            <a:chExt cx="1296" cy="480"/>
          </a:xfrm>
        </p:grpSpPr>
        <p:grpSp>
          <p:nvGrpSpPr>
            <p:cNvPr id="22542" name="Group 1068"/>
            <p:cNvGrpSpPr>
              <a:grpSpLocks/>
            </p:cNvGrpSpPr>
            <p:nvPr/>
          </p:nvGrpSpPr>
          <p:grpSpPr bwMode="auto">
            <a:xfrm>
              <a:off x="2400" y="2496"/>
              <a:ext cx="672" cy="480"/>
              <a:chOff x="912" y="3072"/>
              <a:chExt cx="672" cy="480"/>
            </a:xfrm>
          </p:grpSpPr>
          <p:graphicFrame>
            <p:nvGraphicFramePr>
              <p:cNvPr id="22544" name="Object 2053"/>
              <p:cNvGraphicFramePr>
                <a:graphicFrameLocks noChangeAspect="1"/>
              </p:cNvGraphicFramePr>
              <p:nvPr/>
            </p:nvGraphicFramePr>
            <p:xfrm>
              <a:off x="950" y="3088"/>
              <a:ext cx="559" cy="43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22859" name="Equation" r:id="rId17" imgW="447562" imgH="323920" progId="Equation.DSMT4">
                      <p:embed/>
                    </p:oleObj>
                  </mc:Choice>
                  <mc:Fallback>
                    <p:oleObj name="Equation" r:id="rId17" imgW="447562" imgH="323920" progId="Equation.DSMT4">
                      <p:embed/>
                      <p:pic>
                        <p:nvPicPr>
                          <p:cNvPr id="0" name="Object 2053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950" y="3088"/>
                            <a:ext cx="559" cy="436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22545" name="Rectangle 1070"/>
              <p:cNvSpPr>
                <a:spLocks noChangeArrowheads="1"/>
              </p:cNvSpPr>
              <p:nvPr/>
            </p:nvSpPr>
            <p:spPr bwMode="auto">
              <a:xfrm>
                <a:off x="912" y="3072"/>
                <a:ext cx="672" cy="480"/>
              </a:xfrm>
              <a:prstGeom prst="rect">
                <a:avLst/>
              </a:prstGeom>
              <a:noFill/>
              <a:ln w="28575">
                <a:solidFill>
                  <a:srgbClr val="FF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2543" name="Line 1106"/>
            <p:cNvSpPr>
              <a:spLocks noChangeShapeType="1"/>
            </p:cNvSpPr>
            <p:nvPr/>
          </p:nvSpPr>
          <p:spPr bwMode="auto">
            <a:xfrm>
              <a:off x="1776" y="2688"/>
              <a:ext cx="480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658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65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65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65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7" dur="500"/>
                                        <p:tgtEl>
                                          <p:spTgt spid="65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E65D2AE1-52D4-431C-B8A6-44C7FCA61C36}" type="slidenum">
              <a:rPr lang="en-US" sz="1400" smtClean="0">
                <a:solidFill>
                  <a:srgbClr val="002060"/>
                </a:solidFill>
              </a:rPr>
              <a:pPr/>
              <a:t>22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18498" name="Text Box 2"/>
          <p:cNvSpPr txBox="1">
            <a:spLocks noChangeArrowheads="1"/>
          </p:cNvSpPr>
          <p:nvPr/>
        </p:nvSpPr>
        <p:spPr bwMode="auto">
          <a:xfrm>
            <a:off x="1219200" y="152400"/>
            <a:ext cx="615315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Spin and the Energy of Ground State Helium</a:t>
            </a:r>
          </a:p>
        </p:txBody>
      </p:sp>
      <p:sp>
        <p:nvSpPr>
          <p:cNvPr id="618501" name="Text Box 5"/>
          <p:cNvSpPr txBox="1">
            <a:spLocks noChangeArrowheads="1"/>
          </p:cNvSpPr>
          <p:nvPr/>
        </p:nvSpPr>
        <p:spPr bwMode="auto">
          <a:xfrm>
            <a:off x="609600" y="2144713"/>
            <a:ext cx="52625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Would its inclusion have affected the results?</a:t>
            </a: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1296988" y="2557463"/>
            <a:ext cx="6343650" cy="752475"/>
            <a:chOff x="935" y="1611"/>
            <a:chExt cx="3996" cy="474"/>
          </a:xfrm>
        </p:grpSpPr>
        <p:graphicFrame>
          <p:nvGraphicFramePr>
            <p:cNvPr id="23563" name="Object 1025"/>
            <p:cNvGraphicFramePr>
              <a:graphicFrameLocks noChangeAspect="1"/>
            </p:cNvGraphicFramePr>
            <p:nvPr/>
          </p:nvGraphicFramePr>
          <p:xfrm>
            <a:off x="935" y="1611"/>
            <a:ext cx="2185" cy="46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724" name="Equation" r:id="rId3" imgW="2038324" imgH="333368" progId="Equation.DSMT4">
                    <p:embed/>
                  </p:oleObj>
                </mc:Choice>
                <mc:Fallback>
                  <p:oleObj name="Equation" r:id="rId3" imgW="2038324" imgH="333368" progId="Equation.DSMT4">
                    <p:embed/>
                    <p:pic>
                      <p:nvPicPr>
                        <p:cNvPr id="0" name="Object 102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35" y="1611"/>
                          <a:ext cx="2185" cy="46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3564" name="Object 1026"/>
            <p:cNvGraphicFramePr>
              <a:graphicFrameLocks noChangeAspect="1"/>
            </p:cNvGraphicFramePr>
            <p:nvPr/>
          </p:nvGraphicFramePr>
          <p:xfrm>
            <a:off x="3080" y="1621"/>
            <a:ext cx="1851" cy="46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3725" name="Equation" r:id="rId5" imgW="1704947" imgH="333368" progId="Equation.DSMT4">
                    <p:embed/>
                  </p:oleObj>
                </mc:Choice>
                <mc:Fallback>
                  <p:oleObj name="Equation" r:id="rId5" imgW="1704947" imgH="333368" progId="Equation.DSMT4">
                    <p:embed/>
                    <p:pic>
                      <p:nvPicPr>
                        <p:cNvPr id="0" name="Object 102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80" y="1621"/>
                          <a:ext cx="1851" cy="46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633413" y="685800"/>
            <a:ext cx="75199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Earlier in this chapter, prior to reducing electron spin, we showed</a:t>
            </a:r>
          </a:p>
          <a:p>
            <a:r>
              <a:rPr lang="en-US">
                <a:solidFill>
                  <a:srgbClr val="002060"/>
                </a:solidFill>
              </a:rPr>
              <a:t>that the energy of ground state helium is given by:</a:t>
            </a: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0248937"/>
              </p:ext>
            </p:extLst>
          </p:nvPr>
        </p:nvGraphicFramePr>
        <p:xfrm>
          <a:off x="620713" y="1524000"/>
          <a:ext cx="2740025" cy="496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726" name="Equation" r:id="rId7" imgW="1324060" imgH="171408" progId="Equation.DSMT4">
                  <p:embed/>
                </p:oleObj>
              </mc:Choice>
              <mc:Fallback>
                <p:oleObj name="Equation" r:id="rId7" imgW="1324060" imgH="171408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0713" y="1524000"/>
                        <a:ext cx="2740025" cy="496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685895" y="3562290"/>
            <a:ext cx="434330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mtClean="0">
                <a:solidFill>
                  <a:srgbClr val="002060"/>
                </a:solidFill>
              </a:rPr>
              <a:t>We will examine this question below.</a:t>
            </a:r>
            <a:endParaRPr lang="en-US">
              <a:solidFill>
                <a:srgbClr val="002060"/>
              </a:solidFill>
            </a:endParaRPr>
          </a:p>
        </p:txBody>
      </p:sp>
      <p:graphicFrame>
        <p:nvGraphicFramePr>
          <p:cNvPr id="14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21112477"/>
              </p:ext>
            </p:extLst>
          </p:nvPr>
        </p:nvGraphicFramePr>
        <p:xfrm>
          <a:off x="685800" y="4864100"/>
          <a:ext cx="1652588" cy="471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727" name="Equation" r:id="rId9" imgW="904842" imgH="171408" progId="Equation.DSMT4">
                  <p:embed/>
                </p:oleObj>
              </mc:Choice>
              <mc:Fallback>
                <p:oleObj name="Equation" r:id="rId9" imgW="904842" imgH="171408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0" y="4864100"/>
                        <a:ext cx="1652588" cy="471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43809639"/>
              </p:ext>
            </p:extLst>
          </p:nvPr>
        </p:nvGraphicFramePr>
        <p:xfrm>
          <a:off x="2444750" y="4748213"/>
          <a:ext cx="6365875" cy="738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728" name="Equation" r:id="rId11" imgW="3835080" imgH="457200" progId="Equation.DSMT4">
                  <p:embed/>
                </p:oleObj>
              </mc:Choice>
              <mc:Fallback>
                <p:oleObj name="Equation" r:id="rId11" imgW="3835080" imgH="457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44750" y="4748213"/>
                        <a:ext cx="6365875" cy="7381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685895" y="4248090"/>
            <a:ext cx="764664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mtClean="0">
                <a:solidFill>
                  <a:srgbClr val="002060"/>
                </a:solidFill>
              </a:rPr>
              <a:t>The expression for the expectation value of the energy is given by:</a:t>
            </a:r>
            <a:endParaRPr lang="en-US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18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18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8498" grpId="0" autoUpdateAnimBg="0"/>
      <p:bldP spid="618501" grpId="0" autoUpdateAnimBg="0"/>
      <p:bldP spid="3" grpId="0"/>
      <p:bldP spid="13" grpId="0" autoUpdateAnimBg="0"/>
      <p:bldP spid="16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41C14743-3F4C-4FD4-9DAF-E1F84C28B637}" type="slidenum">
              <a:rPr lang="en-US" sz="1400" smtClean="0">
                <a:solidFill>
                  <a:srgbClr val="002060"/>
                </a:solidFill>
              </a:rPr>
              <a:pPr/>
              <a:t>23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638175" y="481012"/>
            <a:ext cx="8124825" cy="738188"/>
            <a:chOff x="638175" y="328612"/>
            <a:chExt cx="8124825" cy="738188"/>
          </a:xfrm>
        </p:grpSpPr>
        <p:graphicFrame>
          <p:nvGraphicFramePr>
            <p:cNvPr id="4" name="Object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001266819"/>
                </p:ext>
              </p:extLst>
            </p:nvPr>
          </p:nvGraphicFramePr>
          <p:xfrm>
            <a:off x="2397125" y="328612"/>
            <a:ext cx="6365875" cy="7381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4813" name="Equation" r:id="rId3" imgW="3835080" imgH="457200" progId="Equation.DSMT4">
                    <p:embed/>
                  </p:oleObj>
                </mc:Choice>
                <mc:Fallback>
                  <p:oleObj name="Equation" r:id="rId3" imgW="3835080" imgH="457200" progId="Equation.DSMT4">
                    <p:embed/>
                    <p:pic>
                      <p:nvPicPr>
                        <p:cNvPr id="0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97125" y="328612"/>
                          <a:ext cx="6365875" cy="7381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" name="Object 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750568786"/>
                </p:ext>
              </p:extLst>
            </p:nvPr>
          </p:nvGraphicFramePr>
          <p:xfrm>
            <a:off x="638175" y="444500"/>
            <a:ext cx="1652588" cy="4714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4814" name="Equation" r:id="rId5" imgW="895249" imgH="161840" progId="Equation.DSMT4">
                    <p:embed/>
                  </p:oleObj>
                </mc:Choice>
                <mc:Fallback>
                  <p:oleObj name="Equation" r:id="rId5" imgW="895249" imgH="161840" progId="Equation.DSMT4">
                    <p:embed/>
                    <p:pic>
                      <p:nvPicPr>
                        <p:cNvPr id="0" name="Object 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38175" y="444500"/>
                          <a:ext cx="1652588" cy="47148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66048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06282717"/>
              </p:ext>
            </p:extLst>
          </p:nvPr>
        </p:nvGraphicFramePr>
        <p:xfrm>
          <a:off x="636587" y="1447800"/>
          <a:ext cx="5916613" cy="633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815" name="Equation" r:id="rId7" imgW="3568680" imgH="393480" progId="Equation.DSMT4">
                  <p:embed/>
                </p:oleObj>
              </mc:Choice>
              <mc:Fallback>
                <p:oleObj name="Equation" r:id="rId7" imgW="3568680" imgH="39348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6587" y="1447800"/>
                        <a:ext cx="5916613" cy="6334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09600" y="2190690"/>
            <a:ext cx="60133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>
                <a:solidFill>
                  <a:srgbClr val="002060"/>
                </a:solidFill>
              </a:rPr>
              <a:t>We can factor out the spin part of the wave function</a:t>
            </a:r>
          </a:p>
          <a:p>
            <a:r>
              <a:rPr lang="en-US" smtClean="0">
                <a:solidFill>
                  <a:srgbClr val="002060"/>
                </a:solidFill>
              </a:rPr>
              <a:t>because H is independent of spin</a:t>
            </a:r>
            <a:endParaRPr lang="en-US">
              <a:solidFill>
                <a:srgbClr val="002060"/>
              </a:solidFill>
            </a:endParaRPr>
          </a:p>
        </p:txBody>
      </p:sp>
      <p:graphicFrame>
        <p:nvGraphicFramePr>
          <p:cNvPr id="21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33489232"/>
              </p:ext>
            </p:extLst>
          </p:nvPr>
        </p:nvGraphicFramePr>
        <p:xfrm>
          <a:off x="533400" y="3050262"/>
          <a:ext cx="3749675" cy="633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816" name="Equation" r:id="rId9" imgW="2260440" imgH="393480" progId="Equation.DSMT4">
                  <p:embed/>
                </p:oleObj>
              </mc:Choice>
              <mc:Fallback>
                <p:oleObj name="Equation" r:id="rId9" imgW="2260440" imgH="393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" y="3050262"/>
                        <a:ext cx="3749675" cy="6334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35414946"/>
              </p:ext>
            </p:extLst>
          </p:nvPr>
        </p:nvGraphicFramePr>
        <p:xfrm>
          <a:off x="4283075" y="3161387"/>
          <a:ext cx="2674938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817" name="Equation" r:id="rId11" imgW="1612800" imgH="253800" progId="Equation.DSMT4">
                  <p:embed/>
                </p:oleObj>
              </mc:Choice>
              <mc:Fallback>
                <p:oleObj name="Equation" r:id="rId11" imgW="1612800" imgH="2538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3075" y="3161387"/>
                        <a:ext cx="2674938" cy="409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591215" y="3861137"/>
            <a:ext cx="712086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rgbClr val="002060"/>
                </a:solidFill>
              </a:rPr>
              <a:t>Thus, inclusion of the spin portion of the wavefunction has no</a:t>
            </a:r>
          </a:p>
          <a:p>
            <a:r>
              <a:rPr lang="en-US">
                <a:solidFill>
                  <a:srgbClr val="002060"/>
                </a:solidFill>
              </a:rPr>
              <a:t>effect on the computed energy in a closed shell system such</a:t>
            </a:r>
          </a:p>
          <a:p>
            <a:r>
              <a:rPr lang="en-US">
                <a:solidFill>
                  <a:srgbClr val="002060"/>
                </a:solidFill>
              </a:rPr>
              <a:t>as ground state Helium</a:t>
            </a:r>
            <a:r>
              <a:rPr lang="en-US" smtClean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11" name="Rectangle 10"/>
          <p:cNvSpPr/>
          <p:nvPr/>
        </p:nvSpPr>
        <p:spPr bwMode="auto">
          <a:xfrm>
            <a:off x="4191000" y="3099137"/>
            <a:ext cx="2858755" cy="533400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1215" y="5232737"/>
            <a:ext cx="750077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smtClean="0">
                <a:solidFill>
                  <a:srgbClr val="002060"/>
                </a:solidFill>
              </a:rPr>
              <a:t>Note:</a:t>
            </a:r>
            <a:r>
              <a:rPr lang="en-US" smtClean="0">
                <a:solidFill>
                  <a:srgbClr val="002060"/>
                </a:solidFill>
              </a:rPr>
              <a:t>  It can be shown that one arrives at the same conclusion if</a:t>
            </a:r>
          </a:p>
          <a:p>
            <a:r>
              <a:rPr lang="en-US" smtClean="0">
                <a:solidFill>
                  <a:srgbClr val="002060"/>
                </a:solidFill>
              </a:rPr>
              <a:t>a more sophisticated spatial function is used to characterize the</a:t>
            </a:r>
          </a:p>
          <a:p>
            <a:r>
              <a:rPr lang="en-US" smtClean="0">
                <a:solidFill>
                  <a:srgbClr val="002060"/>
                </a:solidFill>
              </a:rPr>
              <a:t>two electrons.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6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1" grpId="0" animBg="1"/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13DEB47F-AE26-4071-8BF6-3158457E638C}" type="slidenum">
              <a:rPr lang="en-US" sz="1400" smtClean="0">
                <a:solidFill>
                  <a:srgbClr val="002060"/>
                </a:solidFill>
              </a:rPr>
              <a:pPr/>
              <a:t>24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25604" name="Text Box 1028"/>
          <p:cNvSpPr txBox="1">
            <a:spLocks noChangeArrowheads="1"/>
          </p:cNvSpPr>
          <p:nvPr/>
        </p:nvSpPr>
        <p:spPr bwMode="auto">
          <a:xfrm>
            <a:off x="457200" y="1446213"/>
            <a:ext cx="494506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</a:t>
            </a:r>
            <a:r>
              <a:rPr lang="en-US" sz="2200">
                <a:solidFill>
                  <a:srgbClr val="002060"/>
                </a:solidFill>
              </a:rPr>
              <a:t> Electron Spin and the Pauli Principle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25605" name="Text Box 1029"/>
          <p:cNvSpPr txBox="1">
            <a:spLocks noChangeArrowheads="1"/>
          </p:cNvSpPr>
          <p:nvPr/>
        </p:nvSpPr>
        <p:spPr bwMode="auto">
          <a:xfrm>
            <a:off x="457200" y="2132013"/>
            <a:ext cx="63627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Inclusion of Spin in Helium Atom Wavefunctions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25606" name="Text Box 1031"/>
          <p:cNvSpPr txBox="1">
            <a:spLocks noChangeArrowheads="1"/>
          </p:cNvSpPr>
          <p:nvPr/>
        </p:nvSpPr>
        <p:spPr bwMode="auto">
          <a:xfrm>
            <a:off x="460375" y="2817813"/>
            <a:ext cx="696277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 b="1">
                <a:solidFill>
                  <a:srgbClr val="FF33CC"/>
                </a:solidFill>
              </a:rPr>
              <a:t>• </a:t>
            </a:r>
            <a:r>
              <a:rPr lang="en-US" sz="2200" b="1">
                <a:solidFill>
                  <a:srgbClr val="FF33CC"/>
                </a:solidFill>
                <a:sym typeface="Symbol" pitchFamily="18" charset="2"/>
              </a:rPr>
              <a:t>Spin Angular Momentum of Ground State Helium</a:t>
            </a:r>
          </a:p>
        </p:txBody>
      </p:sp>
      <p:sp>
        <p:nvSpPr>
          <p:cNvPr id="25607" name="Text Box 1032"/>
          <p:cNvSpPr txBox="1">
            <a:spLocks noChangeArrowheads="1"/>
          </p:cNvSpPr>
          <p:nvPr/>
        </p:nvSpPr>
        <p:spPr bwMode="auto">
          <a:xfrm>
            <a:off x="484188" y="3549650"/>
            <a:ext cx="576897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The Wavefunctions of Excited State Helium</a:t>
            </a:r>
          </a:p>
        </p:txBody>
      </p:sp>
      <p:sp>
        <p:nvSpPr>
          <p:cNvPr id="25608" name="Text Box 1033"/>
          <p:cNvSpPr txBox="1">
            <a:spLocks noChangeArrowheads="1"/>
          </p:cNvSpPr>
          <p:nvPr/>
        </p:nvSpPr>
        <p:spPr bwMode="auto">
          <a:xfrm>
            <a:off x="508000" y="4267200"/>
            <a:ext cx="5748338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Excited State Helium Energies:  He(1s</a:t>
            </a:r>
            <a:r>
              <a:rPr lang="en-US" sz="2200" baseline="30000">
                <a:solidFill>
                  <a:srgbClr val="002060"/>
                </a:solidFill>
              </a:rPr>
              <a:t>1</a:t>
            </a:r>
            <a:r>
              <a:rPr lang="en-US" sz="2200">
                <a:solidFill>
                  <a:srgbClr val="002060"/>
                </a:solidFill>
              </a:rPr>
              <a:t>2s</a:t>
            </a:r>
            <a:r>
              <a:rPr lang="en-US" sz="2200" baseline="30000">
                <a:solidFill>
                  <a:srgbClr val="002060"/>
                </a:solidFill>
              </a:rPr>
              <a:t>1</a:t>
            </a:r>
            <a:r>
              <a:rPr lang="en-US" sz="2200">
                <a:solidFill>
                  <a:srgbClr val="002060"/>
                </a:solidFill>
              </a:rPr>
              <a:t>)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25609" name="Text Box 1028"/>
          <p:cNvSpPr txBox="1">
            <a:spLocks noChangeArrowheads="1"/>
          </p:cNvSpPr>
          <p:nvPr/>
        </p:nvSpPr>
        <p:spPr bwMode="auto">
          <a:xfrm>
            <a:off x="454025" y="836613"/>
            <a:ext cx="4865688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</a:t>
            </a:r>
            <a:r>
              <a:rPr lang="en-US" sz="2200">
                <a:solidFill>
                  <a:srgbClr val="002060"/>
                </a:solidFill>
              </a:rPr>
              <a:t> The Energy of Ground State Helium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11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09600" y="153987"/>
            <a:ext cx="7772400" cy="608013"/>
          </a:xfrm>
        </p:spPr>
        <p:txBody>
          <a:bodyPr/>
          <a:lstStyle/>
          <a:p>
            <a:r>
              <a:rPr lang="en-US" sz="2400" smtClean="0">
                <a:solidFill>
                  <a:schemeClr val="bg1"/>
                </a:solidFill>
              </a:rPr>
              <a:t>Part B:  Electron Spin and the Pauli Principle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5A71DFFD-1279-4824-8E12-14767C729913}" type="slidenum">
              <a:rPr lang="en-US" sz="1400" smtClean="0">
                <a:solidFill>
                  <a:srgbClr val="002060"/>
                </a:solidFill>
              </a:rPr>
              <a:pPr/>
              <a:t>25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8051800" cy="457200"/>
          </a:xfrm>
        </p:spPr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Spin Angular Momentum of Ground State Helium</a:t>
            </a:r>
          </a:p>
        </p:txBody>
      </p:sp>
      <p:sp>
        <p:nvSpPr>
          <p:cNvPr id="620547" name="Text Box 3"/>
          <p:cNvSpPr txBox="1">
            <a:spLocks noChangeArrowheads="1"/>
          </p:cNvSpPr>
          <p:nvPr/>
        </p:nvSpPr>
        <p:spPr bwMode="auto">
          <a:xfrm>
            <a:off x="1828800" y="762000"/>
            <a:ext cx="5705475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z-Component of Spin Angular Momentum</a:t>
            </a:r>
          </a:p>
        </p:txBody>
      </p:sp>
      <p:sp>
        <p:nvSpPr>
          <p:cNvPr id="620548" name="Text Box 4"/>
          <p:cNvSpPr txBox="1">
            <a:spLocks noChangeArrowheads="1"/>
          </p:cNvSpPr>
          <p:nvPr/>
        </p:nvSpPr>
        <p:spPr bwMode="auto">
          <a:xfrm>
            <a:off x="1931988" y="1355725"/>
            <a:ext cx="55895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For a two electron system, the operator for S</a:t>
            </a:r>
            <a:r>
              <a:rPr lang="en-US" baseline="-25000">
                <a:solidFill>
                  <a:schemeClr val="bg1"/>
                </a:solidFill>
              </a:rPr>
              <a:t>z</a:t>
            </a:r>
            <a:r>
              <a:rPr lang="en-US">
                <a:solidFill>
                  <a:schemeClr val="bg1"/>
                </a:solidFill>
              </a:rPr>
              <a:t> is</a:t>
            </a:r>
          </a:p>
        </p:txBody>
      </p:sp>
      <p:graphicFrame>
        <p:nvGraphicFramePr>
          <p:cNvPr id="661504" name="Object 0"/>
          <p:cNvGraphicFramePr>
            <a:graphicFrameLocks noChangeAspect="1"/>
          </p:cNvGraphicFramePr>
          <p:nvPr/>
        </p:nvGraphicFramePr>
        <p:xfrm>
          <a:off x="3690938" y="1900238"/>
          <a:ext cx="1357312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815" name="Equation" r:id="rId3" imgW="752595" imgH="171408" progId="Equation.DSMT4">
                  <p:embed/>
                </p:oleObj>
              </mc:Choice>
              <mc:Fallback>
                <p:oleObj name="Equation" r:id="rId3" imgW="752595" imgH="171408" progId="Equation.DSMT4">
                  <p:embed/>
                  <p:pic>
                    <p:nvPicPr>
                      <p:cNvPr id="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90938" y="1900238"/>
                        <a:ext cx="1357312" cy="428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1143000" y="2432050"/>
            <a:ext cx="4887913" cy="744538"/>
            <a:chOff x="720" y="1532"/>
            <a:chExt cx="3079" cy="469"/>
          </a:xfrm>
        </p:grpSpPr>
        <p:sp>
          <p:nvSpPr>
            <p:cNvPr id="26638" name="Text Box 7"/>
            <p:cNvSpPr txBox="1">
              <a:spLocks noChangeArrowheads="1"/>
            </p:cNvSpPr>
            <p:nvPr/>
          </p:nvSpPr>
          <p:spPr bwMode="auto">
            <a:xfrm>
              <a:off x="720" y="1622"/>
              <a:ext cx="809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Therefore</a:t>
              </a:r>
            </a:p>
          </p:txBody>
        </p:sp>
        <p:graphicFrame>
          <p:nvGraphicFramePr>
            <p:cNvPr id="26639" name="Object 4"/>
            <p:cNvGraphicFramePr>
              <a:graphicFrameLocks noChangeAspect="1"/>
            </p:cNvGraphicFramePr>
            <p:nvPr/>
          </p:nvGraphicFramePr>
          <p:xfrm>
            <a:off x="1498" y="1532"/>
            <a:ext cx="2301" cy="46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6816" name="Equation" r:id="rId5" imgW="2190840" imgH="371429" progId="Equation.DSMT4">
                    <p:embed/>
                  </p:oleObj>
                </mc:Choice>
                <mc:Fallback>
                  <p:oleObj name="Equation" r:id="rId5" imgW="2190840" imgH="371429" progId="Equation.DSMT4">
                    <p:embed/>
                    <p:pic>
                      <p:nvPicPr>
                        <p:cNvPr id="0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98" y="1532"/>
                          <a:ext cx="2301" cy="46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661505" name="Object 1"/>
          <p:cNvGraphicFramePr>
            <a:graphicFrameLocks noChangeAspect="1"/>
          </p:cNvGraphicFramePr>
          <p:nvPr/>
        </p:nvGraphicFramePr>
        <p:xfrm>
          <a:off x="1731963" y="3289300"/>
          <a:ext cx="4881562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817" name="Equation" r:id="rId7" imgW="2952883" imgH="333368" progId="Equation.DSMT4">
                  <p:embed/>
                </p:oleObj>
              </mc:Choice>
              <mc:Fallback>
                <p:oleObj name="Equation" r:id="rId7" imgW="2952883" imgH="333368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31963" y="3289300"/>
                        <a:ext cx="4881562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1506" name="Object 2"/>
          <p:cNvGraphicFramePr>
            <a:graphicFrameLocks noChangeAspect="1"/>
          </p:cNvGraphicFramePr>
          <p:nvPr/>
        </p:nvGraphicFramePr>
        <p:xfrm>
          <a:off x="1752600" y="4176713"/>
          <a:ext cx="5084763" cy="711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818" name="Equation" r:id="rId9" imgW="3076516" imgH="342816" progId="Equation.DSMT4">
                  <p:embed/>
                </p:oleObj>
              </mc:Choice>
              <mc:Fallback>
                <p:oleObj name="Equation" r:id="rId9" imgW="3076516" imgH="342816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2600" y="4176713"/>
                        <a:ext cx="5084763" cy="711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1507" name="Object 3"/>
          <p:cNvGraphicFramePr>
            <a:graphicFrameLocks noChangeAspect="1"/>
          </p:cNvGraphicFramePr>
          <p:nvPr/>
        </p:nvGraphicFramePr>
        <p:xfrm>
          <a:off x="6842125" y="4364038"/>
          <a:ext cx="407988" cy="295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819" name="Equation" r:id="rId11" imgW="152517" imgH="95287" progId="Equation.DSMT4">
                  <p:embed/>
                </p:oleObj>
              </mc:Choice>
              <mc:Fallback>
                <p:oleObj name="Equation" r:id="rId11" imgW="152517" imgH="95287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42125" y="4364038"/>
                        <a:ext cx="407988" cy="295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974725" y="5181600"/>
            <a:ext cx="6610350" cy="865188"/>
            <a:chOff x="614" y="3264"/>
            <a:chExt cx="4164" cy="545"/>
          </a:xfrm>
        </p:grpSpPr>
        <p:sp>
          <p:nvSpPr>
            <p:cNvPr id="26636" name="Text Box 13"/>
            <p:cNvSpPr txBox="1">
              <a:spLocks noChangeArrowheads="1"/>
            </p:cNvSpPr>
            <p:nvPr/>
          </p:nvSpPr>
          <p:spPr bwMode="auto">
            <a:xfrm>
              <a:off x="614" y="3367"/>
              <a:ext cx="4164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Therefore, the eigenvalue of S</a:t>
              </a:r>
              <a:r>
                <a:rPr lang="en-US" baseline="-25000">
                  <a:solidFill>
                    <a:srgbClr val="002060"/>
                  </a:solidFill>
                </a:rPr>
                <a:t>z</a:t>
              </a:r>
              <a:r>
                <a:rPr lang="en-US">
                  <a:solidFill>
                    <a:srgbClr val="002060"/>
                  </a:solidFill>
                </a:rPr>
                <a:t> is 0.  The z-component of</a:t>
              </a:r>
            </a:p>
            <a:p>
              <a:r>
                <a:rPr lang="en-US">
                  <a:solidFill>
                    <a:srgbClr val="002060"/>
                  </a:solidFill>
                </a:rPr>
                <a:t>angular momentum is M</a:t>
              </a:r>
              <a:r>
                <a:rPr lang="en-US" baseline="-25000">
                  <a:solidFill>
                    <a:srgbClr val="002060"/>
                  </a:solidFill>
                </a:rPr>
                <a:t>S</a:t>
              </a:r>
              <a:r>
                <a:rPr lang="en-US">
                  <a:solidFill>
                    <a:srgbClr val="002060"/>
                  </a:solidFill>
                </a:rPr>
                <a:t> = 0.</a:t>
              </a:r>
            </a:p>
          </p:txBody>
        </p:sp>
        <p:sp>
          <p:nvSpPr>
            <p:cNvPr id="26637" name="Text Box 14"/>
            <p:cNvSpPr txBox="1">
              <a:spLocks noChangeArrowheads="1"/>
            </p:cNvSpPr>
            <p:nvPr/>
          </p:nvSpPr>
          <p:spPr bwMode="auto">
            <a:xfrm>
              <a:off x="2689" y="3264"/>
              <a:ext cx="191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^</a:t>
              </a: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20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20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615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615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61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615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615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61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615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615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6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6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6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6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6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0547" grpId="0" autoUpdateAnimBg="0"/>
      <p:bldP spid="620548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05165961-9E4F-4652-A1A7-9DAB1535179C}" type="slidenum">
              <a:rPr lang="en-US" sz="1400" smtClean="0">
                <a:solidFill>
                  <a:srgbClr val="002060"/>
                </a:solidFill>
              </a:rPr>
              <a:pPr/>
              <a:t>26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21570" name="Text Box 2"/>
          <p:cNvSpPr txBox="1">
            <a:spLocks noChangeArrowheads="1"/>
          </p:cNvSpPr>
          <p:nvPr/>
        </p:nvSpPr>
        <p:spPr bwMode="auto">
          <a:xfrm>
            <a:off x="2438400" y="258763"/>
            <a:ext cx="4243388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Total Spin Angular Momentum</a:t>
            </a:r>
          </a:p>
        </p:txBody>
      </p:sp>
      <p:sp>
        <p:nvSpPr>
          <p:cNvPr id="621572" name="Text Box 4"/>
          <p:cNvSpPr txBox="1">
            <a:spLocks noChangeArrowheads="1"/>
          </p:cNvSpPr>
          <p:nvPr/>
        </p:nvSpPr>
        <p:spPr bwMode="auto">
          <a:xfrm>
            <a:off x="838200" y="3048000"/>
            <a:ext cx="49117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Therefore, we will just present the results.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828675" y="685800"/>
            <a:ext cx="7396163" cy="1168400"/>
            <a:chOff x="522" y="432"/>
            <a:chExt cx="4659" cy="736"/>
          </a:xfrm>
        </p:grpSpPr>
        <p:sp>
          <p:nvSpPr>
            <p:cNvPr id="27666" name="Text Box 6"/>
            <p:cNvSpPr txBox="1">
              <a:spLocks noChangeArrowheads="1"/>
            </p:cNvSpPr>
            <p:nvPr/>
          </p:nvSpPr>
          <p:spPr bwMode="auto">
            <a:xfrm>
              <a:off x="522" y="528"/>
              <a:ext cx="4659" cy="6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The S</a:t>
              </a:r>
              <a:r>
                <a:rPr lang="en-US" baseline="30000">
                  <a:solidFill>
                    <a:srgbClr val="002060"/>
                  </a:solidFill>
                </a:rPr>
                <a:t>2</a:t>
              </a:r>
              <a:r>
                <a:rPr lang="en-US">
                  <a:solidFill>
                    <a:srgbClr val="002060"/>
                  </a:solidFill>
                </a:rPr>
                <a:t> operator for a two electron system and the calculation of</a:t>
              </a:r>
            </a:p>
            <a:p>
              <a:r>
                <a:rPr lang="en-US">
                  <a:solidFill>
                    <a:srgbClr val="002060"/>
                  </a:solidFill>
                </a:rPr>
                <a:t>the eigenvalue of this operator is significantly more complicated</a:t>
              </a:r>
            </a:p>
            <a:p>
              <a:r>
                <a:rPr lang="en-US">
                  <a:solidFill>
                    <a:srgbClr val="002060"/>
                  </a:solidFill>
                </a:rPr>
                <a:t>than the calculation of the z-component.</a:t>
              </a:r>
            </a:p>
          </p:txBody>
        </p:sp>
        <p:sp>
          <p:nvSpPr>
            <p:cNvPr id="27667" name="Text Box 7"/>
            <p:cNvSpPr txBox="1">
              <a:spLocks noChangeArrowheads="1"/>
            </p:cNvSpPr>
            <p:nvPr/>
          </p:nvSpPr>
          <p:spPr bwMode="auto">
            <a:xfrm>
              <a:off x="865" y="432"/>
              <a:ext cx="191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^</a:t>
              </a:r>
            </a:p>
          </p:txBody>
        </p:sp>
      </p:grp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898525" y="3429000"/>
            <a:ext cx="2462213" cy="560388"/>
            <a:chOff x="566" y="2304"/>
            <a:chExt cx="1551" cy="353"/>
          </a:xfrm>
        </p:grpSpPr>
        <p:sp>
          <p:nvSpPr>
            <p:cNvPr id="27662" name="Text Box 9"/>
            <p:cNvSpPr txBox="1">
              <a:spLocks noChangeArrowheads="1"/>
            </p:cNvSpPr>
            <p:nvPr/>
          </p:nvSpPr>
          <p:spPr bwMode="auto">
            <a:xfrm>
              <a:off x="566" y="2407"/>
              <a:ext cx="987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The result is</a:t>
              </a:r>
            </a:p>
          </p:txBody>
        </p:sp>
        <p:grpSp>
          <p:nvGrpSpPr>
            <p:cNvPr id="27663" name="Group 10"/>
            <p:cNvGrpSpPr>
              <a:grpSpLocks/>
            </p:cNvGrpSpPr>
            <p:nvPr/>
          </p:nvGrpSpPr>
          <p:grpSpPr bwMode="auto">
            <a:xfrm>
              <a:off x="1570" y="2304"/>
              <a:ext cx="547" cy="347"/>
              <a:chOff x="1570" y="2304"/>
              <a:chExt cx="547" cy="347"/>
            </a:xfrm>
          </p:grpSpPr>
          <p:graphicFrame>
            <p:nvGraphicFramePr>
              <p:cNvPr id="27664" name="Object 3072"/>
              <p:cNvGraphicFramePr>
                <a:graphicFrameLocks noChangeAspect="1"/>
              </p:cNvGraphicFramePr>
              <p:nvPr/>
            </p:nvGraphicFramePr>
            <p:xfrm>
              <a:off x="1570" y="2412"/>
              <a:ext cx="547" cy="23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27703" name="Equation" r:id="rId3" imgW="447562" imgH="142795" progId="Equation.DSMT4">
                      <p:embed/>
                    </p:oleObj>
                  </mc:Choice>
                  <mc:Fallback>
                    <p:oleObj name="Equation" r:id="rId3" imgW="447562" imgH="142795" progId="Equation.DSMT4">
                      <p:embed/>
                      <p:pic>
                        <p:nvPicPr>
                          <p:cNvPr id="0" name="Object 3072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570" y="2412"/>
                            <a:ext cx="547" cy="239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rgbClr val="808080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27665" name="Text Box 12"/>
              <p:cNvSpPr txBox="1">
                <a:spLocks noChangeArrowheads="1"/>
              </p:cNvSpPr>
              <p:nvPr/>
            </p:nvSpPr>
            <p:spPr bwMode="auto">
              <a:xfrm>
                <a:off x="1585" y="2304"/>
                <a:ext cx="191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chemeClr val="bg1"/>
                    </a:solidFill>
                  </a:rPr>
                  <a:t>^</a:t>
                </a:r>
              </a:p>
            </p:txBody>
          </p:sp>
        </p:grpSp>
      </p:grpSp>
      <p:grpSp>
        <p:nvGrpSpPr>
          <p:cNvPr id="5" name="Group 13"/>
          <p:cNvGrpSpPr>
            <a:grpSpLocks/>
          </p:cNvGrpSpPr>
          <p:nvPr/>
        </p:nvGrpSpPr>
        <p:grpSpPr bwMode="auto">
          <a:xfrm>
            <a:off x="914400" y="4183063"/>
            <a:ext cx="5432425" cy="407987"/>
            <a:chOff x="574" y="2832"/>
            <a:chExt cx="3422" cy="257"/>
          </a:xfrm>
        </p:grpSpPr>
        <p:sp>
          <p:nvSpPr>
            <p:cNvPr id="27660" name="Text Box 14"/>
            <p:cNvSpPr txBox="1">
              <a:spLocks noChangeArrowheads="1"/>
            </p:cNvSpPr>
            <p:nvPr/>
          </p:nvSpPr>
          <p:spPr bwMode="auto">
            <a:xfrm>
              <a:off x="574" y="2839"/>
              <a:ext cx="2265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Thus, for ground state Helium:</a:t>
              </a:r>
            </a:p>
          </p:txBody>
        </p:sp>
        <p:sp>
          <p:nvSpPr>
            <p:cNvPr id="27661" name="Text Box 15"/>
            <p:cNvSpPr txBox="1">
              <a:spLocks noChangeArrowheads="1"/>
            </p:cNvSpPr>
            <p:nvPr/>
          </p:nvSpPr>
          <p:spPr bwMode="auto">
            <a:xfrm>
              <a:off x="2840" y="2832"/>
              <a:ext cx="1156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33CC"/>
                  </a:solidFill>
                </a:rPr>
                <a:t>S=0 and M</a:t>
              </a:r>
              <a:r>
                <a:rPr lang="en-US" baseline="-25000">
                  <a:solidFill>
                    <a:srgbClr val="FF33CC"/>
                  </a:solidFill>
                </a:rPr>
                <a:t>S</a:t>
              </a:r>
              <a:r>
                <a:rPr lang="en-US">
                  <a:solidFill>
                    <a:srgbClr val="FF33CC"/>
                  </a:solidFill>
                </a:rPr>
                <a:t>=0</a:t>
              </a:r>
            </a:p>
          </p:txBody>
        </p:sp>
      </p:grpSp>
      <p:sp>
        <p:nvSpPr>
          <p:cNvPr id="621584" name="Text Box 16"/>
          <p:cNvSpPr txBox="1">
            <a:spLocks noChangeArrowheads="1"/>
          </p:cNvSpPr>
          <p:nvPr/>
        </p:nvSpPr>
        <p:spPr bwMode="auto">
          <a:xfrm>
            <a:off x="914400" y="4784725"/>
            <a:ext cx="66849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We say that GS helium is a “singlet” because there is only</a:t>
            </a:r>
          </a:p>
          <a:p>
            <a:r>
              <a:rPr lang="en-US">
                <a:solidFill>
                  <a:srgbClr val="002060"/>
                </a:solidFill>
              </a:rPr>
              <a:t>one possible combination of S and M</a:t>
            </a:r>
            <a:r>
              <a:rPr lang="en-US" baseline="-25000">
                <a:solidFill>
                  <a:srgbClr val="002060"/>
                </a:solidFill>
              </a:rPr>
              <a:t>S</a:t>
            </a:r>
            <a:r>
              <a:rPr lang="en-US">
                <a:solidFill>
                  <a:srgbClr val="002060"/>
                </a:solidFill>
              </a:rPr>
              <a:t> (0 and 0).</a:t>
            </a: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762000" y="1981200"/>
            <a:ext cx="7504113" cy="4303713"/>
            <a:chOff x="762000" y="1981200"/>
            <a:chExt cx="7504837" cy="4303931"/>
          </a:xfrm>
        </p:grpSpPr>
        <p:sp>
          <p:nvSpPr>
            <p:cNvPr id="27658" name="Text Box 3"/>
            <p:cNvSpPr txBox="1">
              <a:spLocks noChangeArrowheads="1"/>
            </p:cNvSpPr>
            <p:nvPr/>
          </p:nvSpPr>
          <p:spPr bwMode="auto">
            <a:xfrm>
              <a:off x="838200" y="1981200"/>
              <a:ext cx="7428637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This calculation requires application of spin raising and lowering</a:t>
              </a:r>
            </a:p>
            <a:p>
              <a:r>
                <a:rPr lang="en-US">
                  <a:solidFill>
                    <a:srgbClr val="002060"/>
                  </a:solidFill>
                </a:rPr>
                <a:t>operators (introduced in various texts**), and is a digression </a:t>
              </a:r>
            </a:p>
            <a:p>
              <a:r>
                <a:rPr lang="en-US">
                  <a:solidFill>
                    <a:srgbClr val="002060"/>
                  </a:solidFill>
                </a:rPr>
                <a:t>from our prime focus.</a:t>
              </a:r>
            </a:p>
          </p:txBody>
        </p:sp>
        <p:sp>
          <p:nvSpPr>
            <p:cNvPr id="27659" name="TextBox 3"/>
            <p:cNvSpPr txBox="1">
              <a:spLocks noChangeArrowheads="1"/>
            </p:cNvSpPr>
            <p:nvPr/>
          </p:nvSpPr>
          <p:spPr bwMode="auto">
            <a:xfrm>
              <a:off x="762000" y="5638800"/>
              <a:ext cx="6994222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>
                  <a:solidFill>
                    <a:srgbClr val="FF6600"/>
                  </a:solidFill>
                </a:rPr>
                <a:t>**See for example, “Quantum Chemistry”, by I. N. Levine (5th. Ed.)</a:t>
              </a:r>
            </a:p>
            <a:p>
              <a:r>
                <a:rPr lang="en-US" sz="1800">
                  <a:solidFill>
                    <a:srgbClr val="FF6600"/>
                  </a:solidFill>
                </a:rPr>
                <a:t>   Sect. 10.10</a:t>
              </a: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21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21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21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1570" grpId="0" autoUpdateAnimBg="0"/>
      <p:bldP spid="621572" grpId="0" autoUpdateAnimBg="0"/>
      <p:bldP spid="621584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15B5705C-1767-4926-8302-2FD5CB75462A}" type="slidenum">
              <a:rPr lang="en-US" sz="1400" smtClean="0">
                <a:solidFill>
                  <a:srgbClr val="002060"/>
                </a:solidFill>
              </a:rPr>
              <a:pPr/>
              <a:t>27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22594" name="Text Box 2"/>
          <p:cNvSpPr txBox="1">
            <a:spLocks noChangeArrowheads="1"/>
          </p:cNvSpPr>
          <p:nvPr/>
        </p:nvSpPr>
        <p:spPr bwMode="auto">
          <a:xfrm>
            <a:off x="3429000" y="258763"/>
            <a:ext cx="2112963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Generalization</a:t>
            </a:r>
          </a:p>
        </p:txBody>
      </p:sp>
      <p:sp>
        <p:nvSpPr>
          <p:cNvPr id="622595" name="Text Box 3"/>
          <p:cNvSpPr txBox="1">
            <a:spLocks noChangeArrowheads="1"/>
          </p:cNvSpPr>
          <p:nvPr/>
        </p:nvSpPr>
        <p:spPr bwMode="auto">
          <a:xfrm>
            <a:off x="914400" y="2819400"/>
            <a:ext cx="77041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Some possible combinations of S and M</a:t>
            </a:r>
            <a:r>
              <a:rPr lang="en-US" baseline="-25000">
                <a:solidFill>
                  <a:srgbClr val="002060"/>
                </a:solidFill>
              </a:rPr>
              <a:t>S</a:t>
            </a:r>
            <a:r>
              <a:rPr lang="en-US">
                <a:solidFill>
                  <a:srgbClr val="002060"/>
                </a:solidFill>
              </a:rPr>
              <a:t> that can be encountered</a:t>
            </a:r>
          </a:p>
          <a:p>
            <a:r>
              <a:rPr lang="en-US">
                <a:solidFill>
                  <a:srgbClr val="002060"/>
                </a:solidFill>
              </a:rPr>
              <a:t>are given in the table below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898525" y="849313"/>
            <a:ext cx="7593013" cy="769937"/>
            <a:chOff x="566" y="535"/>
            <a:chExt cx="4783" cy="485"/>
          </a:xfrm>
        </p:grpSpPr>
        <p:sp>
          <p:nvSpPr>
            <p:cNvPr id="28683" name="Text Box 5"/>
            <p:cNvSpPr txBox="1">
              <a:spLocks noChangeArrowheads="1"/>
            </p:cNvSpPr>
            <p:nvPr/>
          </p:nvSpPr>
          <p:spPr bwMode="auto">
            <a:xfrm>
              <a:off x="566" y="535"/>
              <a:ext cx="4783" cy="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In general, the spin wavefunctions of multielectron atoms are</a:t>
              </a:r>
            </a:p>
            <a:p>
              <a:pPr>
                <a:lnSpc>
                  <a:spcPct val="120000"/>
                </a:lnSpc>
              </a:pPr>
              <a:r>
                <a:rPr lang="en-US">
                  <a:solidFill>
                    <a:srgbClr val="002060"/>
                  </a:solidFill>
                </a:rPr>
                <a:t>eigenfunctions of S</a:t>
              </a:r>
              <a:r>
                <a:rPr lang="en-US" baseline="30000">
                  <a:solidFill>
                    <a:srgbClr val="002060"/>
                  </a:solidFill>
                </a:rPr>
                <a:t>2</a:t>
              </a:r>
              <a:r>
                <a:rPr lang="en-US">
                  <a:solidFill>
                    <a:srgbClr val="002060"/>
                  </a:solidFill>
                </a:rPr>
                <a:t> and S</a:t>
              </a:r>
              <a:r>
                <a:rPr lang="en-US" baseline="-25000">
                  <a:solidFill>
                    <a:srgbClr val="002060"/>
                  </a:solidFill>
                </a:rPr>
                <a:t>z</a:t>
              </a:r>
              <a:r>
                <a:rPr lang="en-US">
                  <a:solidFill>
                    <a:srgbClr val="002060"/>
                  </a:solidFill>
                </a:rPr>
                <a:t>, with eigenvalues S(S+1)</a:t>
              </a:r>
              <a:r>
                <a:rPr lang="en-US">
                  <a:solidFill>
                    <a:srgbClr val="002060"/>
                  </a:solidFill>
                  <a:cs typeface="Arial" charset="0"/>
                </a:rPr>
                <a:t>ħ</a:t>
              </a:r>
              <a:r>
                <a:rPr lang="en-US" baseline="30000">
                  <a:solidFill>
                    <a:srgbClr val="002060"/>
                  </a:solidFill>
                  <a:cs typeface="Arial" charset="0"/>
                </a:rPr>
                <a:t>2</a:t>
              </a:r>
              <a:r>
                <a:rPr lang="en-US">
                  <a:solidFill>
                    <a:srgbClr val="002060"/>
                  </a:solidFill>
                </a:rPr>
                <a:t> and M</a:t>
              </a:r>
              <a:r>
                <a:rPr lang="en-US" baseline="-25000">
                  <a:solidFill>
                    <a:srgbClr val="002060"/>
                  </a:solidFill>
                </a:rPr>
                <a:t>S</a:t>
              </a:r>
              <a:r>
                <a:rPr lang="en-US">
                  <a:solidFill>
                    <a:srgbClr val="002060"/>
                  </a:solidFill>
                  <a:cs typeface="Arial" charset="0"/>
                </a:rPr>
                <a:t>ħ</a:t>
              </a:r>
              <a:r>
                <a:rPr lang="en-US" baseline="-25000">
                  <a:solidFill>
                    <a:srgbClr val="002060"/>
                  </a:solidFill>
                </a:rPr>
                <a:t> </a:t>
              </a:r>
              <a:r>
                <a:rPr lang="en-US">
                  <a:solidFill>
                    <a:srgbClr val="002060"/>
                  </a:solidFill>
                </a:rPr>
                <a:t>.</a:t>
              </a:r>
            </a:p>
          </p:txBody>
        </p:sp>
        <p:sp>
          <p:nvSpPr>
            <p:cNvPr id="28684" name="Text Box 6"/>
            <p:cNvSpPr txBox="1">
              <a:spLocks noChangeArrowheads="1"/>
            </p:cNvSpPr>
            <p:nvPr/>
          </p:nvSpPr>
          <p:spPr bwMode="auto">
            <a:xfrm>
              <a:off x="2352" y="672"/>
              <a:ext cx="191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^</a:t>
              </a:r>
            </a:p>
          </p:txBody>
        </p:sp>
        <p:sp>
          <p:nvSpPr>
            <p:cNvPr id="28685" name="Text Box 7"/>
            <p:cNvSpPr txBox="1">
              <a:spLocks noChangeArrowheads="1"/>
            </p:cNvSpPr>
            <p:nvPr/>
          </p:nvSpPr>
          <p:spPr bwMode="auto">
            <a:xfrm>
              <a:off x="1872" y="672"/>
              <a:ext cx="191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^</a:t>
              </a:r>
            </a:p>
          </p:txBody>
        </p:sp>
      </p:grpSp>
      <p:graphicFrame>
        <p:nvGraphicFramePr>
          <p:cNvPr id="622600" name="Object 8"/>
          <p:cNvGraphicFramePr>
            <a:graphicFrameLocks noChangeAspect="1"/>
          </p:cNvGraphicFramePr>
          <p:nvPr/>
        </p:nvGraphicFramePr>
        <p:xfrm>
          <a:off x="3175000" y="2273300"/>
          <a:ext cx="2308225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56" name="Equation" r:id="rId3" imgW="1342956" imgH="180855" progId="Equation.DSMT4">
                  <p:embed/>
                </p:oleObj>
              </mc:Choice>
              <mc:Fallback>
                <p:oleObj name="Equation" r:id="rId3" imgW="1342956" imgH="180855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5000" y="2273300"/>
                        <a:ext cx="2308225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3101975" y="1600200"/>
            <a:ext cx="2878138" cy="571500"/>
            <a:chOff x="1954" y="1008"/>
            <a:chExt cx="1813" cy="360"/>
          </a:xfrm>
        </p:grpSpPr>
        <p:graphicFrame>
          <p:nvGraphicFramePr>
            <p:cNvPr id="28681" name="Object 10"/>
            <p:cNvGraphicFramePr>
              <a:graphicFrameLocks noChangeAspect="1"/>
            </p:cNvGraphicFramePr>
            <p:nvPr/>
          </p:nvGraphicFramePr>
          <p:xfrm>
            <a:off x="1954" y="1096"/>
            <a:ext cx="1813" cy="2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8757" name="Equation" r:id="rId5" imgW="1704947" imgH="180855" progId="Equation.DSMT4">
                    <p:embed/>
                  </p:oleObj>
                </mc:Choice>
                <mc:Fallback>
                  <p:oleObj name="Equation" r:id="rId5" imgW="1704947" imgH="180855" progId="Equation.DSMT4">
                    <p:embed/>
                    <p:pic>
                      <p:nvPicPr>
                        <p:cNvPr id="0" name="Object 1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54" y="1096"/>
                          <a:ext cx="1813" cy="27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8682" name="Text Box 11"/>
            <p:cNvSpPr txBox="1">
              <a:spLocks noChangeArrowheads="1"/>
            </p:cNvSpPr>
            <p:nvPr/>
          </p:nvSpPr>
          <p:spPr bwMode="auto">
            <a:xfrm>
              <a:off x="1969" y="1008"/>
              <a:ext cx="191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FFFF"/>
                  </a:solidFill>
                </a:rPr>
                <a:t>^</a:t>
              </a:r>
            </a:p>
          </p:txBody>
        </p:sp>
      </p:grpSp>
      <p:sp>
        <p:nvSpPr>
          <p:cNvPr id="622604" name="Text Box 12"/>
          <p:cNvSpPr txBox="1">
            <a:spLocks noChangeArrowheads="1"/>
          </p:cNvSpPr>
          <p:nvPr/>
        </p:nvSpPr>
        <p:spPr bwMode="auto">
          <a:xfrm>
            <a:off x="2500313" y="3743325"/>
            <a:ext cx="4478337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457200" indent="-45720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0000"/>
                </a:solidFill>
              </a:rPr>
              <a:t>S                  M</a:t>
            </a:r>
            <a:r>
              <a:rPr lang="en-US" b="1" baseline="-25000">
                <a:solidFill>
                  <a:srgbClr val="FF0000"/>
                </a:solidFill>
              </a:rPr>
              <a:t>S</a:t>
            </a:r>
            <a:r>
              <a:rPr lang="en-US" b="1">
                <a:solidFill>
                  <a:srgbClr val="FF0000"/>
                </a:solidFill>
              </a:rPr>
              <a:t>               Designation</a:t>
            </a:r>
            <a:endParaRPr lang="en-US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800" b="1">
                <a:solidFill>
                  <a:srgbClr val="0070C0"/>
                </a:solidFill>
              </a:rPr>
              <a:t>0                     0                    Singlet</a:t>
            </a:r>
          </a:p>
          <a:p>
            <a:pPr>
              <a:lnSpc>
                <a:spcPct val="150000"/>
              </a:lnSpc>
            </a:pPr>
            <a:r>
              <a:rPr lang="en-US" sz="1800" b="1">
                <a:solidFill>
                  <a:srgbClr val="0070C0"/>
                </a:solidFill>
              </a:rPr>
              <a:t>1/2             1/2, -1/2              Doublet</a:t>
            </a:r>
          </a:p>
          <a:p>
            <a:pPr>
              <a:lnSpc>
                <a:spcPct val="150000"/>
              </a:lnSpc>
              <a:buFontTx/>
              <a:buAutoNum type="arabicPlain"/>
            </a:pPr>
            <a:r>
              <a:rPr lang="en-US" sz="1800" b="1">
                <a:solidFill>
                  <a:srgbClr val="0070C0"/>
                </a:solidFill>
              </a:rPr>
              <a:t>            1, 0, -1               Triplet</a:t>
            </a:r>
          </a:p>
          <a:p>
            <a:pPr>
              <a:lnSpc>
                <a:spcPct val="150000"/>
              </a:lnSpc>
            </a:pPr>
            <a:r>
              <a:rPr lang="en-US" sz="1800" b="1">
                <a:solidFill>
                  <a:srgbClr val="0070C0"/>
                </a:solidFill>
              </a:rPr>
              <a:t>3/2       3/2, 1/2, -1/2, -3/2     Quartet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22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22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22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6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6226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6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7" dur="500"/>
                                        <p:tgtEl>
                                          <p:spTgt spid="6226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6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2" dur="500"/>
                                        <p:tgtEl>
                                          <p:spTgt spid="6226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6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7" dur="500"/>
                                        <p:tgtEl>
                                          <p:spTgt spid="6226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6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2" dur="500"/>
                                        <p:tgtEl>
                                          <p:spTgt spid="6226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2594" grpId="0" autoUpdateAnimBg="0"/>
      <p:bldP spid="622595" grpId="0" autoUpdateAnimBg="0"/>
      <p:bldP spid="622604" grpId="0" build="p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BF9AA744-082B-4391-863E-E19B49E1317D}" type="slidenum">
              <a:rPr lang="en-US" sz="1400" smtClean="0">
                <a:solidFill>
                  <a:srgbClr val="002060"/>
                </a:solidFill>
              </a:rPr>
              <a:pPr/>
              <a:t>28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29700" name="Text Box 1028"/>
          <p:cNvSpPr txBox="1">
            <a:spLocks noChangeArrowheads="1"/>
          </p:cNvSpPr>
          <p:nvPr/>
        </p:nvSpPr>
        <p:spPr bwMode="auto">
          <a:xfrm>
            <a:off x="457200" y="1446213"/>
            <a:ext cx="494506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</a:t>
            </a:r>
            <a:r>
              <a:rPr lang="en-US" sz="2200">
                <a:solidFill>
                  <a:srgbClr val="002060"/>
                </a:solidFill>
              </a:rPr>
              <a:t> Electron Spin and the Pauli Principle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29701" name="Text Box 1029"/>
          <p:cNvSpPr txBox="1">
            <a:spLocks noChangeArrowheads="1"/>
          </p:cNvSpPr>
          <p:nvPr/>
        </p:nvSpPr>
        <p:spPr bwMode="auto">
          <a:xfrm>
            <a:off x="457200" y="2132013"/>
            <a:ext cx="63627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Inclusion of Spin in Helium Atom Wavefunctions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29702" name="Text Box 1031"/>
          <p:cNvSpPr txBox="1">
            <a:spLocks noChangeArrowheads="1"/>
          </p:cNvSpPr>
          <p:nvPr/>
        </p:nvSpPr>
        <p:spPr bwMode="auto">
          <a:xfrm>
            <a:off x="460375" y="2817813"/>
            <a:ext cx="6516688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Spin Angular Momentum of Ground State Helium</a:t>
            </a:r>
          </a:p>
        </p:txBody>
      </p:sp>
      <p:sp>
        <p:nvSpPr>
          <p:cNvPr id="29703" name="Text Box 1032"/>
          <p:cNvSpPr txBox="1">
            <a:spLocks noChangeArrowheads="1"/>
          </p:cNvSpPr>
          <p:nvPr/>
        </p:nvSpPr>
        <p:spPr bwMode="auto">
          <a:xfrm>
            <a:off x="484188" y="3548063"/>
            <a:ext cx="6196012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 b="1">
                <a:solidFill>
                  <a:srgbClr val="FF33CC"/>
                </a:solidFill>
              </a:rPr>
              <a:t>• </a:t>
            </a:r>
            <a:r>
              <a:rPr lang="en-US" sz="2200" b="1">
                <a:solidFill>
                  <a:srgbClr val="FF33CC"/>
                </a:solidFill>
                <a:sym typeface="Symbol" pitchFamily="18" charset="2"/>
              </a:rPr>
              <a:t>The Wavefunctions of Excited State Helium</a:t>
            </a:r>
          </a:p>
        </p:txBody>
      </p:sp>
      <p:sp>
        <p:nvSpPr>
          <p:cNvPr id="29704" name="Text Box 1033"/>
          <p:cNvSpPr txBox="1">
            <a:spLocks noChangeArrowheads="1"/>
          </p:cNvSpPr>
          <p:nvPr/>
        </p:nvSpPr>
        <p:spPr bwMode="auto">
          <a:xfrm>
            <a:off x="508000" y="4267200"/>
            <a:ext cx="5748338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Excited State Helium Energies:  He(1s</a:t>
            </a:r>
            <a:r>
              <a:rPr lang="en-US" sz="2200" baseline="30000">
                <a:solidFill>
                  <a:srgbClr val="002060"/>
                </a:solidFill>
              </a:rPr>
              <a:t>1</a:t>
            </a:r>
            <a:r>
              <a:rPr lang="en-US" sz="2200">
                <a:solidFill>
                  <a:srgbClr val="002060"/>
                </a:solidFill>
              </a:rPr>
              <a:t>2s</a:t>
            </a:r>
            <a:r>
              <a:rPr lang="en-US" sz="2200" baseline="30000">
                <a:solidFill>
                  <a:srgbClr val="002060"/>
                </a:solidFill>
              </a:rPr>
              <a:t>1</a:t>
            </a:r>
            <a:r>
              <a:rPr lang="en-US" sz="2200">
                <a:solidFill>
                  <a:srgbClr val="002060"/>
                </a:solidFill>
              </a:rPr>
              <a:t>)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29705" name="Text Box 1028"/>
          <p:cNvSpPr txBox="1">
            <a:spLocks noChangeArrowheads="1"/>
          </p:cNvSpPr>
          <p:nvPr/>
        </p:nvSpPr>
        <p:spPr bwMode="auto">
          <a:xfrm>
            <a:off x="454025" y="836613"/>
            <a:ext cx="4865688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</a:t>
            </a:r>
            <a:r>
              <a:rPr lang="en-US" sz="2200">
                <a:solidFill>
                  <a:srgbClr val="002060"/>
                </a:solidFill>
              </a:rPr>
              <a:t> The Energy of Ground State Helium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11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09600" y="153987"/>
            <a:ext cx="7772400" cy="608013"/>
          </a:xfrm>
        </p:spPr>
        <p:txBody>
          <a:bodyPr/>
          <a:lstStyle/>
          <a:p>
            <a:r>
              <a:rPr lang="en-US" sz="2400" smtClean="0">
                <a:solidFill>
                  <a:schemeClr val="bg1"/>
                </a:solidFill>
              </a:rPr>
              <a:t>Part B:  Electron Spin and the Pauli Principle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89945E60-892E-42F4-A768-91B46D68E746}" type="slidenum">
              <a:rPr lang="en-US" sz="1400" smtClean="0">
                <a:solidFill>
                  <a:srgbClr val="002060"/>
                </a:solidFill>
              </a:rPr>
              <a:pPr/>
              <a:t>29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307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The Wavefunctions of Excited State Helium</a:t>
            </a:r>
          </a:p>
        </p:txBody>
      </p:sp>
      <p:sp>
        <p:nvSpPr>
          <p:cNvPr id="626691" name="Text Box 3"/>
          <p:cNvSpPr txBox="1">
            <a:spLocks noChangeArrowheads="1"/>
          </p:cNvSpPr>
          <p:nvPr/>
        </p:nvSpPr>
        <p:spPr bwMode="auto">
          <a:xfrm>
            <a:off x="765175" y="685800"/>
            <a:ext cx="72358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In ground state Helium, we were able to write the wavefunction</a:t>
            </a:r>
          </a:p>
          <a:p>
            <a:r>
              <a:rPr lang="en-US">
                <a:solidFill>
                  <a:srgbClr val="002060"/>
                </a:solidFill>
              </a:rPr>
              <a:t>as the product of spatial and spin parts.</a:t>
            </a:r>
          </a:p>
        </p:txBody>
      </p:sp>
      <p:graphicFrame>
        <p:nvGraphicFramePr>
          <p:cNvPr id="663552" name="Object 0"/>
          <p:cNvGraphicFramePr>
            <a:graphicFrameLocks noChangeAspect="1"/>
          </p:cNvGraphicFramePr>
          <p:nvPr/>
        </p:nvGraphicFramePr>
        <p:xfrm>
          <a:off x="1008063" y="1463675"/>
          <a:ext cx="3681412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0" name="Equation" r:id="rId3" imgW="2200288" imgH="380876" progId="Equation.DSMT4">
                  <p:embed/>
                </p:oleObj>
              </mc:Choice>
              <mc:Fallback>
                <p:oleObj name="Equation" r:id="rId3" imgW="2200288" imgH="380876" progId="Equation.DSMT4">
                  <p:embed/>
                  <p:pic>
                    <p:nvPicPr>
                      <p:cNvPr id="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8063" y="1463675"/>
                        <a:ext cx="3681412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6693" name="Text Box 5"/>
          <p:cNvSpPr txBox="1">
            <a:spLocks noChangeArrowheads="1"/>
          </p:cNvSpPr>
          <p:nvPr/>
        </p:nvSpPr>
        <p:spPr bwMode="auto">
          <a:xfrm>
            <a:off x="822325" y="2346325"/>
            <a:ext cx="7434263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 have included the normalization constant with the spin function,</a:t>
            </a:r>
          </a:p>
          <a:p>
            <a:r>
              <a:rPr lang="en-US">
                <a:solidFill>
                  <a:srgbClr val="002060"/>
                </a:solidFill>
              </a:rPr>
              <a:t>which is what it is normalizing (it is assumed that the spatial part</a:t>
            </a:r>
          </a:p>
          <a:p>
            <a:r>
              <a:rPr lang="en-US">
                <a:solidFill>
                  <a:srgbClr val="002060"/>
                </a:solidFill>
                <a:sym typeface="Symbol" pitchFamily="18" charset="2"/>
              </a:rPr>
              <a:t>includes its own normalization constant)</a:t>
            </a:r>
            <a:endParaRPr lang="en-US">
              <a:solidFill>
                <a:srgbClr val="002060"/>
              </a:solidFill>
            </a:endParaRPr>
          </a:p>
        </p:txBody>
      </p:sp>
      <p:sp>
        <p:nvSpPr>
          <p:cNvPr id="626694" name="Text Box 6"/>
          <p:cNvSpPr txBox="1">
            <a:spLocks noChangeArrowheads="1"/>
          </p:cNvSpPr>
          <p:nvPr/>
        </p:nvSpPr>
        <p:spPr bwMode="auto">
          <a:xfrm>
            <a:off x="838200" y="3516313"/>
            <a:ext cx="7386638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In ground state Helium, the </a:t>
            </a:r>
            <a:r>
              <a:rPr lang="en-US">
                <a:solidFill>
                  <a:srgbClr val="FF33CC"/>
                </a:solidFill>
              </a:rPr>
              <a:t>spatial wavefunction is symmetric</a:t>
            </a:r>
          </a:p>
          <a:p>
            <a:r>
              <a:rPr lang="en-US">
                <a:solidFill>
                  <a:srgbClr val="002060"/>
                </a:solidFill>
              </a:rPr>
              <a:t>with respect to electron exchange.  Therefore, it is necessary for</a:t>
            </a:r>
          </a:p>
          <a:p>
            <a:r>
              <a:rPr lang="en-US">
                <a:solidFill>
                  <a:srgbClr val="002060"/>
                </a:solidFill>
              </a:rPr>
              <a:t>the </a:t>
            </a:r>
            <a:r>
              <a:rPr lang="en-US">
                <a:solidFill>
                  <a:srgbClr val="FF33CC"/>
                </a:solidFill>
              </a:rPr>
              <a:t>spin function to be antisymmetric </a:t>
            </a:r>
            <a:r>
              <a:rPr lang="en-US">
                <a:solidFill>
                  <a:srgbClr val="002060"/>
                </a:solidFill>
              </a:rPr>
              <a:t>with respect to exchange</a:t>
            </a:r>
          </a:p>
          <a:p>
            <a:r>
              <a:rPr lang="en-US">
                <a:solidFill>
                  <a:srgbClr val="002060"/>
                </a:solidFill>
              </a:rPr>
              <a:t>in order to satisfy the Pauli Principle.</a:t>
            </a:r>
          </a:p>
        </p:txBody>
      </p:sp>
      <p:graphicFrame>
        <p:nvGraphicFramePr>
          <p:cNvPr id="663553" name="Object 1"/>
          <p:cNvGraphicFramePr>
            <a:graphicFrameLocks noChangeAspect="1"/>
          </p:cNvGraphicFramePr>
          <p:nvPr/>
        </p:nvGraphicFramePr>
        <p:xfrm>
          <a:off x="4686300" y="1463675"/>
          <a:ext cx="3149600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1" name="Equation" r:id="rId5" imgW="1866911" imgH="380876" progId="Equation.DSMT4">
                  <p:embed/>
                </p:oleObj>
              </mc:Choice>
              <mc:Fallback>
                <p:oleObj name="Equation" r:id="rId5" imgW="1866911" imgH="380876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6300" y="1463675"/>
                        <a:ext cx="3149600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6696" name="Text Box 8"/>
          <p:cNvSpPr txBox="1">
            <a:spLocks noChangeArrowheads="1"/>
          </p:cNvSpPr>
          <p:nvPr/>
        </p:nvSpPr>
        <p:spPr bwMode="auto">
          <a:xfrm>
            <a:off x="822325" y="4953000"/>
            <a:ext cx="7802563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If one of the electrons is </a:t>
            </a:r>
            <a:r>
              <a:rPr lang="en-US">
                <a:solidFill>
                  <a:srgbClr val="FF33CC"/>
                </a:solidFill>
              </a:rPr>
              <a:t>excited</a:t>
            </a:r>
            <a:r>
              <a:rPr lang="en-US">
                <a:solidFill>
                  <a:srgbClr val="002060"/>
                </a:solidFill>
              </a:rPr>
              <a:t> to the 2s orbital to give He(1s</a:t>
            </a:r>
            <a:r>
              <a:rPr lang="en-US" baseline="30000">
                <a:solidFill>
                  <a:srgbClr val="002060"/>
                </a:solidFill>
              </a:rPr>
              <a:t>1</a:t>
            </a:r>
            <a:r>
              <a:rPr lang="en-US">
                <a:solidFill>
                  <a:srgbClr val="002060"/>
                </a:solidFill>
              </a:rPr>
              <a:t>2s</a:t>
            </a:r>
            <a:r>
              <a:rPr lang="en-US" baseline="30000">
                <a:solidFill>
                  <a:srgbClr val="002060"/>
                </a:solidFill>
              </a:rPr>
              <a:t>1</a:t>
            </a:r>
            <a:r>
              <a:rPr lang="en-US">
                <a:solidFill>
                  <a:srgbClr val="002060"/>
                </a:solidFill>
              </a:rPr>
              <a:t>),</a:t>
            </a:r>
          </a:p>
          <a:p>
            <a:r>
              <a:rPr lang="en-US">
                <a:solidFill>
                  <a:srgbClr val="002060"/>
                </a:solidFill>
              </a:rPr>
              <a:t>the </a:t>
            </a:r>
            <a:r>
              <a:rPr lang="en-US">
                <a:solidFill>
                  <a:srgbClr val="FF33CC"/>
                </a:solidFill>
              </a:rPr>
              <a:t>spatial wavefunction can be either symmetric or antisymmetric</a:t>
            </a:r>
          </a:p>
          <a:p>
            <a:r>
              <a:rPr lang="en-US">
                <a:solidFill>
                  <a:srgbClr val="002060"/>
                </a:solidFill>
              </a:rPr>
              <a:t>with respect to electron exchange, broadening the possibilities for</a:t>
            </a:r>
          </a:p>
          <a:p>
            <a:r>
              <a:rPr lang="en-US">
                <a:solidFill>
                  <a:srgbClr val="002060"/>
                </a:solidFill>
              </a:rPr>
              <a:t>valid spin functions.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626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663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663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626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626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626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6691" grpId="0" autoUpdateAnimBg="0"/>
      <p:bldP spid="626693" grpId="0" autoUpdateAnimBg="0"/>
      <p:bldP spid="626694" grpId="0" autoUpdateAnimBg="0"/>
      <p:bldP spid="626696" grpId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E40D9096-CC94-4759-9D9C-C5AAFFC5D67F}" type="slidenum">
              <a:rPr lang="en-US" sz="1400" smtClean="0">
                <a:solidFill>
                  <a:srgbClr val="002060"/>
                </a:solidFill>
              </a:rPr>
              <a:pPr/>
              <a:t>30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593725" y="914400"/>
            <a:ext cx="8034338" cy="1012825"/>
            <a:chOff x="374" y="672"/>
            <a:chExt cx="5061" cy="638"/>
          </a:xfrm>
        </p:grpSpPr>
        <p:grpSp>
          <p:nvGrpSpPr>
            <p:cNvPr id="31761" name="Group 3"/>
            <p:cNvGrpSpPr>
              <a:grpSpLocks/>
            </p:cNvGrpSpPr>
            <p:nvPr/>
          </p:nvGrpSpPr>
          <p:grpSpPr bwMode="auto">
            <a:xfrm>
              <a:off x="374" y="672"/>
              <a:ext cx="3947" cy="265"/>
              <a:chOff x="374" y="384"/>
              <a:chExt cx="3947" cy="265"/>
            </a:xfrm>
          </p:grpSpPr>
          <p:graphicFrame>
            <p:nvGraphicFramePr>
              <p:cNvPr id="31763" name="Object 1030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694495166"/>
                  </p:ext>
                </p:extLst>
              </p:nvPr>
            </p:nvGraphicFramePr>
            <p:xfrm>
              <a:off x="1119" y="384"/>
              <a:ext cx="1345" cy="26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2027" name="Equation" r:id="rId3" imgW="1244520" imgH="228600" progId="Equation.DSMT4">
                      <p:embed/>
                    </p:oleObj>
                  </mc:Choice>
                  <mc:Fallback>
                    <p:oleObj name="Equation" r:id="rId3" imgW="1244520" imgH="228600" progId="Equation.DSMT4">
                      <p:embed/>
                      <p:pic>
                        <p:nvPicPr>
                          <p:cNvPr id="0" name="Object 1030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4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119" y="384"/>
                            <a:ext cx="1345" cy="265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/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31764" name="Text Box 5"/>
              <p:cNvSpPr txBox="1">
                <a:spLocks noChangeArrowheads="1"/>
              </p:cNvSpPr>
              <p:nvPr/>
            </p:nvSpPr>
            <p:spPr bwMode="auto">
              <a:xfrm>
                <a:off x="374" y="391"/>
                <a:ext cx="632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002060"/>
                    </a:solidFill>
                  </a:rPr>
                  <a:t>Neither</a:t>
                </a:r>
              </a:p>
            </p:txBody>
          </p:sp>
          <p:sp>
            <p:nvSpPr>
              <p:cNvPr id="31765" name="Text Box 6"/>
              <p:cNvSpPr txBox="1">
                <a:spLocks noChangeArrowheads="1"/>
              </p:cNvSpPr>
              <p:nvPr/>
            </p:nvSpPr>
            <p:spPr bwMode="auto">
              <a:xfrm>
                <a:off x="2536" y="384"/>
                <a:ext cx="347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r>
                  <a:rPr lang="en-US">
                    <a:solidFill>
                      <a:srgbClr val="002060"/>
                    </a:solidFill>
                  </a:rPr>
                  <a:t>nor</a:t>
                </a:r>
              </a:p>
            </p:txBody>
          </p:sp>
          <p:graphicFrame>
            <p:nvGraphicFramePr>
              <p:cNvPr id="31766" name="Object 1031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712656958"/>
                  </p:ext>
                </p:extLst>
              </p:nvPr>
            </p:nvGraphicFramePr>
            <p:xfrm>
              <a:off x="2976" y="384"/>
              <a:ext cx="1345" cy="24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2028" name="Equation" r:id="rId5" imgW="1244520" imgH="228600" progId="Equation.DSMT4">
                      <p:embed/>
                    </p:oleObj>
                  </mc:Choice>
                  <mc:Fallback>
                    <p:oleObj name="Equation" r:id="rId5" imgW="1244520" imgH="228600" progId="Equation.DSMT4">
                      <p:embed/>
                      <p:pic>
                        <p:nvPicPr>
                          <p:cNvPr id="0" name="Object 1031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976" y="384"/>
                            <a:ext cx="1345" cy="24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/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31762" name="Text Box 8"/>
            <p:cNvSpPr txBox="1">
              <a:spLocks noChangeArrowheads="1"/>
            </p:cNvSpPr>
            <p:nvPr/>
          </p:nvSpPr>
          <p:spPr bwMode="auto">
            <a:xfrm>
              <a:off x="384" y="864"/>
              <a:ext cx="5051" cy="4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are valid spatial wa</a:t>
              </a:r>
              <a:r>
                <a:rPr lang="en-US" b="1">
                  <a:solidFill>
                    <a:srgbClr val="002060"/>
                  </a:solidFill>
                </a:rPr>
                <a:t>v</a:t>
              </a:r>
              <a:r>
                <a:rPr lang="en-US">
                  <a:solidFill>
                    <a:srgbClr val="002060"/>
                  </a:solidFill>
                </a:rPr>
                <a:t>efunctions because they are  neither symmnetric</a:t>
              </a:r>
            </a:p>
            <a:p>
              <a:r>
                <a:rPr lang="en-US">
                  <a:solidFill>
                    <a:srgbClr val="002060"/>
                  </a:solidFill>
                </a:rPr>
                <a:t>nor antisymmetric with respect to the exchange of the two electrons.</a:t>
              </a:r>
            </a:p>
          </p:txBody>
        </p:sp>
      </p:grpSp>
      <p:sp>
        <p:nvSpPr>
          <p:cNvPr id="31748" name="Text Box 9"/>
          <p:cNvSpPr txBox="1">
            <a:spLocks noChangeArrowheads="1"/>
          </p:cNvSpPr>
          <p:nvPr/>
        </p:nvSpPr>
        <p:spPr bwMode="auto">
          <a:xfrm>
            <a:off x="957263" y="368300"/>
            <a:ext cx="7272337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Symmetric and Antisymmetric Spatial Wavefunctions</a:t>
            </a:r>
          </a:p>
        </p:txBody>
      </p:sp>
      <p:sp>
        <p:nvSpPr>
          <p:cNvPr id="627722" name="Text Box 10"/>
          <p:cNvSpPr txBox="1">
            <a:spLocks noChangeArrowheads="1"/>
          </p:cNvSpPr>
          <p:nvPr/>
        </p:nvSpPr>
        <p:spPr bwMode="auto">
          <a:xfrm>
            <a:off x="609600" y="2133600"/>
            <a:ext cx="83312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However, one can “build” combinations of these wavefunctions that </a:t>
            </a:r>
          </a:p>
          <a:p>
            <a:r>
              <a:rPr lang="en-US">
                <a:solidFill>
                  <a:srgbClr val="002060"/>
                </a:solidFill>
              </a:rPr>
              <a:t>are either symmetric or antisymmetric with respect to electron exchange.</a:t>
            </a:r>
          </a:p>
        </p:txBody>
      </p:sp>
      <p:graphicFrame>
        <p:nvGraphicFramePr>
          <p:cNvPr id="664576" name="Object 10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1303557"/>
              </p:ext>
            </p:extLst>
          </p:nvPr>
        </p:nvGraphicFramePr>
        <p:xfrm>
          <a:off x="1951037" y="2970212"/>
          <a:ext cx="4144963" cy="687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029" name="Equation" r:id="rId7" imgW="2501640" imgH="419040" progId="Equation.DSMT4">
                  <p:embed/>
                </p:oleObj>
              </mc:Choice>
              <mc:Fallback>
                <p:oleObj name="Equation" r:id="rId7" imgW="2501640" imgH="419040" progId="Equation.DSMT4">
                  <p:embed/>
                  <p:pic>
                    <p:nvPicPr>
                      <p:cNvPr id="0" name="Object 10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51037" y="2970212"/>
                        <a:ext cx="4144963" cy="6873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7725" name="Text Box 13"/>
          <p:cNvSpPr txBox="1">
            <a:spLocks noChangeArrowheads="1"/>
          </p:cNvSpPr>
          <p:nvPr/>
        </p:nvSpPr>
        <p:spPr bwMode="auto">
          <a:xfrm>
            <a:off x="3962400" y="3429000"/>
            <a:ext cx="138271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00"/>
                </a:solidFill>
              </a:rPr>
              <a:t>Symmetric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669925" y="3962400"/>
            <a:ext cx="7529513" cy="831850"/>
            <a:chOff x="669925" y="3962400"/>
            <a:chExt cx="7529513" cy="831850"/>
          </a:xfrm>
        </p:grpSpPr>
        <p:graphicFrame>
          <p:nvGraphicFramePr>
            <p:cNvPr id="31752" name="Object 102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336367684"/>
                </p:ext>
              </p:extLst>
            </p:nvPr>
          </p:nvGraphicFramePr>
          <p:xfrm>
            <a:off x="2319338" y="4368800"/>
            <a:ext cx="2687637" cy="4254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030" name="Equation" r:id="rId9" imgW="1590762" imgH="161960" progId="Equation.DSMT4">
                    <p:embed/>
                  </p:oleObj>
                </mc:Choice>
                <mc:Fallback>
                  <p:oleObj name="Equation" r:id="rId9" imgW="1590762" imgH="161960" progId="Equation.DSMT4">
                    <p:embed/>
                    <p:pic>
                      <p:nvPicPr>
                        <p:cNvPr id="0" name="Object 102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19338" y="4368800"/>
                          <a:ext cx="2687637" cy="4254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1753" name="Text Box 16"/>
            <p:cNvSpPr txBox="1">
              <a:spLocks noChangeArrowheads="1"/>
            </p:cNvSpPr>
            <p:nvPr/>
          </p:nvSpPr>
          <p:spPr bwMode="auto">
            <a:xfrm>
              <a:off x="669925" y="3962400"/>
              <a:ext cx="7529513" cy="793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We have denoted this as a symmetric function, because it is easy</a:t>
              </a:r>
            </a:p>
            <a:p>
              <a:pPr>
                <a:lnSpc>
                  <a:spcPct val="130000"/>
                </a:lnSpc>
              </a:pPr>
              <a:r>
                <a:rPr lang="en-US">
                  <a:solidFill>
                    <a:srgbClr val="002060"/>
                  </a:solidFill>
                </a:rPr>
                <a:t>to show that:</a:t>
              </a:r>
            </a:p>
          </p:txBody>
        </p:sp>
      </p:grpSp>
      <p:sp>
        <p:nvSpPr>
          <p:cNvPr id="627731" name="Text Box 19"/>
          <p:cNvSpPr txBox="1">
            <a:spLocks noChangeArrowheads="1"/>
          </p:cNvSpPr>
          <p:nvPr/>
        </p:nvSpPr>
        <p:spPr bwMode="auto">
          <a:xfrm>
            <a:off x="3860800" y="5351462"/>
            <a:ext cx="1778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00"/>
                </a:solidFill>
              </a:rPr>
              <a:t>Antisymmetric</a:t>
            </a:r>
          </a:p>
        </p:txBody>
      </p:sp>
      <p:grpSp>
        <p:nvGrpSpPr>
          <p:cNvPr id="4" name="Group 24"/>
          <p:cNvGrpSpPr>
            <a:grpSpLocks/>
          </p:cNvGrpSpPr>
          <p:nvPr/>
        </p:nvGrpSpPr>
        <p:grpSpPr bwMode="auto">
          <a:xfrm>
            <a:off x="693738" y="5861050"/>
            <a:ext cx="5173662" cy="403225"/>
            <a:chOff x="470" y="3586"/>
            <a:chExt cx="3259" cy="254"/>
          </a:xfrm>
        </p:grpSpPr>
        <p:sp>
          <p:nvSpPr>
            <p:cNvPr id="31759" name="Text Box 21"/>
            <p:cNvSpPr txBox="1">
              <a:spLocks noChangeArrowheads="1"/>
            </p:cNvSpPr>
            <p:nvPr/>
          </p:nvSpPr>
          <p:spPr bwMode="auto">
            <a:xfrm>
              <a:off x="470" y="3590"/>
              <a:ext cx="125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For this function</a:t>
              </a:r>
            </a:p>
          </p:txBody>
        </p:sp>
        <p:graphicFrame>
          <p:nvGraphicFramePr>
            <p:cNvPr id="31760" name="Object 1028"/>
            <p:cNvGraphicFramePr>
              <a:graphicFrameLocks noChangeAspect="1"/>
            </p:cNvGraphicFramePr>
            <p:nvPr/>
          </p:nvGraphicFramePr>
          <p:xfrm>
            <a:off x="1720" y="3586"/>
            <a:ext cx="2009" cy="25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031" name="Equation" r:id="rId11" imgW="1914421" imgH="219186" progId="Equation.DSMT4">
                    <p:embed/>
                  </p:oleObj>
                </mc:Choice>
                <mc:Fallback>
                  <p:oleObj name="Equation" r:id="rId11" imgW="1914421" imgH="219186" progId="Equation.DSMT4">
                    <p:embed/>
                    <p:pic>
                      <p:nvPicPr>
                        <p:cNvPr id="0" name="Object 102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20" y="3586"/>
                          <a:ext cx="2009" cy="25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664579" name="Object 10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21769934"/>
              </p:ext>
            </p:extLst>
          </p:nvPr>
        </p:nvGraphicFramePr>
        <p:xfrm>
          <a:off x="1866900" y="4800600"/>
          <a:ext cx="4457700" cy="719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032" name="Equation" r:id="rId13" imgW="2641320" imgH="419040" progId="Equation.DSMT4">
                  <p:embed/>
                </p:oleObj>
              </mc:Choice>
              <mc:Fallback>
                <p:oleObj name="Equation" r:id="rId13" imgW="2641320" imgH="419040" progId="Equation.DSMT4">
                  <p:embed/>
                  <p:pic>
                    <p:nvPicPr>
                      <p:cNvPr id="0" name="Object 10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66900" y="4800600"/>
                        <a:ext cx="4457700" cy="719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27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4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64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27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6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27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7722" grpId="0" autoUpdateAnimBg="0"/>
      <p:bldP spid="627725" grpId="0" autoUpdateAnimBg="0"/>
      <p:bldP spid="627731" grpId="0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5242744A-8B23-45E1-88D7-C6B530DD9DFF}" type="slidenum">
              <a:rPr lang="en-US" sz="1400" smtClean="0">
                <a:solidFill>
                  <a:srgbClr val="002060"/>
                </a:solidFill>
              </a:rPr>
              <a:pPr/>
              <a:t>31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32771" name="Text Box 2"/>
          <p:cNvSpPr txBox="1">
            <a:spLocks noChangeArrowheads="1"/>
          </p:cNvSpPr>
          <p:nvPr/>
        </p:nvSpPr>
        <p:spPr bwMode="auto">
          <a:xfrm>
            <a:off x="957263" y="368300"/>
            <a:ext cx="6961187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Symmetric and Antisymmetric Spin Wavefunctions</a:t>
            </a:r>
          </a:p>
        </p:txBody>
      </p:sp>
      <p:sp>
        <p:nvSpPr>
          <p:cNvPr id="628739" name="Text Box 3"/>
          <p:cNvSpPr txBox="1">
            <a:spLocks noChangeArrowheads="1"/>
          </p:cNvSpPr>
          <p:nvPr/>
        </p:nvSpPr>
        <p:spPr bwMode="auto">
          <a:xfrm>
            <a:off x="669925" y="1074738"/>
            <a:ext cx="7315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Two symmetric spin wavefunctions are:  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</a:t>
            </a:r>
            <a:r>
              <a:rPr lang="en-US" baseline="-25000">
                <a:solidFill>
                  <a:schemeClr val="bg1"/>
                </a:solidFill>
                <a:sym typeface="Symbol" pitchFamily="18" charset="2"/>
              </a:rPr>
              <a:t>1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</a:t>
            </a:r>
            <a:r>
              <a:rPr lang="en-US" baseline="-25000">
                <a:solidFill>
                  <a:schemeClr val="bg1"/>
                </a:solidFill>
                <a:sym typeface="Symbol" pitchFamily="18" charset="2"/>
              </a:rPr>
              <a:t>2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 and 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</a:t>
            </a:r>
            <a:r>
              <a:rPr lang="en-US" baseline="-25000">
                <a:solidFill>
                  <a:schemeClr val="bg1"/>
                </a:solidFill>
                <a:sym typeface="Symbol" pitchFamily="18" charset="2"/>
              </a:rPr>
              <a:t>1</a:t>
            </a:r>
            <a:r>
              <a:rPr lang="en-US">
                <a:solidFill>
                  <a:schemeClr val="bg1"/>
                </a:solidFill>
                <a:sym typeface="Symbol" pitchFamily="18" charset="2"/>
              </a:rPr>
              <a:t></a:t>
            </a:r>
            <a:r>
              <a:rPr lang="en-US" baseline="-25000">
                <a:solidFill>
                  <a:schemeClr val="bg1"/>
                </a:solidFill>
                <a:sym typeface="Symbol" pitchFamily="18" charset="2"/>
              </a:rPr>
              <a:t>2</a:t>
            </a:r>
            <a:r>
              <a:rPr lang="en-US">
                <a:solidFill>
                  <a:srgbClr val="002060"/>
                </a:solidFill>
                <a:sym typeface="Symbol" pitchFamily="18" charset="2"/>
              </a:rPr>
              <a:t> because</a:t>
            </a:r>
            <a:endParaRPr lang="en-US">
              <a:solidFill>
                <a:srgbClr val="002060"/>
              </a:solidFill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030413" y="1611313"/>
            <a:ext cx="4398962" cy="396875"/>
            <a:chOff x="1279" y="1015"/>
            <a:chExt cx="2771" cy="250"/>
          </a:xfrm>
        </p:grpSpPr>
        <p:graphicFrame>
          <p:nvGraphicFramePr>
            <p:cNvPr id="32782" name="Object 1026"/>
            <p:cNvGraphicFramePr>
              <a:graphicFrameLocks noChangeAspect="1"/>
            </p:cNvGraphicFramePr>
            <p:nvPr/>
          </p:nvGraphicFramePr>
          <p:xfrm>
            <a:off x="1279" y="1015"/>
            <a:ext cx="1027" cy="24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925" name="Equation" r:id="rId3" imgW="924008" imgH="152512" progId="Equation.DSMT4">
                    <p:embed/>
                  </p:oleObj>
                </mc:Choice>
                <mc:Fallback>
                  <p:oleObj name="Equation" r:id="rId3" imgW="924008" imgH="152512" progId="Equation.DSMT4">
                    <p:embed/>
                    <p:pic>
                      <p:nvPicPr>
                        <p:cNvPr id="0" name="Object 102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79" y="1015"/>
                          <a:ext cx="1027" cy="24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2783" name="Object 1027"/>
            <p:cNvGraphicFramePr>
              <a:graphicFrameLocks noChangeAspect="1"/>
            </p:cNvGraphicFramePr>
            <p:nvPr/>
          </p:nvGraphicFramePr>
          <p:xfrm>
            <a:off x="3023" y="1015"/>
            <a:ext cx="1027" cy="24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926" name="Equation" r:id="rId5" imgW="924008" imgH="152512" progId="Equation.DSMT4">
                    <p:embed/>
                  </p:oleObj>
                </mc:Choice>
                <mc:Fallback>
                  <p:oleObj name="Equation" r:id="rId5" imgW="924008" imgH="152512" progId="Equation.DSMT4">
                    <p:embed/>
                    <p:pic>
                      <p:nvPicPr>
                        <p:cNvPr id="0" name="Object 102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23" y="1015"/>
                          <a:ext cx="1027" cy="24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2784" name="Text Box 7"/>
            <p:cNvSpPr txBox="1">
              <a:spLocks noChangeArrowheads="1"/>
            </p:cNvSpPr>
            <p:nvPr/>
          </p:nvSpPr>
          <p:spPr bwMode="auto">
            <a:xfrm>
              <a:off x="2438" y="1015"/>
              <a:ext cx="383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and</a:t>
              </a:r>
            </a:p>
          </p:txBody>
        </p:sp>
      </p:grpSp>
      <p:sp>
        <p:nvSpPr>
          <p:cNvPr id="628744" name="Text Box 8"/>
          <p:cNvSpPr txBox="1">
            <a:spLocks noChangeArrowheads="1"/>
          </p:cNvSpPr>
          <p:nvPr/>
        </p:nvSpPr>
        <p:spPr bwMode="auto">
          <a:xfrm>
            <a:off x="746125" y="2144713"/>
            <a:ext cx="789940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We could not use either of these symmetric spin functions for</a:t>
            </a:r>
          </a:p>
          <a:p>
            <a:r>
              <a:rPr lang="en-US">
                <a:solidFill>
                  <a:srgbClr val="002060"/>
                </a:solidFill>
              </a:rPr>
              <a:t>ground state Helium because the symmetric spatial function required</a:t>
            </a:r>
          </a:p>
          <a:p>
            <a:r>
              <a:rPr lang="en-US">
                <a:solidFill>
                  <a:srgbClr val="002060"/>
                </a:solidFill>
              </a:rPr>
              <a:t>that we must have an antisymmetric spin function to satisfy</a:t>
            </a:r>
          </a:p>
          <a:p>
            <a:r>
              <a:rPr lang="en-US">
                <a:solidFill>
                  <a:srgbClr val="002060"/>
                </a:solidFill>
              </a:rPr>
              <a:t>the Pauli Principle.</a:t>
            </a: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762000" y="3351213"/>
            <a:ext cx="6343650" cy="703262"/>
            <a:chOff x="480" y="2063"/>
            <a:chExt cx="3996" cy="443"/>
          </a:xfrm>
        </p:grpSpPr>
        <p:sp>
          <p:nvSpPr>
            <p:cNvPr id="32780" name="Text Box 10"/>
            <p:cNvSpPr txBox="1">
              <a:spLocks noChangeArrowheads="1"/>
            </p:cNvSpPr>
            <p:nvPr/>
          </p:nvSpPr>
          <p:spPr bwMode="auto">
            <a:xfrm>
              <a:off x="480" y="2160"/>
              <a:ext cx="287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A third symmetric spin wavefunction is:</a:t>
              </a:r>
            </a:p>
          </p:txBody>
        </p:sp>
        <p:graphicFrame>
          <p:nvGraphicFramePr>
            <p:cNvPr id="32781" name="Object 1025"/>
            <p:cNvGraphicFramePr>
              <a:graphicFrameLocks noChangeAspect="1"/>
            </p:cNvGraphicFramePr>
            <p:nvPr/>
          </p:nvGraphicFramePr>
          <p:xfrm>
            <a:off x="3346" y="2063"/>
            <a:ext cx="1130" cy="44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927" name="Equation" r:id="rId7" imgW="1028745" imgH="342816" progId="Equation.DSMT4">
                    <p:embed/>
                  </p:oleObj>
                </mc:Choice>
                <mc:Fallback>
                  <p:oleObj name="Equation" r:id="rId7" imgW="1028745" imgH="342816" progId="Equation.DSMT4">
                    <p:embed/>
                    <p:pic>
                      <p:nvPicPr>
                        <p:cNvPr id="0" name="Object 102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46" y="2063"/>
                          <a:ext cx="1130" cy="44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28748" name="Text Box 12"/>
          <p:cNvSpPr txBox="1">
            <a:spLocks noChangeArrowheads="1"/>
          </p:cNvSpPr>
          <p:nvPr/>
        </p:nvSpPr>
        <p:spPr bwMode="auto">
          <a:xfrm>
            <a:off x="788988" y="4038600"/>
            <a:ext cx="744061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It is straightforward to apply the permutation operator, P</a:t>
            </a:r>
            <a:r>
              <a:rPr lang="en-US" baseline="-25000">
                <a:solidFill>
                  <a:srgbClr val="002060"/>
                </a:solidFill>
              </a:rPr>
              <a:t>12</a:t>
            </a:r>
            <a:r>
              <a:rPr lang="en-US">
                <a:solidFill>
                  <a:srgbClr val="002060"/>
                </a:solidFill>
              </a:rPr>
              <a:t>, to this</a:t>
            </a:r>
          </a:p>
          <a:p>
            <a:r>
              <a:rPr lang="en-US">
                <a:solidFill>
                  <a:srgbClr val="002060"/>
                </a:solidFill>
              </a:rPr>
              <a:t>function to prove that it is symmetric with respect to exchange.</a:t>
            </a:r>
          </a:p>
        </p:txBody>
      </p:sp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766763" y="4876800"/>
            <a:ext cx="7932737" cy="1463675"/>
            <a:chOff x="483" y="3072"/>
            <a:chExt cx="4997" cy="922"/>
          </a:xfrm>
        </p:grpSpPr>
        <p:sp>
          <p:nvSpPr>
            <p:cNvPr id="32778" name="Text Box 13"/>
            <p:cNvSpPr txBox="1">
              <a:spLocks noChangeArrowheads="1"/>
            </p:cNvSpPr>
            <p:nvPr/>
          </p:nvSpPr>
          <p:spPr bwMode="auto">
            <a:xfrm>
              <a:off x="483" y="3072"/>
              <a:ext cx="4997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As shown when discussing ground state Helium, a spin wavefunction</a:t>
              </a:r>
            </a:p>
            <a:p>
              <a:r>
                <a:rPr lang="en-US">
                  <a:solidFill>
                    <a:srgbClr val="002060"/>
                  </a:solidFill>
                </a:rPr>
                <a:t>that is antisymmetric with respect to electron exchange is:</a:t>
              </a:r>
            </a:p>
          </p:txBody>
        </p:sp>
        <p:graphicFrame>
          <p:nvGraphicFramePr>
            <p:cNvPr id="32779" name="Object 1024"/>
            <p:cNvGraphicFramePr>
              <a:graphicFrameLocks noChangeAspect="1"/>
            </p:cNvGraphicFramePr>
            <p:nvPr/>
          </p:nvGraphicFramePr>
          <p:xfrm>
            <a:off x="2184" y="3551"/>
            <a:ext cx="1137" cy="44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928" name="Equation" r:id="rId9" imgW="1028745" imgH="342816" progId="Equation.DSMT4">
                    <p:embed/>
                  </p:oleObj>
                </mc:Choice>
                <mc:Fallback>
                  <p:oleObj name="Equation" r:id="rId9" imgW="1028745" imgH="342816" progId="Equation.DSMT4">
                    <p:embed/>
                    <p:pic>
                      <p:nvPicPr>
                        <p:cNvPr id="0" name="Object 102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84" y="3551"/>
                          <a:ext cx="1137" cy="44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8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628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8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628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8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628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8739" grpId="0" autoUpdateAnimBg="0"/>
      <p:bldP spid="628744" grpId="0" autoUpdateAnimBg="0"/>
      <p:bldP spid="628748" grpId="0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C30A0B7A-88CA-4404-A7E5-C53B3EE3F21C}" type="slidenum">
              <a:rPr lang="en-US" sz="1400" smtClean="0">
                <a:solidFill>
                  <a:srgbClr val="002060"/>
                </a:solidFill>
              </a:rPr>
              <a:pPr/>
              <a:t>32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33795" name="Text Box 2"/>
          <p:cNvSpPr txBox="1">
            <a:spLocks noChangeArrowheads="1"/>
          </p:cNvSpPr>
          <p:nvPr/>
        </p:nvSpPr>
        <p:spPr bwMode="auto">
          <a:xfrm>
            <a:off x="2133600" y="258763"/>
            <a:ext cx="4979988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S and M</a:t>
            </a:r>
            <a:r>
              <a:rPr lang="en-US" sz="2200" b="1" baseline="-25000">
                <a:solidFill>
                  <a:srgbClr val="FF33CC"/>
                </a:solidFill>
              </a:rPr>
              <a:t>S</a:t>
            </a:r>
            <a:r>
              <a:rPr lang="en-US" sz="2200" b="1">
                <a:solidFill>
                  <a:srgbClr val="FF33CC"/>
                </a:solidFill>
              </a:rPr>
              <a:t> of the Spin Wavefunctions</a:t>
            </a:r>
          </a:p>
        </p:txBody>
      </p:sp>
      <p:graphicFrame>
        <p:nvGraphicFramePr>
          <p:cNvPr id="629763" name="Object 3"/>
          <p:cNvGraphicFramePr>
            <a:graphicFrameLocks noChangeAspect="1"/>
          </p:cNvGraphicFramePr>
          <p:nvPr/>
        </p:nvGraphicFramePr>
        <p:xfrm>
          <a:off x="723900" y="998538"/>
          <a:ext cx="2454275" cy="514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059" name="Equation" r:id="rId3" imgW="1447693" imgH="228634" progId="Equation.DSMT4">
                  <p:embed/>
                </p:oleObj>
              </mc:Choice>
              <mc:Fallback>
                <p:oleObj name="Equation" r:id="rId3" imgW="1447693" imgH="228634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3900" y="998538"/>
                        <a:ext cx="2454275" cy="514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9764" name="Object 4"/>
          <p:cNvGraphicFramePr>
            <a:graphicFrameLocks noChangeAspect="1"/>
          </p:cNvGraphicFramePr>
          <p:nvPr/>
        </p:nvGraphicFramePr>
        <p:xfrm>
          <a:off x="3140075" y="1046163"/>
          <a:ext cx="1946275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060" name="Equation" r:id="rId5" imgW="1133482" imgH="180855" progId="Equation.DSMT4">
                  <p:embed/>
                </p:oleObj>
              </mc:Choice>
              <mc:Fallback>
                <p:oleObj name="Equation" r:id="rId5" imgW="1133482" imgH="180855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40075" y="1046163"/>
                        <a:ext cx="1946275" cy="428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9765" name="Object 5"/>
          <p:cNvGraphicFramePr>
            <a:graphicFrameLocks noChangeAspect="1"/>
          </p:cNvGraphicFramePr>
          <p:nvPr/>
        </p:nvGraphicFramePr>
        <p:xfrm>
          <a:off x="5124450" y="981075"/>
          <a:ext cx="2043113" cy="650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061" name="Equation" r:id="rId7" imgW="1190709" imgH="314203" progId="Equation.DSMT4">
                  <p:embed/>
                </p:oleObj>
              </mc:Choice>
              <mc:Fallback>
                <p:oleObj name="Equation" r:id="rId7" imgW="1190709" imgH="314203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24450" y="981075"/>
                        <a:ext cx="2043113" cy="650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9766" name="Object 6"/>
          <p:cNvGraphicFramePr>
            <a:graphicFrameLocks noChangeAspect="1"/>
          </p:cNvGraphicFramePr>
          <p:nvPr/>
        </p:nvGraphicFramePr>
        <p:xfrm>
          <a:off x="7170738" y="1127125"/>
          <a:ext cx="928687" cy="377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062" name="Equation" r:id="rId9" imgW="495341" imgH="152512" progId="Equation.DSMT4">
                  <p:embed/>
                </p:oleObj>
              </mc:Choice>
              <mc:Fallback>
                <p:oleObj name="Equation" r:id="rId9" imgW="495341" imgH="152512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70738" y="1127125"/>
                        <a:ext cx="928687" cy="377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685800" y="1687513"/>
            <a:ext cx="3109913" cy="400050"/>
            <a:chOff x="432" y="1063"/>
            <a:chExt cx="1959" cy="252"/>
          </a:xfrm>
        </p:grpSpPr>
        <p:sp>
          <p:nvSpPr>
            <p:cNvPr id="33812" name="Text Box 7"/>
            <p:cNvSpPr txBox="1">
              <a:spLocks noChangeArrowheads="1"/>
            </p:cNvSpPr>
            <p:nvPr/>
          </p:nvSpPr>
          <p:spPr bwMode="auto">
            <a:xfrm>
              <a:off x="432" y="1063"/>
              <a:ext cx="1621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Therefore, M</a:t>
              </a:r>
              <a:r>
                <a:rPr lang="en-US" baseline="-25000">
                  <a:solidFill>
                    <a:srgbClr val="002060"/>
                  </a:solidFill>
                </a:rPr>
                <a:t>S</a:t>
              </a:r>
              <a:r>
                <a:rPr lang="en-US">
                  <a:solidFill>
                    <a:srgbClr val="002060"/>
                  </a:solidFill>
                </a:rPr>
                <a:t>=+1 for</a:t>
              </a:r>
            </a:p>
          </p:txBody>
        </p:sp>
        <p:graphicFrame>
          <p:nvGraphicFramePr>
            <p:cNvPr id="33813" name="Object 10"/>
            <p:cNvGraphicFramePr>
              <a:graphicFrameLocks noChangeAspect="1"/>
            </p:cNvGraphicFramePr>
            <p:nvPr/>
          </p:nvGraphicFramePr>
          <p:xfrm>
            <a:off x="2058" y="1068"/>
            <a:ext cx="333" cy="2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4063" name="Equation" r:id="rId11" imgW="238088" imgH="152512" progId="Equation.DSMT4">
                    <p:embed/>
                  </p:oleObj>
                </mc:Choice>
                <mc:Fallback>
                  <p:oleObj name="Equation" r:id="rId11" imgW="238088" imgH="152512" progId="Equation.DSMT4">
                    <p:embed/>
                    <p:pic>
                      <p:nvPicPr>
                        <p:cNvPr id="0" name="Object 1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58" y="1068"/>
                          <a:ext cx="333" cy="23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746125" y="2201863"/>
            <a:ext cx="4298950" cy="687387"/>
            <a:chOff x="470" y="1387"/>
            <a:chExt cx="2708" cy="433"/>
          </a:xfrm>
        </p:grpSpPr>
        <p:graphicFrame>
          <p:nvGraphicFramePr>
            <p:cNvPr id="33810" name="Object 9"/>
            <p:cNvGraphicFramePr>
              <a:graphicFrameLocks noChangeAspect="1"/>
            </p:cNvGraphicFramePr>
            <p:nvPr/>
          </p:nvGraphicFramePr>
          <p:xfrm>
            <a:off x="2057" y="1387"/>
            <a:ext cx="1121" cy="43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4064" name="Equation" r:id="rId13" imgW="1028745" imgH="342816" progId="Equation.DSMT4">
                    <p:embed/>
                  </p:oleObj>
                </mc:Choice>
                <mc:Fallback>
                  <p:oleObj name="Equation" r:id="rId13" imgW="1028745" imgH="342816" progId="Equation.DSMT4">
                    <p:embed/>
                    <p:pic>
                      <p:nvPicPr>
                        <p:cNvPr id="0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57" y="1387"/>
                          <a:ext cx="1121" cy="43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3811" name="Text Box 11"/>
            <p:cNvSpPr txBox="1">
              <a:spLocks noChangeArrowheads="1"/>
            </p:cNvSpPr>
            <p:nvPr/>
          </p:nvSpPr>
          <p:spPr bwMode="auto">
            <a:xfrm>
              <a:off x="470" y="1447"/>
              <a:ext cx="155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Similarly,  M</a:t>
              </a:r>
              <a:r>
                <a:rPr lang="en-US" baseline="-25000">
                  <a:solidFill>
                    <a:srgbClr val="002060"/>
                  </a:solidFill>
                </a:rPr>
                <a:t>S</a:t>
              </a:r>
              <a:r>
                <a:rPr lang="en-US">
                  <a:solidFill>
                    <a:srgbClr val="002060"/>
                  </a:solidFill>
                </a:rPr>
                <a:t>=0   for</a:t>
              </a:r>
            </a:p>
          </p:txBody>
        </p:sp>
      </p:grpSp>
      <p:grpSp>
        <p:nvGrpSpPr>
          <p:cNvPr id="4" name="Group 18"/>
          <p:cNvGrpSpPr>
            <a:grpSpLocks/>
          </p:cNvGrpSpPr>
          <p:nvPr/>
        </p:nvGrpSpPr>
        <p:grpSpPr bwMode="auto">
          <a:xfrm>
            <a:off x="1970088" y="2879725"/>
            <a:ext cx="1901825" cy="412750"/>
            <a:chOff x="1241" y="1814"/>
            <a:chExt cx="1198" cy="260"/>
          </a:xfrm>
        </p:grpSpPr>
        <p:sp>
          <p:nvSpPr>
            <p:cNvPr id="33808" name="Text Box 12"/>
            <p:cNvSpPr txBox="1">
              <a:spLocks noChangeArrowheads="1"/>
            </p:cNvSpPr>
            <p:nvPr/>
          </p:nvSpPr>
          <p:spPr bwMode="auto">
            <a:xfrm>
              <a:off x="1241" y="1814"/>
              <a:ext cx="792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M</a:t>
              </a:r>
              <a:r>
                <a:rPr lang="en-US" baseline="-25000">
                  <a:solidFill>
                    <a:srgbClr val="002060"/>
                  </a:solidFill>
                </a:rPr>
                <a:t>S</a:t>
              </a:r>
              <a:r>
                <a:rPr lang="en-US">
                  <a:solidFill>
                    <a:srgbClr val="002060"/>
                  </a:solidFill>
                </a:rPr>
                <a:t>=-1 for</a:t>
              </a:r>
            </a:p>
          </p:txBody>
        </p:sp>
        <p:graphicFrame>
          <p:nvGraphicFramePr>
            <p:cNvPr id="33809" name="Object 13"/>
            <p:cNvGraphicFramePr>
              <a:graphicFrameLocks noChangeAspect="1"/>
            </p:cNvGraphicFramePr>
            <p:nvPr/>
          </p:nvGraphicFramePr>
          <p:xfrm>
            <a:off x="2106" y="1836"/>
            <a:ext cx="333" cy="2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4065" name="Equation" r:id="rId15" imgW="238088" imgH="152512" progId="Equation.DSMT4">
                    <p:embed/>
                  </p:oleObj>
                </mc:Choice>
                <mc:Fallback>
                  <p:oleObj name="Equation" r:id="rId15" imgW="238088" imgH="152512" progId="Equation.DSMT4">
                    <p:embed/>
                    <p:pic>
                      <p:nvPicPr>
                        <p:cNvPr id="0" name="Object 1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06" y="1836"/>
                          <a:ext cx="333" cy="23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29774" name="Text Box 14"/>
          <p:cNvSpPr txBox="1">
            <a:spLocks noChangeArrowheads="1"/>
          </p:cNvSpPr>
          <p:nvPr/>
        </p:nvSpPr>
        <p:spPr bwMode="auto">
          <a:xfrm>
            <a:off x="685800" y="4572000"/>
            <a:ext cx="63928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Therefore, S=1 for the 3 symmetric spin wavefunctions.</a:t>
            </a:r>
          </a:p>
        </p:txBody>
      </p:sp>
      <p:sp>
        <p:nvSpPr>
          <p:cNvPr id="629775" name="Text Box 15"/>
          <p:cNvSpPr txBox="1">
            <a:spLocks noChangeArrowheads="1"/>
          </p:cNvSpPr>
          <p:nvPr/>
        </p:nvSpPr>
        <p:spPr bwMode="auto">
          <a:xfrm>
            <a:off x="744538" y="5132388"/>
            <a:ext cx="73326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Together, these functions are a triplet with S=1 and M</a:t>
            </a:r>
            <a:r>
              <a:rPr lang="en-US" baseline="-25000">
                <a:solidFill>
                  <a:srgbClr val="002060"/>
                </a:solidFill>
              </a:rPr>
              <a:t>S</a:t>
            </a:r>
            <a:r>
              <a:rPr lang="en-US">
                <a:solidFill>
                  <a:srgbClr val="002060"/>
                </a:solidFill>
              </a:rPr>
              <a:t>=+1,0,-1.</a:t>
            </a:r>
          </a:p>
        </p:txBody>
      </p:sp>
      <p:grpSp>
        <p:nvGrpSpPr>
          <p:cNvPr id="5" name="Group 5"/>
          <p:cNvGrpSpPr>
            <a:grpSpLocks/>
          </p:cNvGrpSpPr>
          <p:nvPr/>
        </p:nvGrpSpPr>
        <p:grpSpPr bwMode="auto">
          <a:xfrm>
            <a:off x="685800" y="3429000"/>
            <a:ext cx="7620000" cy="2932113"/>
            <a:chOff x="685800" y="3429000"/>
            <a:chExt cx="7620000" cy="2932331"/>
          </a:xfrm>
        </p:grpSpPr>
        <p:sp>
          <p:nvSpPr>
            <p:cNvPr id="33806" name="Text Box 8"/>
            <p:cNvSpPr txBox="1">
              <a:spLocks noChangeArrowheads="1"/>
            </p:cNvSpPr>
            <p:nvPr/>
          </p:nvSpPr>
          <p:spPr bwMode="auto">
            <a:xfrm>
              <a:off x="685800" y="3429000"/>
              <a:ext cx="7452681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Using advanced methods,</a:t>
              </a:r>
              <a:r>
                <a:rPr lang="en-US">
                  <a:solidFill>
                    <a:srgbClr val="FF6600"/>
                  </a:solidFill>
                </a:rPr>
                <a:t>**</a:t>
              </a:r>
              <a:r>
                <a:rPr lang="en-US">
                  <a:solidFill>
                    <a:srgbClr val="66FFFF"/>
                  </a:solidFill>
                </a:rPr>
                <a:t> </a:t>
              </a:r>
              <a:r>
                <a:rPr lang="en-US">
                  <a:solidFill>
                    <a:srgbClr val="002060"/>
                  </a:solidFill>
                </a:rPr>
                <a:t>(</a:t>
              </a:r>
              <a:r>
                <a:rPr lang="en-US">
                  <a:solidFill>
                    <a:srgbClr val="C00000"/>
                  </a:solidFill>
                </a:rPr>
                <a:t>you are </a:t>
              </a:r>
              <a:r>
                <a:rPr lang="en-US" b="1" i="1">
                  <a:solidFill>
                    <a:srgbClr val="C00000"/>
                  </a:solidFill>
                </a:rPr>
                <a:t>not</a:t>
              </a:r>
              <a:r>
                <a:rPr lang="en-US">
                  <a:solidFill>
                    <a:srgbClr val="C00000"/>
                  </a:solidFill>
                </a:rPr>
                <a:t> responsible for it</a:t>
              </a:r>
              <a:r>
                <a:rPr lang="en-US">
                  <a:solidFill>
                    <a:srgbClr val="002060"/>
                  </a:solidFill>
                </a:rPr>
                <a:t>), one </a:t>
              </a:r>
            </a:p>
            <a:p>
              <a:r>
                <a:rPr lang="en-US">
                  <a:solidFill>
                    <a:srgbClr val="002060"/>
                  </a:solidFill>
                </a:rPr>
                <a:t>can show that when the S</a:t>
              </a:r>
              <a:r>
                <a:rPr lang="en-US" baseline="30000">
                  <a:solidFill>
                    <a:srgbClr val="002060"/>
                  </a:solidFill>
                </a:rPr>
                <a:t>2</a:t>
              </a:r>
              <a:r>
                <a:rPr lang="en-US">
                  <a:solidFill>
                    <a:srgbClr val="002060"/>
                  </a:solidFill>
                </a:rPr>
                <a:t> operator is applied to any of the </a:t>
              </a:r>
            </a:p>
            <a:p>
              <a:r>
                <a:rPr lang="en-US">
                  <a:solidFill>
                    <a:srgbClr val="002060"/>
                  </a:solidFill>
                </a:rPr>
                <a:t>3 symmetric spin functions, the eigenvalue is </a:t>
              </a:r>
              <a:r>
                <a:rPr lang="en-US">
                  <a:solidFill>
                    <a:schemeClr val="bg1"/>
                  </a:solidFill>
                </a:rPr>
                <a:t>2</a:t>
              </a:r>
              <a:r>
                <a:rPr lang="en-US">
                  <a:solidFill>
                    <a:schemeClr val="bg1"/>
                  </a:solidFill>
                  <a:cs typeface="Arial" charset="0"/>
                </a:rPr>
                <a:t>ħ</a:t>
              </a:r>
              <a:r>
                <a:rPr lang="en-US" baseline="30000">
                  <a:solidFill>
                    <a:schemeClr val="bg1"/>
                  </a:solidFill>
                  <a:cs typeface="Arial" charset="0"/>
                </a:rPr>
                <a:t>2</a:t>
              </a:r>
              <a:r>
                <a:rPr lang="en-US">
                  <a:solidFill>
                    <a:schemeClr val="bg1"/>
                  </a:solidFill>
                  <a:cs typeface="Arial" charset="0"/>
                </a:rPr>
                <a:t> [ = S(S+1) ħ</a:t>
              </a:r>
              <a:r>
                <a:rPr lang="en-US" baseline="30000">
                  <a:solidFill>
                    <a:schemeClr val="bg1"/>
                  </a:solidFill>
                  <a:cs typeface="Arial" charset="0"/>
                </a:rPr>
                <a:t>2 </a:t>
              </a:r>
              <a:r>
                <a:rPr lang="en-US">
                  <a:solidFill>
                    <a:schemeClr val="bg1"/>
                  </a:solidFill>
                  <a:cs typeface="Arial" charset="0"/>
                </a:rPr>
                <a:t>].</a:t>
              </a:r>
            </a:p>
          </p:txBody>
        </p:sp>
        <p:sp>
          <p:nvSpPr>
            <p:cNvPr id="33807" name="TextBox 4"/>
            <p:cNvSpPr txBox="1">
              <a:spLocks noChangeArrowheads="1"/>
            </p:cNvSpPr>
            <p:nvPr/>
          </p:nvSpPr>
          <p:spPr bwMode="auto">
            <a:xfrm>
              <a:off x="785728" y="5715000"/>
              <a:ext cx="7520072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800">
                  <a:solidFill>
                    <a:srgbClr val="FF6600"/>
                  </a:solidFill>
                </a:rPr>
                <a:t>**e.g. </a:t>
              </a:r>
              <a:r>
                <a:rPr lang="en-US" sz="1800" i="1">
                  <a:solidFill>
                    <a:srgbClr val="FF6600"/>
                  </a:solidFill>
                </a:rPr>
                <a:t>Introduction to Quantum Mechanics in Chemistry</a:t>
              </a:r>
              <a:r>
                <a:rPr lang="en-US" sz="1800">
                  <a:solidFill>
                    <a:srgbClr val="FF6600"/>
                  </a:solidFill>
                </a:rPr>
                <a:t>, by M. A. Ratner</a:t>
              </a:r>
            </a:p>
            <a:p>
              <a:r>
                <a:rPr lang="en-US" sz="1800">
                  <a:solidFill>
                    <a:srgbClr val="FF6600"/>
                  </a:solidFill>
                </a:rPr>
                <a:t>and G. C. Schatz, Sect. 8.3</a:t>
              </a: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9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29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9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29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9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29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9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29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9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8" dur="500"/>
                                        <p:tgtEl>
                                          <p:spTgt spid="629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9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3" dur="500"/>
                                        <p:tgtEl>
                                          <p:spTgt spid="629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9774" grpId="0" autoUpdateAnimBg="0"/>
      <p:bldP spid="629775" grpId="0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5E1DC1EB-1EFB-4E44-9290-B47AA84A1A29}" type="slidenum">
              <a:rPr lang="en-US" sz="1400" smtClean="0">
                <a:solidFill>
                  <a:srgbClr val="002060"/>
                </a:solidFill>
              </a:rPr>
              <a:pPr/>
              <a:t>33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593725" y="295275"/>
            <a:ext cx="7977188" cy="927100"/>
            <a:chOff x="374" y="186"/>
            <a:chExt cx="5025" cy="584"/>
          </a:xfrm>
        </p:grpSpPr>
        <p:sp>
          <p:nvSpPr>
            <p:cNvPr id="34822" name="Text Box 2"/>
            <p:cNvSpPr txBox="1">
              <a:spLocks noChangeArrowheads="1"/>
            </p:cNvSpPr>
            <p:nvPr/>
          </p:nvSpPr>
          <p:spPr bwMode="auto">
            <a:xfrm>
              <a:off x="374" y="295"/>
              <a:ext cx="3901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When S</a:t>
              </a:r>
              <a:r>
                <a:rPr lang="en-US" baseline="-25000">
                  <a:solidFill>
                    <a:srgbClr val="002060"/>
                  </a:solidFill>
                </a:rPr>
                <a:t>z</a:t>
              </a:r>
              <a:r>
                <a:rPr lang="en-US">
                  <a:solidFill>
                    <a:srgbClr val="002060"/>
                  </a:solidFill>
                </a:rPr>
                <a:t> operates on the antisymmetric spin function</a:t>
              </a:r>
            </a:p>
          </p:txBody>
        </p:sp>
        <p:graphicFrame>
          <p:nvGraphicFramePr>
            <p:cNvPr id="34823" name="Object 3"/>
            <p:cNvGraphicFramePr>
              <a:graphicFrameLocks noChangeAspect="1"/>
            </p:cNvGraphicFramePr>
            <p:nvPr/>
          </p:nvGraphicFramePr>
          <p:xfrm>
            <a:off x="4252" y="186"/>
            <a:ext cx="1147" cy="45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4860" name="Equation" r:id="rId3" imgW="1038193" imgH="352533" progId="Equation.DSMT4">
                    <p:embed/>
                  </p:oleObj>
                </mc:Choice>
                <mc:Fallback>
                  <p:oleObj name="Equation" r:id="rId3" imgW="1038193" imgH="352533" progId="Equation.DSMT4">
                    <p:embed/>
                    <p:pic>
                      <p:nvPicPr>
                        <p:cNvPr id="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252" y="186"/>
                          <a:ext cx="1147" cy="45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4824" name="Text Box 4"/>
            <p:cNvSpPr txBox="1">
              <a:spLocks noChangeArrowheads="1"/>
            </p:cNvSpPr>
            <p:nvPr/>
          </p:nvSpPr>
          <p:spPr bwMode="auto">
            <a:xfrm>
              <a:off x="384" y="518"/>
              <a:ext cx="1563" cy="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one finds that </a:t>
              </a:r>
              <a:r>
                <a:rPr lang="en-US">
                  <a:solidFill>
                    <a:schemeClr val="bg1"/>
                  </a:solidFill>
                </a:rPr>
                <a:t>M</a:t>
              </a:r>
              <a:r>
                <a:rPr lang="en-US" baseline="-25000">
                  <a:solidFill>
                    <a:schemeClr val="bg1"/>
                  </a:solidFill>
                </a:rPr>
                <a:t>S</a:t>
              </a:r>
              <a:r>
                <a:rPr lang="en-US">
                  <a:solidFill>
                    <a:schemeClr val="bg1"/>
                  </a:solidFill>
                </a:rPr>
                <a:t>=0</a:t>
              </a:r>
              <a:r>
                <a:rPr lang="en-US">
                  <a:solidFill>
                    <a:srgbClr val="002060"/>
                  </a:solidFill>
                </a:rPr>
                <a:t>.</a:t>
              </a:r>
            </a:p>
          </p:txBody>
        </p:sp>
      </p:grpSp>
      <p:sp>
        <p:nvSpPr>
          <p:cNvPr id="630789" name="Text Box 5"/>
          <p:cNvSpPr txBox="1">
            <a:spLocks noChangeArrowheads="1"/>
          </p:cNvSpPr>
          <p:nvPr/>
        </p:nvSpPr>
        <p:spPr bwMode="auto">
          <a:xfrm>
            <a:off x="669925" y="1382713"/>
            <a:ext cx="77755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It can be shown that when S</a:t>
            </a:r>
            <a:r>
              <a:rPr lang="en-US" baseline="30000">
                <a:solidFill>
                  <a:srgbClr val="002060"/>
                </a:solidFill>
              </a:rPr>
              <a:t>2</a:t>
            </a:r>
            <a:r>
              <a:rPr lang="en-US">
                <a:solidFill>
                  <a:srgbClr val="002060"/>
                </a:solidFill>
              </a:rPr>
              <a:t> operates on this function, the</a:t>
            </a:r>
          </a:p>
          <a:p>
            <a:r>
              <a:rPr lang="en-US">
                <a:solidFill>
                  <a:srgbClr val="002060"/>
                </a:solidFill>
              </a:rPr>
              <a:t>eigenvalue is 0.  Therefore, </a:t>
            </a:r>
            <a:r>
              <a:rPr lang="en-US">
                <a:solidFill>
                  <a:schemeClr val="bg1"/>
                </a:solidFill>
              </a:rPr>
              <a:t>S=0</a:t>
            </a:r>
            <a:r>
              <a:rPr lang="en-US">
                <a:solidFill>
                  <a:srgbClr val="002060"/>
                </a:solidFill>
              </a:rPr>
              <a:t> for the antisymmetric spin function.</a:t>
            </a:r>
          </a:p>
        </p:txBody>
      </p:sp>
      <p:sp>
        <p:nvSpPr>
          <p:cNvPr id="630790" name="Text Box 6"/>
          <p:cNvSpPr txBox="1">
            <a:spLocks noChangeArrowheads="1"/>
          </p:cNvSpPr>
          <p:nvPr/>
        </p:nvSpPr>
        <p:spPr bwMode="auto">
          <a:xfrm>
            <a:off x="609600" y="2209800"/>
            <a:ext cx="68405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Therefore the antisymmetric spin wavefunction is a singlet, </a:t>
            </a:r>
          </a:p>
          <a:p>
            <a:r>
              <a:rPr lang="en-US">
                <a:solidFill>
                  <a:srgbClr val="002060"/>
                </a:solidFill>
              </a:rPr>
              <a:t>with </a:t>
            </a:r>
            <a:r>
              <a:rPr lang="en-US">
                <a:solidFill>
                  <a:schemeClr val="bg1"/>
                </a:solidFill>
              </a:rPr>
              <a:t>S=0 </a:t>
            </a:r>
            <a:r>
              <a:rPr lang="en-US">
                <a:solidFill>
                  <a:srgbClr val="002060"/>
                </a:solidFill>
              </a:rPr>
              <a:t>and</a:t>
            </a:r>
            <a:r>
              <a:rPr lang="en-US">
                <a:solidFill>
                  <a:schemeClr val="bg1"/>
                </a:solidFill>
              </a:rPr>
              <a:t> M</a:t>
            </a:r>
            <a:r>
              <a:rPr lang="en-US" baseline="-25000">
                <a:solidFill>
                  <a:schemeClr val="bg1"/>
                </a:solidFill>
              </a:rPr>
              <a:t>S</a:t>
            </a:r>
            <a:r>
              <a:rPr lang="en-US">
                <a:solidFill>
                  <a:schemeClr val="bg1"/>
                </a:solidFill>
              </a:rPr>
              <a:t>=0</a:t>
            </a:r>
            <a:r>
              <a:rPr lang="en-US">
                <a:solidFill>
                  <a:srgbClr val="002060"/>
                </a:solidFill>
              </a:rPr>
              <a:t>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30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307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0789" grpId="0" autoUpdateAnimBg="0"/>
      <p:bldP spid="630790" grpId="0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69460BAA-88B4-4F68-9D7A-9D1B5EE96E55}" type="slidenum">
              <a:rPr lang="en-US" sz="1400" smtClean="0">
                <a:solidFill>
                  <a:srgbClr val="002060"/>
                </a:solidFill>
              </a:rPr>
              <a:pPr/>
              <a:t>34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35843" name="Text Box 2"/>
          <p:cNvSpPr txBox="1">
            <a:spLocks noChangeArrowheads="1"/>
          </p:cNvSpPr>
          <p:nvPr/>
        </p:nvSpPr>
        <p:spPr bwMode="auto">
          <a:xfrm>
            <a:off x="957263" y="228600"/>
            <a:ext cx="6640512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33CC"/>
                </a:solidFill>
              </a:rPr>
              <a:t>The Total Wavefunction for Excited State Helium</a:t>
            </a:r>
          </a:p>
        </p:txBody>
      </p:sp>
      <p:sp>
        <p:nvSpPr>
          <p:cNvPr id="631811" name="Text Box 3"/>
          <p:cNvSpPr txBox="1">
            <a:spLocks noChangeArrowheads="1"/>
          </p:cNvSpPr>
          <p:nvPr/>
        </p:nvSpPr>
        <p:spPr bwMode="auto">
          <a:xfrm>
            <a:off x="1222375" y="838200"/>
            <a:ext cx="28924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0000"/>
                </a:solidFill>
              </a:rPr>
              <a:t>Spatial Wavefunctions</a:t>
            </a:r>
          </a:p>
        </p:txBody>
      </p:sp>
      <p:sp>
        <p:nvSpPr>
          <p:cNvPr id="631812" name="Text Box 4"/>
          <p:cNvSpPr txBox="1">
            <a:spLocks noChangeArrowheads="1"/>
          </p:cNvSpPr>
          <p:nvPr/>
        </p:nvSpPr>
        <p:spPr bwMode="auto">
          <a:xfrm>
            <a:off x="6075363" y="838200"/>
            <a:ext cx="261143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0000"/>
                </a:solidFill>
              </a:rPr>
              <a:t>Spin Wavefunctions</a:t>
            </a:r>
          </a:p>
        </p:txBody>
      </p:sp>
      <p:graphicFrame>
        <p:nvGraphicFramePr>
          <p:cNvPr id="666624" name="Object 0"/>
          <p:cNvGraphicFramePr>
            <a:graphicFrameLocks noChangeAspect="1"/>
          </p:cNvGraphicFramePr>
          <p:nvPr/>
        </p:nvGraphicFramePr>
        <p:xfrm>
          <a:off x="460375" y="1195388"/>
          <a:ext cx="4056063" cy="719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104" name="Equation" r:id="rId3" imgW="2438376" imgH="352533" progId="Equation.DSMT4">
                  <p:embed/>
                </p:oleObj>
              </mc:Choice>
              <mc:Fallback>
                <p:oleObj name="Equation" r:id="rId3" imgW="2438376" imgH="352533" progId="Equation.DSMT4">
                  <p:embed/>
                  <p:pic>
                    <p:nvPicPr>
                      <p:cNvPr id="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0375" y="1195388"/>
                        <a:ext cx="4056063" cy="719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6625" name="Object 1"/>
          <p:cNvGraphicFramePr>
            <a:graphicFrameLocks noChangeAspect="1"/>
          </p:cNvGraphicFramePr>
          <p:nvPr/>
        </p:nvGraphicFramePr>
        <p:xfrm>
          <a:off x="481013" y="1820863"/>
          <a:ext cx="4276725" cy="719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105" name="Equation" r:id="rId5" imgW="2571727" imgH="352533" progId="Equation.DSMT4">
                  <p:embed/>
                </p:oleObj>
              </mc:Choice>
              <mc:Fallback>
                <p:oleObj name="Equation" r:id="rId5" imgW="2571727" imgH="352533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1013" y="1820863"/>
                        <a:ext cx="4276725" cy="719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5029200" y="1195388"/>
            <a:ext cx="3497263" cy="720725"/>
            <a:chOff x="3168" y="753"/>
            <a:chExt cx="2203" cy="454"/>
          </a:xfrm>
        </p:grpSpPr>
        <p:graphicFrame>
          <p:nvGraphicFramePr>
            <p:cNvPr id="35857" name="Object 6"/>
            <p:cNvGraphicFramePr>
              <a:graphicFrameLocks noChangeAspect="1"/>
            </p:cNvGraphicFramePr>
            <p:nvPr/>
          </p:nvGraphicFramePr>
          <p:xfrm>
            <a:off x="3808" y="753"/>
            <a:ext cx="1563" cy="45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6106" name="Equation" r:id="rId7" imgW="1457411" imgH="352533" progId="Equation.DSMT4">
                    <p:embed/>
                  </p:oleObj>
                </mc:Choice>
                <mc:Fallback>
                  <p:oleObj name="Equation" r:id="rId7" imgW="1457411" imgH="352533" progId="Equation.DSMT4">
                    <p:embed/>
                    <p:pic>
                      <p:nvPicPr>
                        <p:cNvPr id="0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08" y="753"/>
                          <a:ext cx="1563" cy="45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5858" name="Text Box 11"/>
            <p:cNvSpPr txBox="1">
              <a:spLocks noChangeArrowheads="1"/>
            </p:cNvSpPr>
            <p:nvPr/>
          </p:nvSpPr>
          <p:spPr bwMode="auto">
            <a:xfrm>
              <a:off x="3168" y="816"/>
              <a:ext cx="60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0000"/>
                  </a:solidFill>
                </a:rPr>
                <a:t>Singlet</a:t>
              </a:r>
            </a:p>
          </p:txBody>
        </p:sp>
      </p:grpSp>
      <p:grpSp>
        <p:nvGrpSpPr>
          <p:cNvPr id="3" name="Group 16"/>
          <p:cNvGrpSpPr>
            <a:grpSpLocks/>
          </p:cNvGrpSpPr>
          <p:nvPr/>
        </p:nvGrpSpPr>
        <p:grpSpPr bwMode="auto">
          <a:xfrm>
            <a:off x="5029200" y="1931988"/>
            <a:ext cx="3571875" cy="1549400"/>
            <a:chOff x="3168" y="1217"/>
            <a:chExt cx="2250" cy="976"/>
          </a:xfrm>
        </p:grpSpPr>
        <p:graphicFrame>
          <p:nvGraphicFramePr>
            <p:cNvPr id="35853" name="Object 3"/>
            <p:cNvGraphicFramePr>
              <a:graphicFrameLocks noChangeAspect="1"/>
            </p:cNvGraphicFramePr>
            <p:nvPr/>
          </p:nvGraphicFramePr>
          <p:xfrm>
            <a:off x="3856" y="1473"/>
            <a:ext cx="1562" cy="45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6107" name="Equation" r:id="rId9" imgW="1457411" imgH="352533" progId="Equation.DSMT4">
                    <p:embed/>
                  </p:oleObj>
                </mc:Choice>
                <mc:Fallback>
                  <p:oleObj name="Equation" r:id="rId9" imgW="1457411" imgH="352533" progId="Equation.DSMT4">
                    <p:embed/>
                    <p:pic>
                      <p:nvPicPr>
                        <p:cNvPr id="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56" y="1473"/>
                          <a:ext cx="1562" cy="45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5854" name="Object 4"/>
            <p:cNvGraphicFramePr>
              <a:graphicFrameLocks noChangeAspect="1"/>
            </p:cNvGraphicFramePr>
            <p:nvPr/>
          </p:nvGraphicFramePr>
          <p:xfrm>
            <a:off x="3833" y="1217"/>
            <a:ext cx="769" cy="28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6108" name="Equation" r:id="rId11" imgW="666754" imgH="190573" progId="Equation.DSMT4">
                    <p:embed/>
                  </p:oleObj>
                </mc:Choice>
                <mc:Fallback>
                  <p:oleObj name="Equation" r:id="rId11" imgW="666754" imgH="190573" progId="Equation.DSMT4">
                    <p:embed/>
                    <p:pic>
                      <p:nvPicPr>
                        <p:cNvPr id="0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33" y="1217"/>
                          <a:ext cx="769" cy="28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5855" name="Object 5"/>
            <p:cNvGraphicFramePr>
              <a:graphicFrameLocks noChangeAspect="1"/>
            </p:cNvGraphicFramePr>
            <p:nvPr/>
          </p:nvGraphicFramePr>
          <p:xfrm>
            <a:off x="3869" y="1909"/>
            <a:ext cx="769" cy="28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6109" name="Equation" r:id="rId13" imgW="666754" imgH="190573" progId="Equation.DSMT4">
                    <p:embed/>
                  </p:oleObj>
                </mc:Choice>
                <mc:Fallback>
                  <p:oleObj name="Equation" r:id="rId13" imgW="666754" imgH="190573" progId="Equation.DSMT4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69" y="1909"/>
                          <a:ext cx="769" cy="28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5856" name="Text Box 12"/>
            <p:cNvSpPr txBox="1">
              <a:spLocks noChangeArrowheads="1"/>
            </p:cNvSpPr>
            <p:nvPr/>
          </p:nvSpPr>
          <p:spPr bwMode="auto">
            <a:xfrm>
              <a:off x="3168" y="1238"/>
              <a:ext cx="561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0000"/>
                  </a:solidFill>
                </a:rPr>
                <a:t>Triplet</a:t>
              </a:r>
            </a:p>
          </p:txBody>
        </p:sp>
      </p:grpSp>
      <p:grpSp>
        <p:nvGrpSpPr>
          <p:cNvPr id="4" name="Group 17"/>
          <p:cNvGrpSpPr>
            <a:grpSpLocks/>
          </p:cNvGrpSpPr>
          <p:nvPr/>
        </p:nvGrpSpPr>
        <p:grpSpPr bwMode="auto">
          <a:xfrm>
            <a:off x="434975" y="3946525"/>
            <a:ext cx="7261225" cy="1131888"/>
            <a:chOff x="274" y="2486"/>
            <a:chExt cx="4574" cy="713"/>
          </a:xfrm>
        </p:grpSpPr>
        <p:sp>
          <p:nvSpPr>
            <p:cNvPr id="35851" name="Text Box 13"/>
            <p:cNvSpPr txBox="1">
              <a:spLocks noChangeArrowheads="1"/>
            </p:cNvSpPr>
            <p:nvPr/>
          </p:nvSpPr>
          <p:spPr bwMode="auto">
            <a:xfrm>
              <a:off x="274" y="2486"/>
              <a:ext cx="4574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One can write the total wavefunction as the product of spin and</a:t>
              </a:r>
            </a:p>
            <a:p>
              <a:r>
                <a:rPr lang="en-US">
                  <a:solidFill>
                    <a:srgbClr val="002060"/>
                  </a:solidFill>
                </a:rPr>
                <a:t>spatial parts.</a:t>
              </a:r>
            </a:p>
          </p:txBody>
        </p:sp>
        <p:graphicFrame>
          <p:nvGraphicFramePr>
            <p:cNvPr id="35852" name="Object 2"/>
            <p:cNvGraphicFramePr>
              <a:graphicFrameLocks noChangeAspect="1"/>
            </p:cNvGraphicFramePr>
            <p:nvPr/>
          </p:nvGraphicFramePr>
          <p:xfrm>
            <a:off x="1865" y="2914"/>
            <a:ext cx="1826" cy="28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6110" name="Equation" r:id="rId15" imgW="1714394" imgH="190573" progId="Equation.DSMT4">
                    <p:embed/>
                  </p:oleObj>
                </mc:Choice>
                <mc:Fallback>
                  <p:oleObj name="Equation" r:id="rId15" imgW="1714394" imgH="190573" progId="Equation.DSMT4">
                    <p:embed/>
                    <p:pic>
                      <p:nvPicPr>
                        <p:cNvPr id="0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65" y="2914"/>
                          <a:ext cx="1826" cy="28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31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66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66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31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1811" grpId="0" autoUpdateAnimBg="0"/>
      <p:bldP spid="631812" grpId="0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EED7AE32-93EB-4C71-903F-15EF2CCF10C4}" type="slidenum">
              <a:rPr lang="en-US" sz="1400" smtClean="0">
                <a:solidFill>
                  <a:srgbClr val="002060"/>
                </a:solidFill>
              </a:rPr>
              <a:pPr/>
              <a:t>35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632834" name="Text Box 2"/>
          <p:cNvSpPr txBox="1">
            <a:spLocks noChangeArrowheads="1"/>
          </p:cNvSpPr>
          <p:nvPr/>
        </p:nvSpPr>
        <p:spPr bwMode="auto">
          <a:xfrm>
            <a:off x="3025775" y="381000"/>
            <a:ext cx="27654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0000"/>
                </a:solidFill>
              </a:rPr>
              <a:t>Singlet Wavefunction</a:t>
            </a:r>
          </a:p>
        </p:txBody>
      </p:sp>
      <p:graphicFrame>
        <p:nvGraphicFramePr>
          <p:cNvPr id="667648" name="Object 1024"/>
          <p:cNvGraphicFramePr>
            <a:graphicFrameLocks noChangeAspect="1"/>
          </p:cNvGraphicFramePr>
          <p:nvPr/>
        </p:nvGraphicFramePr>
        <p:xfrm>
          <a:off x="1441450" y="942975"/>
          <a:ext cx="2065338" cy="450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085" name="Equation" r:id="rId3" imgW="1190709" imgH="190573" progId="Equation.DSMT4">
                  <p:embed/>
                </p:oleObj>
              </mc:Choice>
              <mc:Fallback>
                <p:oleObj name="Equation" r:id="rId3" imgW="1190709" imgH="190573" progId="Equation.DSMT4">
                  <p:embed/>
                  <p:pic>
                    <p:nvPicPr>
                      <p:cNvPr id="0" name="Object 10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1450" y="942975"/>
                        <a:ext cx="2065338" cy="450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7649" name="Object 1025"/>
          <p:cNvGraphicFramePr>
            <a:graphicFrameLocks noChangeAspect="1"/>
          </p:cNvGraphicFramePr>
          <p:nvPr/>
        </p:nvGraphicFramePr>
        <p:xfrm>
          <a:off x="1362075" y="1455738"/>
          <a:ext cx="5795963" cy="779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086" name="Equation" r:id="rId5" imgW="3524348" imgH="390594" progId="Equation.DSMT4">
                  <p:embed/>
                </p:oleObj>
              </mc:Choice>
              <mc:Fallback>
                <p:oleObj name="Equation" r:id="rId5" imgW="3524348" imgH="390594" progId="Equation.DSMT4">
                  <p:embed/>
                  <p:pic>
                    <p:nvPicPr>
                      <p:cNvPr id="0" name="Object 10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2075" y="1455738"/>
                        <a:ext cx="5795963" cy="779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32837" name="Text Box 5"/>
          <p:cNvSpPr txBox="1">
            <a:spLocks noChangeArrowheads="1"/>
          </p:cNvSpPr>
          <p:nvPr/>
        </p:nvSpPr>
        <p:spPr bwMode="auto">
          <a:xfrm>
            <a:off x="2971800" y="2498725"/>
            <a:ext cx="28352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0000"/>
                </a:solidFill>
              </a:rPr>
              <a:t>Triplet Wavefunctions</a:t>
            </a:r>
          </a:p>
        </p:txBody>
      </p:sp>
      <p:graphicFrame>
        <p:nvGraphicFramePr>
          <p:cNvPr id="667650" name="Object 1026"/>
          <p:cNvGraphicFramePr>
            <a:graphicFrameLocks noChangeAspect="1"/>
          </p:cNvGraphicFramePr>
          <p:nvPr/>
        </p:nvGraphicFramePr>
        <p:xfrm>
          <a:off x="1350963" y="3025775"/>
          <a:ext cx="2317750" cy="452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087" name="Equation" r:id="rId7" imgW="1352674" imgH="190573" progId="Equation.DSMT4">
                  <p:embed/>
                </p:oleObj>
              </mc:Choice>
              <mc:Fallback>
                <p:oleObj name="Equation" r:id="rId7" imgW="1352674" imgH="190573" progId="Equation.DSMT4">
                  <p:embed/>
                  <p:pic>
                    <p:nvPicPr>
                      <p:cNvPr id="0" name="Object 10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0963" y="3025775"/>
                        <a:ext cx="2317750" cy="452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7651" name="Object 1027"/>
          <p:cNvGraphicFramePr>
            <a:graphicFrameLocks noChangeAspect="1"/>
          </p:cNvGraphicFramePr>
          <p:nvPr/>
        </p:nvGraphicFramePr>
        <p:xfrm>
          <a:off x="1233488" y="3481388"/>
          <a:ext cx="4384675" cy="779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088" name="Equation" r:id="rId9" imgW="2638402" imgH="390594" progId="Equation.DSMT4">
                  <p:embed/>
                </p:oleObj>
              </mc:Choice>
              <mc:Fallback>
                <p:oleObj name="Equation" r:id="rId9" imgW="2638402" imgH="390594" progId="Equation.DSMT4">
                  <p:embed/>
                  <p:pic>
                    <p:nvPicPr>
                      <p:cNvPr id="0" name="Object 10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3488" y="3481388"/>
                        <a:ext cx="4384675" cy="779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7652" name="Object 1028"/>
          <p:cNvGraphicFramePr>
            <a:graphicFrameLocks noChangeAspect="1"/>
          </p:cNvGraphicFramePr>
          <p:nvPr/>
        </p:nvGraphicFramePr>
        <p:xfrm>
          <a:off x="1219200" y="4275138"/>
          <a:ext cx="5697538" cy="777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089" name="Equation" r:id="rId11" imgW="3467121" imgH="390594" progId="Equation.DSMT4">
                  <p:embed/>
                </p:oleObj>
              </mc:Choice>
              <mc:Fallback>
                <p:oleObj name="Equation" r:id="rId11" imgW="3467121" imgH="390594" progId="Equation.DSMT4">
                  <p:embed/>
                  <p:pic>
                    <p:nvPicPr>
                      <p:cNvPr id="0" name="Object 10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9200" y="4275138"/>
                        <a:ext cx="5697538" cy="777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7653" name="Object 1029"/>
          <p:cNvGraphicFramePr>
            <a:graphicFrameLocks noChangeAspect="1"/>
          </p:cNvGraphicFramePr>
          <p:nvPr/>
        </p:nvGraphicFramePr>
        <p:xfrm>
          <a:off x="1228725" y="5189538"/>
          <a:ext cx="4394200" cy="779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090" name="Equation" r:id="rId13" imgW="2647850" imgH="390594" progId="Equation.DSMT4">
                  <p:embed/>
                </p:oleObj>
              </mc:Choice>
              <mc:Fallback>
                <p:oleObj name="Equation" r:id="rId13" imgW="2647850" imgH="390594" progId="Equation.DSMT4">
                  <p:embed/>
                  <p:pic>
                    <p:nvPicPr>
                      <p:cNvPr id="0" name="Object 10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28725" y="5189538"/>
                        <a:ext cx="4394200" cy="779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32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676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676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676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676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676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67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676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676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632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6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6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6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6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6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6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6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6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6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6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6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6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6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6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6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67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2834" grpId="0" autoUpdateAnimBg="0"/>
      <p:bldP spid="632837" grpId="0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602472C5-740F-4307-ADA7-9AEB249916D8}" type="slidenum">
              <a:rPr lang="en-US" sz="1400" smtClean="0">
                <a:solidFill>
                  <a:srgbClr val="002060"/>
                </a:solidFill>
              </a:rPr>
              <a:pPr/>
              <a:t>36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37892" name="Text Box 1028"/>
          <p:cNvSpPr txBox="1">
            <a:spLocks noChangeArrowheads="1"/>
          </p:cNvSpPr>
          <p:nvPr/>
        </p:nvSpPr>
        <p:spPr bwMode="auto">
          <a:xfrm>
            <a:off x="457200" y="1446213"/>
            <a:ext cx="494506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</a:t>
            </a:r>
            <a:r>
              <a:rPr lang="en-US" sz="2200">
                <a:solidFill>
                  <a:srgbClr val="002060"/>
                </a:solidFill>
              </a:rPr>
              <a:t> Electron Spin and the Pauli Principle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37893" name="Text Box 1029"/>
          <p:cNvSpPr txBox="1">
            <a:spLocks noChangeArrowheads="1"/>
          </p:cNvSpPr>
          <p:nvPr/>
        </p:nvSpPr>
        <p:spPr bwMode="auto">
          <a:xfrm>
            <a:off x="457200" y="2132013"/>
            <a:ext cx="63627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</a:rPr>
              <a:t>Inclusion of Spin in Helium Atom Wavefunctions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37894" name="Text Box 1031"/>
          <p:cNvSpPr txBox="1">
            <a:spLocks noChangeArrowheads="1"/>
          </p:cNvSpPr>
          <p:nvPr/>
        </p:nvSpPr>
        <p:spPr bwMode="auto">
          <a:xfrm>
            <a:off x="460375" y="2817813"/>
            <a:ext cx="6516688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Spin Angular Momentum of Ground State Helium</a:t>
            </a:r>
          </a:p>
        </p:txBody>
      </p:sp>
      <p:sp>
        <p:nvSpPr>
          <p:cNvPr id="37895" name="Text Box 1032"/>
          <p:cNvSpPr txBox="1">
            <a:spLocks noChangeArrowheads="1"/>
          </p:cNvSpPr>
          <p:nvPr/>
        </p:nvSpPr>
        <p:spPr bwMode="auto">
          <a:xfrm>
            <a:off x="484188" y="3548063"/>
            <a:ext cx="58134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 </a:t>
            </a:r>
            <a:r>
              <a:rPr lang="en-US" sz="2200">
                <a:solidFill>
                  <a:srgbClr val="002060"/>
                </a:solidFill>
                <a:sym typeface="Symbol" pitchFamily="18" charset="2"/>
              </a:rPr>
              <a:t>The Wavefunctions of Excited State Helium</a:t>
            </a:r>
          </a:p>
        </p:txBody>
      </p:sp>
      <p:sp>
        <p:nvSpPr>
          <p:cNvPr id="37896" name="Text Box 1033"/>
          <p:cNvSpPr txBox="1">
            <a:spLocks noChangeArrowheads="1"/>
          </p:cNvSpPr>
          <p:nvPr/>
        </p:nvSpPr>
        <p:spPr bwMode="auto">
          <a:xfrm>
            <a:off x="508000" y="4265613"/>
            <a:ext cx="6097588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 b="1">
                <a:solidFill>
                  <a:srgbClr val="FF33CC"/>
                </a:solidFill>
              </a:rPr>
              <a:t>• </a:t>
            </a:r>
            <a:r>
              <a:rPr lang="en-US" sz="2200" b="1">
                <a:solidFill>
                  <a:srgbClr val="FF33CC"/>
                </a:solidFill>
              </a:rPr>
              <a:t>Excited State Helium Energies:  He(1s</a:t>
            </a:r>
            <a:r>
              <a:rPr lang="en-US" sz="2200" b="1" baseline="30000">
                <a:solidFill>
                  <a:srgbClr val="FF33CC"/>
                </a:solidFill>
              </a:rPr>
              <a:t>1</a:t>
            </a:r>
            <a:r>
              <a:rPr lang="en-US" sz="2200" b="1">
                <a:solidFill>
                  <a:srgbClr val="FF33CC"/>
                </a:solidFill>
              </a:rPr>
              <a:t>2s</a:t>
            </a:r>
            <a:r>
              <a:rPr lang="en-US" sz="2200" b="1" baseline="30000">
                <a:solidFill>
                  <a:srgbClr val="FF33CC"/>
                </a:solidFill>
              </a:rPr>
              <a:t>1</a:t>
            </a:r>
            <a:r>
              <a:rPr lang="en-US" sz="2200" b="1">
                <a:solidFill>
                  <a:srgbClr val="FF33CC"/>
                </a:solidFill>
              </a:rPr>
              <a:t>)</a:t>
            </a:r>
            <a:endParaRPr lang="en-US" sz="2200" b="1">
              <a:solidFill>
                <a:srgbClr val="FF33CC"/>
              </a:solidFill>
              <a:sym typeface="Symbol" pitchFamily="18" charset="2"/>
            </a:endParaRPr>
          </a:p>
        </p:txBody>
      </p:sp>
      <p:sp>
        <p:nvSpPr>
          <p:cNvPr id="37897" name="Text Box 1028"/>
          <p:cNvSpPr txBox="1">
            <a:spLocks noChangeArrowheads="1"/>
          </p:cNvSpPr>
          <p:nvPr/>
        </p:nvSpPr>
        <p:spPr bwMode="auto">
          <a:xfrm>
            <a:off x="454025" y="836613"/>
            <a:ext cx="4865688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600">
                <a:solidFill>
                  <a:srgbClr val="002060"/>
                </a:solidFill>
              </a:rPr>
              <a:t>•</a:t>
            </a:r>
            <a:r>
              <a:rPr lang="en-US" sz="2200">
                <a:solidFill>
                  <a:srgbClr val="002060"/>
                </a:solidFill>
              </a:rPr>
              <a:t> The Energy of Ground State Helium</a:t>
            </a:r>
            <a:endParaRPr lang="en-US" sz="2200">
              <a:solidFill>
                <a:srgbClr val="002060"/>
              </a:solidFill>
              <a:sym typeface="Symbol" pitchFamily="18" charset="2"/>
            </a:endParaRPr>
          </a:p>
        </p:txBody>
      </p:sp>
      <p:sp>
        <p:nvSpPr>
          <p:cNvPr id="11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09600" y="153987"/>
            <a:ext cx="7772400" cy="608013"/>
          </a:xfrm>
        </p:spPr>
        <p:txBody>
          <a:bodyPr/>
          <a:lstStyle/>
          <a:p>
            <a:r>
              <a:rPr lang="en-US" sz="2400" smtClean="0">
                <a:solidFill>
                  <a:schemeClr val="bg1"/>
                </a:solidFill>
              </a:rPr>
              <a:t>Part B:  Electron Spin and the Pauli Principle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FFB12A53-0FBE-4FD1-A10E-FDACBC07D08E}" type="slidenum">
              <a:rPr lang="en-US" sz="1400" smtClean="0">
                <a:solidFill>
                  <a:srgbClr val="002060"/>
                </a:solidFill>
              </a:rPr>
              <a:pPr/>
              <a:t>37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3891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Excited State Helium Energies:  He(1s</a:t>
            </a:r>
            <a:r>
              <a:rPr lang="en-US" baseline="30000" smtClean="0">
                <a:solidFill>
                  <a:schemeClr val="bg1"/>
                </a:solidFill>
              </a:rPr>
              <a:t>1</a:t>
            </a:r>
            <a:r>
              <a:rPr lang="en-US" smtClean="0">
                <a:solidFill>
                  <a:schemeClr val="bg1"/>
                </a:solidFill>
              </a:rPr>
              <a:t>2s</a:t>
            </a:r>
            <a:r>
              <a:rPr lang="en-US" baseline="30000" smtClean="0">
                <a:solidFill>
                  <a:schemeClr val="bg1"/>
                </a:solidFill>
              </a:rPr>
              <a:t>1</a:t>
            </a:r>
            <a:r>
              <a:rPr lang="en-US" smtClean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633859" name="Text Box 3"/>
          <p:cNvSpPr txBox="1">
            <a:spLocks noChangeArrowheads="1"/>
          </p:cNvSpPr>
          <p:nvPr/>
        </p:nvSpPr>
        <p:spPr bwMode="auto">
          <a:xfrm>
            <a:off x="1371600" y="762000"/>
            <a:ext cx="52197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expectation value for energy is given by:</a:t>
            </a:r>
          </a:p>
        </p:txBody>
      </p:sp>
      <p:graphicFrame>
        <p:nvGraphicFramePr>
          <p:cNvPr id="668672" name="Object 0"/>
          <p:cNvGraphicFramePr>
            <a:graphicFrameLocks noChangeAspect="1"/>
          </p:cNvGraphicFramePr>
          <p:nvPr/>
        </p:nvGraphicFramePr>
        <p:xfrm>
          <a:off x="2155825" y="1296988"/>
          <a:ext cx="4138613" cy="933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069" name="Equation" r:id="rId3" imgW="2486155" imgH="495328" progId="Equation.DSMT4">
                  <p:embed/>
                </p:oleObj>
              </mc:Choice>
              <mc:Fallback>
                <p:oleObj name="Equation" r:id="rId3" imgW="2486155" imgH="495328" progId="Equation.DSMT4">
                  <p:embed/>
                  <p:pic>
                    <p:nvPicPr>
                      <p:cNvPr id="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55825" y="1296988"/>
                        <a:ext cx="4138613" cy="933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33861" name="Text Box 5"/>
          <p:cNvSpPr txBox="1">
            <a:spLocks noChangeArrowheads="1"/>
          </p:cNvSpPr>
          <p:nvPr/>
        </p:nvSpPr>
        <p:spPr bwMode="auto">
          <a:xfrm>
            <a:off x="1423988" y="2327275"/>
            <a:ext cx="33210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Helium Hamiltonian is:</a:t>
            </a:r>
          </a:p>
        </p:txBody>
      </p:sp>
      <p:graphicFrame>
        <p:nvGraphicFramePr>
          <p:cNvPr id="668673" name="Object 1"/>
          <p:cNvGraphicFramePr>
            <a:graphicFrameLocks noChangeAspect="1"/>
          </p:cNvGraphicFramePr>
          <p:nvPr/>
        </p:nvGraphicFramePr>
        <p:xfrm>
          <a:off x="1879600" y="2849563"/>
          <a:ext cx="3890963" cy="752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070" name="Equation" r:id="rId5" imgW="2333639" imgH="361981" progId="Equation.DSMT4">
                  <p:embed/>
                </p:oleObj>
              </mc:Choice>
              <mc:Fallback>
                <p:oleObj name="Equation" r:id="rId5" imgW="2333639" imgH="361981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9600" y="2849563"/>
                        <a:ext cx="3890963" cy="752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2438400" y="3530600"/>
            <a:ext cx="3694113" cy="336550"/>
            <a:chOff x="1536" y="2448"/>
            <a:chExt cx="2327" cy="212"/>
          </a:xfrm>
        </p:grpSpPr>
        <p:sp>
          <p:nvSpPr>
            <p:cNvPr id="38924" name="Text Box 10"/>
            <p:cNvSpPr txBox="1">
              <a:spLocks noChangeArrowheads="1"/>
            </p:cNvSpPr>
            <p:nvPr/>
          </p:nvSpPr>
          <p:spPr bwMode="auto">
            <a:xfrm>
              <a:off x="1536" y="2448"/>
              <a:ext cx="450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600" b="1">
                  <a:solidFill>
                    <a:srgbClr val="FF0000"/>
                  </a:solidFill>
                </a:rPr>
                <a:t>KE(1)</a:t>
              </a:r>
            </a:p>
          </p:txBody>
        </p:sp>
        <p:sp>
          <p:nvSpPr>
            <p:cNvPr id="38925" name="Text Box 11"/>
            <p:cNvSpPr txBox="1">
              <a:spLocks noChangeArrowheads="1"/>
            </p:cNvSpPr>
            <p:nvPr/>
          </p:nvSpPr>
          <p:spPr bwMode="auto">
            <a:xfrm>
              <a:off x="2064" y="2448"/>
              <a:ext cx="450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600" b="1">
                  <a:solidFill>
                    <a:srgbClr val="FF0000"/>
                  </a:solidFill>
                </a:rPr>
                <a:t>KE(2)</a:t>
              </a:r>
            </a:p>
          </p:txBody>
        </p:sp>
        <p:sp>
          <p:nvSpPr>
            <p:cNvPr id="38926" name="Text Box 12"/>
            <p:cNvSpPr txBox="1">
              <a:spLocks noChangeArrowheads="1"/>
            </p:cNvSpPr>
            <p:nvPr/>
          </p:nvSpPr>
          <p:spPr bwMode="auto">
            <a:xfrm>
              <a:off x="2917" y="2448"/>
              <a:ext cx="443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600" b="1">
                  <a:solidFill>
                    <a:srgbClr val="FF0000"/>
                  </a:solidFill>
                </a:rPr>
                <a:t>PE(2)</a:t>
              </a:r>
            </a:p>
          </p:txBody>
        </p:sp>
        <p:sp>
          <p:nvSpPr>
            <p:cNvPr id="38927" name="Text Box 13"/>
            <p:cNvSpPr txBox="1">
              <a:spLocks noChangeArrowheads="1"/>
            </p:cNvSpPr>
            <p:nvPr/>
          </p:nvSpPr>
          <p:spPr bwMode="auto">
            <a:xfrm>
              <a:off x="2496" y="2448"/>
              <a:ext cx="443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600" b="1">
                  <a:solidFill>
                    <a:srgbClr val="FF0000"/>
                  </a:solidFill>
                </a:rPr>
                <a:t>PE(1)</a:t>
              </a:r>
            </a:p>
          </p:txBody>
        </p:sp>
        <p:sp>
          <p:nvSpPr>
            <p:cNvPr id="38928" name="Text Box 14"/>
            <p:cNvSpPr txBox="1">
              <a:spLocks noChangeArrowheads="1"/>
            </p:cNvSpPr>
            <p:nvPr/>
          </p:nvSpPr>
          <p:spPr bwMode="auto">
            <a:xfrm>
              <a:off x="3349" y="2448"/>
              <a:ext cx="514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1600" b="1">
                  <a:solidFill>
                    <a:srgbClr val="FF0000"/>
                  </a:solidFill>
                </a:rPr>
                <a:t>PE(12)</a:t>
              </a:r>
            </a:p>
          </p:txBody>
        </p:sp>
      </p:grpSp>
      <p:graphicFrame>
        <p:nvGraphicFramePr>
          <p:cNvPr id="668674" name="Object 2"/>
          <p:cNvGraphicFramePr>
            <a:graphicFrameLocks noChangeAspect="1"/>
          </p:cNvGraphicFramePr>
          <p:nvPr/>
        </p:nvGraphicFramePr>
        <p:xfrm>
          <a:off x="1922463" y="4041775"/>
          <a:ext cx="3830637" cy="822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071" name="Equation" r:id="rId7" imgW="2295577" imgH="419207" progId="Equation.DSMT4">
                  <p:embed/>
                </p:oleObj>
              </mc:Choice>
              <mc:Fallback>
                <p:oleObj name="Equation" r:id="rId7" imgW="2295577" imgH="419207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22463" y="4041775"/>
                        <a:ext cx="3830637" cy="822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8675" name="Object 3"/>
          <p:cNvGraphicFramePr>
            <a:graphicFrameLocks noChangeAspect="1"/>
          </p:cNvGraphicFramePr>
          <p:nvPr/>
        </p:nvGraphicFramePr>
        <p:xfrm>
          <a:off x="1881188" y="4991100"/>
          <a:ext cx="1876425" cy="752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072" name="Equation" r:id="rId9" imgW="1076254" imgH="361981" progId="Equation.DSMT4">
                  <p:embed/>
                </p:oleObj>
              </mc:Choice>
              <mc:Fallback>
                <p:oleObj name="Equation" r:id="rId9" imgW="1076254" imgH="361981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81188" y="4991100"/>
                        <a:ext cx="1876425" cy="752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33873" name="Text Box 17"/>
          <p:cNvSpPr txBox="1">
            <a:spLocks noChangeArrowheads="1"/>
          </p:cNvSpPr>
          <p:nvPr/>
        </p:nvSpPr>
        <p:spPr bwMode="auto">
          <a:xfrm>
            <a:off x="1444625" y="5791200"/>
            <a:ext cx="60848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H</a:t>
            </a:r>
            <a:r>
              <a:rPr lang="en-US" baseline="-25000">
                <a:solidFill>
                  <a:schemeClr val="bg1"/>
                </a:solidFill>
              </a:rPr>
              <a:t>1</a:t>
            </a:r>
            <a:r>
              <a:rPr lang="en-US">
                <a:solidFill>
                  <a:srgbClr val="002060"/>
                </a:solidFill>
              </a:rPr>
              <a:t> and </a:t>
            </a:r>
            <a:r>
              <a:rPr lang="en-US">
                <a:solidFill>
                  <a:schemeClr val="bg1"/>
                </a:solidFill>
              </a:rPr>
              <a:t>H</a:t>
            </a:r>
            <a:r>
              <a:rPr lang="en-US" baseline="-25000">
                <a:solidFill>
                  <a:schemeClr val="bg1"/>
                </a:solidFill>
              </a:rPr>
              <a:t>2</a:t>
            </a:r>
            <a:r>
              <a:rPr lang="en-US">
                <a:solidFill>
                  <a:srgbClr val="002060"/>
                </a:solidFill>
              </a:rPr>
              <a:t> are the one electron Hamiltonians for He</a:t>
            </a:r>
            <a:r>
              <a:rPr lang="en-US" baseline="30000">
                <a:solidFill>
                  <a:srgbClr val="002060"/>
                </a:solidFill>
              </a:rPr>
              <a:t>+</a:t>
            </a:r>
            <a:endParaRPr lang="en-US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33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68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338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668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6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6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33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3859" grpId="0" autoUpdateAnimBg="0"/>
      <p:bldP spid="633861" grpId="0" autoUpdateAnimBg="0"/>
      <p:bldP spid="633873" grpId="0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3ABFA1D3-8517-4A85-9669-D46E60FA0234}" type="slidenum">
              <a:rPr lang="en-US" sz="1400" smtClean="0">
                <a:solidFill>
                  <a:srgbClr val="002060"/>
                </a:solidFill>
              </a:rPr>
              <a:pPr/>
              <a:t>38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39939" name="Text Box 2"/>
          <p:cNvSpPr txBox="1">
            <a:spLocks noChangeArrowheads="1"/>
          </p:cNvSpPr>
          <p:nvPr/>
        </p:nvSpPr>
        <p:spPr bwMode="auto">
          <a:xfrm>
            <a:off x="3040063" y="152400"/>
            <a:ext cx="2827337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0000"/>
                </a:solidFill>
              </a:rPr>
              <a:t>Triplet State Energy</a:t>
            </a:r>
          </a:p>
        </p:txBody>
      </p:sp>
      <p:graphicFrame>
        <p:nvGraphicFramePr>
          <p:cNvPr id="634883" name="Object 3"/>
          <p:cNvGraphicFramePr>
            <a:graphicFrameLocks noChangeAspect="1"/>
          </p:cNvGraphicFramePr>
          <p:nvPr/>
        </p:nvGraphicFramePr>
        <p:xfrm>
          <a:off x="1008063" y="658813"/>
          <a:ext cx="6669087" cy="908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051" name="Equation" r:id="rId3" imgW="4067199" imgH="476163" progId="Equation.DSMT4">
                  <p:embed/>
                </p:oleObj>
              </mc:Choice>
              <mc:Fallback>
                <p:oleObj name="Equation" r:id="rId3" imgW="4067199" imgH="476163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8063" y="658813"/>
                        <a:ext cx="6669087" cy="908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34884" name="Text Box 4"/>
          <p:cNvSpPr txBox="1">
            <a:spLocks noChangeArrowheads="1"/>
          </p:cNvSpPr>
          <p:nvPr/>
        </p:nvSpPr>
        <p:spPr bwMode="auto">
          <a:xfrm>
            <a:off x="822325" y="1766888"/>
            <a:ext cx="71675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Because the Hamiltonian does not contain any spin operators,</a:t>
            </a:r>
          </a:p>
          <a:p>
            <a:r>
              <a:rPr lang="en-US">
                <a:solidFill>
                  <a:srgbClr val="002060"/>
                </a:solidFill>
              </a:rPr>
              <a:t>the above expression can be simplified.</a:t>
            </a:r>
          </a:p>
        </p:txBody>
      </p:sp>
      <p:graphicFrame>
        <p:nvGraphicFramePr>
          <p:cNvPr id="634885" name="Object 5"/>
          <p:cNvGraphicFramePr>
            <a:graphicFrameLocks noChangeAspect="1"/>
          </p:cNvGraphicFramePr>
          <p:nvPr/>
        </p:nvGraphicFramePr>
        <p:xfrm>
          <a:off x="1214438" y="2576513"/>
          <a:ext cx="6704012" cy="909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052" name="Equation" r:id="rId5" imgW="4095813" imgH="476163" progId="Equation.DSMT4">
                  <p:embed/>
                </p:oleObj>
              </mc:Choice>
              <mc:Fallback>
                <p:oleObj name="Equation" r:id="rId5" imgW="4095813" imgH="476163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4438" y="2576513"/>
                        <a:ext cx="6704012" cy="9096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4886" name="Object 6"/>
          <p:cNvGraphicFramePr>
            <a:graphicFrameLocks noChangeAspect="1"/>
          </p:cNvGraphicFramePr>
          <p:nvPr/>
        </p:nvGraphicFramePr>
        <p:xfrm>
          <a:off x="2439988" y="3562350"/>
          <a:ext cx="3979862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053" name="Equation" r:id="rId7" imgW="2390866" imgH="476163" progId="Equation.DSMT4">
                  <p:embed/>
                </p:oleObj>
              </mc:Choice>
              <mc:Fallback>
                <p:oleObj name="Equation" r:id="rId7" imgW="2390866" imgH="476163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9988" y="3562350"/>
                        <a:ext cx="3979862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34887" name="Text Box 7"/>
          <p:cNvSpPr txBox="1">
            <a:spLocks noChangeArrowheads="1"/>
          </p:cNvSpPr>
          <p:nvPr/>
        </p:nvSpPr>
        <p:spPr bwMode="auto">
          <a:xfrm>
            <a:off x="838200" y="4621213"/>
            <a:ext cx="66278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Note that the energy does not depend directly on the spin</a:t>
            </a:r>
          </a:p>
          <a:p>
            <a:r>
              <a:rPr lang="en-US">
                <a:solidFill>
                  <a:srgbClr val="002060"/>
                </a:solidFill>
              </a:rPr>
              <a:t>wavefunction. </a:t>
            </a:r>
          </a:p>
        </p:txBody>
      </p:sp>
      <p:sp>
        <p:nvSpPr>
          <p:cNvPr id="634888" name="Text Box 8"/>
          <p:cNvSpPr txBox="1">
            <a:spLocks noChangeArrowheads="1"/>
          </p:cNvSpPr>
          <p:nvPr/>
        </p:nvSpPr>
        <p:spPr bwMode="auto">
          <a:xfrm>
            <a:off x="898525" y="5394325"/>
            <a:ext cx="7107238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It is the fact that the triplet state symmetric spin wavefunction</a:t>
            </a:r>
          </a:p>
          <a:p>
            <a:r>
              <a:rPr lang="en-US">
                <a:solidFill>
                  <a:srgbClr val="002060"/>
                </a:solidFill>
              </a:rPr>
              <a:t>requires us to use the antisymmetric spatial wavefunction that</a:t>
            </a:r>
          </a:p>
          <a:p>
            <a:r>
              <a:rPr lang="en-US">
                <a:solidFill>
                  <a:srgbClr val="002060"/>
                </a:solidFill>
              </a:rPr>
              <a:t>affects the calculated energy.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34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34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34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34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34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34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884" grpId="0" autoUpdateAnimBg="0"/>
      <p:bldP spid="634887" grpId="0" autoUpdateAnimBg="0"/>
      <p:bldP spid="634888" grpId="0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41F4C9C5-30CF-4D44-A56E-AA5055434ED3}" type="slidenum">
              <a:rPr lang="en-US" sz="1400" smtClean="0">
                <a:solidFill>
                  <a:srgbClr val="002060"/>
                </a:solidFill>
              </a:rPr>
              <a:pPr/>
              <a:t>39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669696" name="Object 1024"/>
          <p:cNvGraphicFramePr>
            <a:graphicFrameLocks noChangeAspect="1"/>
          </p:cNvGraphicFramePr>
          <p:nvPr/>
        </p:nvGraphicFramePr>
        <p:xfrm>
          <a:off x="914400" y="258763"/>
          <a:ext cx="3981450" cy="917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07" name="Equation" r:id="rId3" imgW="2390866" imgH="476163" progId="Equation.DSMT4">
                  <p:embed/>
                </p:oleObj>
              </mc:Choice>
              <mc:Fallback>
                <p:oleObj name="Equation" r:id="rId3" imgW="2390866" imgH="476163" progId="Equation.DSMT4">
                  <p:embed/>
                  <p:pic>
                    <p:nvPicPr>
                      <p:cNvPr id="0" name="Object 10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" y="258763"/>
                        <a:ext cx="3981450" cy="917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9697" name="Object 1025"/>
          <p:cNvGraphicFramePr>
            <a:graphicFrameLocks noChangeAspect="1"/>
          </p:cNvGraphicFramePr>
          <p:nvPr/>
        </p:nvGraphicFramePr>
        <p:xfrm>
          <a:off x="4899025" y="469900"/>
          <a:ext cx="3275013" cy="523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08" name="Equation" r:id="rId5" imgW="1952752" imgH="219186" progId="Equation.DSMT4">
                  <p:embed/>
                </p:oleObj>
              </mc:Choice>
              <mc:Fallback>
                <p:oleObj name="Equation" r:id="rId5" imgW="1952752" imgH="219186" progId="Equation.DSMT4">
                  <p:embed/>
                  <p:pic>
                    <p:nvPicPr>
                      <p:cNvPr id="0" name="Object 10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99025" y="469900"/>
                        <a:ext cx="3275013" cy="523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35908" name="Text Box 4"/>
          <p:cNvSpPr txBox="1">
            <a:spLocks noChangeArrowheads="1"/>
          </p:cNvSpPr>
          <p:nvPr/>
        </p:nvSpPr>
        <p:spPr bwMode="auto">
          <a:xfrm>
            <a:off x="746125" y="1431925"/>
            <a:ext cx="71945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We have assumed that the spatial wavefunction is normalized,</a:t>
            </a:r>
          </a:p>
          <a:p>
            <a:r>
              <a:rPr lang="en-US">
                <a:solidFill>
                  <a:srgbClr val="002060"/>
                </a:solidFill>
              </a:rPr>
              <a:t>in which case the denominator is 1.</a:t>
            </a:r>
          </a:p>
        </p:txBody>
      </p:sp>
      <p:graphicFrame>
        <p:nvGraphicFramePr>
          <p:cNvPr id="669699" name="Object 10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33473018"/>
              </p:ext>
            </p:extLst>
          </p:nvPr>
        </p:nvGraphicFramePr>
        <p:xfrm>
          <a:off x="1828800" y="2133600"/>
          <a:ext cx="4494213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09" name="Equation" r:id="rId7" imgW="2666880" imgH="419040" progId="Equation.DSMT4">
                  <p:embed/>
                </p:oleObj>
              </mc:Choice>
              <mc:Fallback>
                <p:oleObj name="Equation" r:id="rId7" imgW="2666880" imgH="419040" progId="Equation.DSMT4">
                  <p:embed/>
                  <p:pic>
                    <p:nvPicPr>
                      <p:cNvPr id="0" name="Object 10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2133600"/>
                        <a:ext cx="4494213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35911" name="Text Box 7"/>
          <p:cNvSpPr txBox="1">
            <a:spLocks noChangeArrowheads="1"/>
          </p:cNvSpPr>
          <p:nvPr/>
        </p:nvSpPr>
        <p:spPr bwMode="auto">
          <a:xfrm>
            <a:off x="762000" y="2971800"/>
            <a:ext cx="476925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mtClean="0">
                <a:solidFill>
                  <a:srgbClr val="002060"/>
                </a:solidFill>
              </a:rPr>
              <a:t>The energy can then be calculated from:</a:t>
            </a:r>
            <a:endParaRPr lang="en-US">
              <a:solidFill>
                <a:srgbClr val="002060"/>
              </a:solidFill>
            </a:endParaRPr>
          </a:p>
        </p:txBody>
      </p:sp>
      <p:graphicFrame>
        <p:nvGraphicFramePr>
          <p:cNvPr id="669700" name="Object 1028"/>
          <p:cNvGraphicFramePr>
            <a:graphicFrameLocks noChangeAspect="1"/>
          </p:cNvGraphicFramePr>
          <p:nvPr/>
        </p:nvGraphicFramePr>
        <p:xfrm>
          <a:off x="952500" y="3533775"/>
          <a:ext cx="7011988" cy="796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10" name="Equation" r:id="rId9" imgW="4286121" imgH="400042" progId="Equation.DSMT4">
                  <p:embed/>
                </p:oleObj>
              </mc:Choice>
              <mc:Fallback>
                <p:oleObj name="Equation" r:id="rId9" imgW="4286121" imgH="400042" progId="Equation.DSMT4">
                  <p:embed/>
                  <p:pic>
                    <p:nvPicPr>
                      <p:cNvPr id="0" name="Object 10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2500" y="3533775"/>
                        <a:ext cx="7011988" cy="796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9701" name="Object 1029"/>
          <p:cNvGraphicFramePr>
            <a:graphicFrameLocks noChangeAspect="1"/>
          </p:cNvGraphicFramePr>
          <p:nvPr/>
        </p:nvGraphicFramePr>
        <p:xfrm>
          <a:off x="930275" y="4381500"/>
          <a:ext cx="6651625" cy="1368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11" name="Equation" r:id="rId11" imgW="4057751" imgH="752575" progId="Equation.DSMT4">
                  <p:embed/>
                </p:oleObj>
              </mc:Choice>
              <mc:Fallback>
                <p:oleObj name="Equation" r:id="rId11" imgW="4057751" imgH="752575" progId="Equation.DSMT4">
                  <p:embed/>
                  <p:pic>
                    <p:nvPicPr>
                      <p:cNvPr id="0" name="Object 10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0275" y="4381500"/>
                        <a:ext cx="6651625" cy="1368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9702" name="Object 1030"/>
          <p:cNvGraphicFramePr>
            <a:graphicFrameLocks noChangeAspect="1"/>
          </p:cNvGraphicFramePr>
          <p:nvPr/>
        </p:nvGraphicFramePr>
        <p:xfrm>
          <a:off x="941388" y="5764213"/>
          <a:ext cx="2397125" cy="522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12" name="Equation" r:id="rId13" imgW="1400183" imgH="219186" progId="Equation.DSMT4">
                  <p:embed/>
                </p:oleObj>
              </mc:Choice>
              <mc:Fallback>
                <p:oleObj name="Equation" r:id="rId13" imgW="1400183" imgH="219186" progId="Equation.DSMT4">
                  <p:embed/>
                  <p:pic>
                    <p:nvPicPr>
                      <p:cNvPr id="0" name="Object 10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41388" y="5764213"/>
                        <a:ext cx="2397125" cy="5222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9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69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9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69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35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6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35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6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6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6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5908" grpId="0" autoUpdateAnimBg="0"/>
      <p:bldP spid="635911" grpId="0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72BE0309-533D-4B0E-BB5F-DA8DBFACDF68}" type="slidenum">
              <a:rPr lang="en-US" sz="1400" smtClean="0">
                <a:solidFill>
                  <a:srgbClr val="002060"/>
                </a:solidFill>
              </a:rPr>
              <a:pPr/>
              <a:t>40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41987" name="Object 2"/>
          <p:cNvGraphicFramePr>
            <a:graphicFrameLocks noChangeAspect="1"/>
          </p:cNvGraphicFramePr>
          <p:nvPr/>
        </p:nvGraphicFramePr>
        <p:xfrm>
          <a:off x="2998788" y="304800"/>
          <a:ext cx="239712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203" name="Equation" r:id="rId3" imgW="1400183" imgH="219186" progId="Equation.DSMT4">
                  <p:embed/>
                </p:oleObj>
              </mc:Choice>
              <mc:Fallback>
                <p:oleObj name="Equation" r:id="rId3" imgW="1400183" imgH="219186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98788" y="304800"/>
                        <a:ext cx="2397125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6931" name="Object 3"/>
          <p:cNvGraphicFramePr>
            <a:graphicFrameLocks noChangeAspect="1"/>
          </p:cNvGraphicFramePr>
          <p:nvPr/>
        </p:nvGraphicFramePr>
        <p:xfrm>
          <a:off x="927100" y="981075"/>
          <a:ext cx="3241675" cy="701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204" name="Equation" r:id="rId5" imgW="1924139" imgH="333368" progId="Equation.DSMT4">
                  <p:embed/>
                </p:oleObj>
              </mc:Choice>
              <mc:Fallback>
                <p:oleObj name="Equation" r:id="rId5" imgW="1924139" imgH="333368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7100" y="981075"/>
                        <a:ext cx="3241675" cy="701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6935" name="Object 7"/>
          <p:cNvGraphicFramePr>
            <a:graphicFrameLocks noChangeAspect="1"/>
          </p:cNvGraphicFramePr>
          <p:nvPr/>
        </p:nvGraphicFramePr>
        <p:xfrm>
          <a:off x="776288" y="5370513"/>
          <a:ext cx="7289800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205" name="Equation" r:id="rId7" imgW="4448086" imgH="371429" progId="Equation.DSMT4">
                  <p:embed/>
                </p:oleObj>
              </mc:Choice>
              <mc:Fallback>
                <p:oleObj name="Equation" r:id="rId7" imgW="4448086" imgH="371429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6288" y="5370513"/>
                        <a:ext cx="7289800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6943" name="Object 15"/>
          <p:cNvGraphicFramePr>
            <a:graphicFrameLocks noChangeAspect="1"/>
          </p:cNvGraphicFramePr>
          <p:nvPr/>
        </p:nvGraphicFramePr>
        <p:xfrm>
          <a:off x="871538" y="1982788"/>
          <a:ext cx="6265862" cy="1403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206" name="Equation" r:id="rId9" imgW="3819393" imgH="780918" progId="Equation.DSMT4">
                  <p:embed/>
                </p:oleObj>
              </mc:Choice>
              <mc:Fallback>
                <p:oleObj name="Equation" r:id="rId9" imgW="3819393" imgH="780918" progId="Equation.DSMT4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1538" y="1982788"/>
                        <a:ext cx="6265862" cy="1403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6944" name="Object 16"/>
          <p:cNvGraphicFramePr>
            <a:graphicFrameLocks noChangeAspect="1"/>
          </p:cNvGraphicFramePr>
          <p:nvPr/>
        </p:nvGraphicFramePr>
        <p:xfrm>
          <a:off x="811213" y="3582988"/>
          <a:ext cx="6815137" cy="1403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207" name="Equation" r:id="rId11" imgW="4162488" imgH="780918" progId="Equation.DSMT4">
                  <p:embed/>
                </p:oleObj>
              </mc:Choice>
              <mc:Fallback>
                <p:oleObj name="Equation" r:id="rId11" imgW="4162488" imgH="780918" progId="Equation.DSMT4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1213" y="3582988"/>
                        <a:ext cx="6815137" cy="1403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6945" name="Object 17"/>
          <p:cNvGraphicFramePr>
            <a:graphicFrameLocks noChangeAspect="1"/>
          </p:cNvGraphicFramePr>
          <p:nvPr/>
        </p:nvGraphicFramePr>
        <p:xfrm>
          <a:off x="4152900" y="954088"/>
          <a:ext cx="4086225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208" name="Equation" r:id="rId13" imgW="2457542" imgH="371429" progId="Equation.DSMT4">
                  <p:embed/>
                </p:oleObj>
              </mc:Choice>
              <mc:Fallback>
                <p:oleObj name="Equation" r:id="rId13" imgW="2457542" imgH="371429" progId="Equation.DSMT4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52900" y="954088"/>
                        <a:ext cx="4086225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36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36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36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36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36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1D67D96A-3E66-4DF2-8EE2-FA30FFAC7B10}" type="slidenum">
              <a:rPr lang="en-US" sz="1400" smtClean="0">
                <a:solidFill>
                  <a:srgbClr val="002060"/>
                </a:solidFill>
              </a:rPr>
              <a:pPr/>
              <a:t>41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820738" y="2173288"/>
            <a:ext cx="7002462" cy="777875"/>
            <a:chOff x="565" y="2173"/>
            <a:chExt cx="4411" cy="490"/>
          </a:xfrm>
        </p:grpSpPr>
        <p:graphicFrame>
          <p:nvGraphicFramePr>
            <p:cNvPr id="43018" name="Object 4"/>
            <p:cNvGraphicFramePr>
              <a:graphicFrameLocks noChangeAspect="1"/>
            </p:cNvGraphicFramePr>
            <p:nvPr/>
          </p:nvGraphicFramePr>
          <p:xfrm>
            <a:off x="565" y="2173"/>
            <a:ext cx="1586" cy="44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3231" name="Equation" r:id="rId3" imgW="1476307" imgH="333368" progId="Equation.DSMT4">
                    <p:embed/>
                  </p:oleObj>
                </mc:Choice>
                <mc:Fallback>
                  <p:oleObj name="Equation" r:id="rId3" imgW="1476307" imgH="333368" progId="Equation.DSMT4">
                    <p:embed/>
                    <p:pic>
                      <p:nvPicPr>
                        <p:cNvPr id="0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65" y="2173"/>
                          <a:ext cx="1586" cy="44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3019" name="Text Box 10"/>
            <p:cNvSpPr txBox="1">
              <a:spLocks noChangeArrowheads="1"/>
            </p:cNvSpPr>
            <p:nvPr/>
          </p:nvSpPr>
          <p:spPr bwMode="auto">
            <a:xfrm>
              <a:off x="2225" y="2263"/>
              <a:ext cx="55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where</a:t>
              </a:r>
            </a:p>
          </p:txBody>
        </p:sp>
        <p:graphicFrame>
          <p:nvGraphicFramePr>
            <p:cNvPr id="43020" name="Object 5"/>
            <p:cNvGraphicFramePr>
              <a:graphicFrameLocks noChangeAspect="1"/>
            </p:cNvGraphicFramePr>
            <p:nvPr/>
          </p:nvGraphicFramePr>
          <p:xfrm>
            <a:off x="2858" y="2183"/>
            <a:ext cx="2118" cy="4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3232" name="Equation" r:id="rId5" imgW="2000262" imgH="371429" progId="Equation.DSMT4">
                    <p:embed/>
                  </p:oleObj>
                </mc:Choice>
                <mc:Fallback>
                  <p:oleObj name="Equation" r:id="rId5" imgW="2000262" imgH="371429" progId="Equation.DSMT4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58" y="2183"/>
                          <a:ext cx="2118" cy="48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51276" name="Text Box 12"/>
          <p:cNvSpPr txBox="1">
            <a:spLocks noChangeArrowheads="1"/>
          </p:cNvSpPr>
          <p:nvPr/>
        </p:nvSpPr>
        <p:spPr bwMode="auto">
          <a:xfrm>
            <a:off x="765175" y="3260725"/>
            <a:ext cx="12160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Similarly,</a:t>
            </a:r>
          </a:p>
        </p:txBody>
      </p:sp>
      <p:graphicFrame>
        <p:nvGraphicFramePr>
          <p:cNvPr id="670720" name="Object 0"/>
          <p:cNvGraphicFramePr>
            <a:graphicFrameLocks noChangeAspect="1"/>
          </p:cNvGraphicFramePr>
          <p:nvPr/>
        </p:nvGraphicFramePr>
        <p:xfrm>
          <a:off x="825500" y="3925888"/>
          <a:ext cx="4329113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233" name="Equation" r:id="rId7" imgW="2609788" imgH="371429" progId="Equation.DSMT4">
                  <p:embed/>
                </p:oleObj>
              </mc:Choice>
              <mc:Fallback>
                <p:oleObj name="Equation" r:id="rId7" imgW="2609788" imgH="371429" progId="Equation.DSMT4">
                  <p:embed/>
                  <p:pic>
                    <p:nvPicPr>
                      <p:cNvPr id="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5500" y="3925888"/>
                        <a:ext cx="4329113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0721" name="Object 1"/>
          <p:cNvGraphicFramePr>
            <a:graphicFrameLocks noChangeAspect="1"/>
          </p:cNvGraphicFramePr>
          <p:nvPr/>
        </p:nvGraphicFramePr>
        <p:xfrm>
          <a:off x="806450" y="4916488"/>
          <a:ext cx="2565400" cy="703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234" name="Equation" r:id="rId9" imgW="1504920" imgH="333368" progId="Equation.DSMT4">
                  <p:embed/>
                </p:oleObj>
              </mc:Choice>
              <mc:Fallback>
                <p:oleObj name="Equation" r:id="rId9" imgW="1504920" imgH="333368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6450" y="4916488"/>
                        <a:ext cx="2565400" cy="703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776288" y="192088"/>
            <a:ext cx="7289800" cy="1676400"/>
            <a:chOff x="489" y="121"/>
            <a:chExt cx="4592" cy="1056"/>
          </a:xfrm>
        </p:grpSpPr>
        <p:graphicFrame>
          <p:nvGraphicFramePr>
            <p:cNvPr id="43016" name="Object 2"/>
            <p:cNvGraphicFramePr>
              <a:graphicFrameLocks noChangeAspect="1"/>
            </p:cNvGraphicFramePr>
            <p:nvPr/>
          </p:nvGraphicFramePr>
          <p:xfrm>
            <a:off x="489" y="697"/>
            <a:ext cx="4592" cy="4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3235" name="Equation" r:id="rId11" imgW="4448086" imgH="371429" progId="Equation.DSMT4">
                    <p:embed/>
                  </p:oleObj>
                </mc:Choice>
                <mc:Fallback>
                  <p:oleObj name="Equation" r:id="rId11" imgW="4448086" imgH="371429" progId="Equation.DSMT4">
                    <p:embed/>
                    <p:pic>
                      <p:nvPicPr>
                        <p:cNvPr id="0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89" y="697"/>
                          <a:ext cx="4592" cy="48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3017" name="Object 3"/>
            <p:cNvGraphicFramePr>
              <a:graphicFrameLocks noChangeAspect="1"/>
            </p:cNvGraphicFramePr>
            <p:nvPr/>
          </p:nvGraphicFramePr>
          <p:xfrm>
            <a:off x="522" y="121"/>
            <a:ext cx="2722" cy="4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3236" name="Equation" r:id="rId13" imgW="2600340" imgH="371429" progId="Equation.DSMT4">
                    <p:embed/>
                  </p:oleObj>
                </mc:Choice>
                <mc:Fallback>
                  <p:oleObj name="Equation" r:id="rId13" imgW="2600340" imgH="371429" progId="Equation.DSMT4">
                    <p:embed/>
                    <p:pic>
                      <p:nvPicPr>
                        <p:cNvPr id="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22" y="121"/>
                          <a:ext cx="2722" cy="48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5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0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70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0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70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1276" grpId="0" autoUpdateAnimBg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7A574F5D-0140-446D-B765-E48760DB9B79}" type="slidenum">
              <a:rPr lang="en-US" sz="1400" smtClean="0">
                <a:solidFill>
                  <a:srgbClr val="002060"/>
                </a:solidFill>
              </a:rPr>
              <a:pPr/>
              <a:t>42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44035" name="Object 0"/>
          <p:cNvGraphicFramePr>
            <a:graphicFrameLocks noChangeAspect="1"/>
          </p:cNvGraphicFramePr>
          <p:nvPr/>
        </p:nvGraphicFramePr>
        <p:xfrm>
          <a:off x="2998788" y="114300"/>
          <a:ext cx="2397125" cy="522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253" name="Equation" r:id="rId3" imgW="1400183" imgH="219186" progId="Equation.DSMT4">
                  <p:embed/>
                </p:oleObj>
              </mc:Choice>
              <mc:Fallback>
                <p:oleObj name="Equation" r:id="rId3" imgW="1400183" imgH="219186" progId="Equation.DSMT4">
                  <p:embed/>
                  <p:pic>
                    <p:nvPicPr>
                      <p:cNvPr id="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98788" y="114300"/>
                        <a:ext cx="2397125" cy="522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1745" name="Object 1"/>
          <p:cNvGraphicFramePr>
            <a:graphicFrameLocks noChangeAspect="1"/>
          </p:cNvGraphicFramePr>
          <p:nvPr/>
        </p:nvGraphicFramePr>
        <p:xfrm>
          <a:off x="836613" y="679450"/>
          <a:ext cx="3251200" cy="701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254" name="Equation" r:id="rId5" imgW="1933586" imgH="333368" progId="Equation.DSMT4">
                  <p:embed/>
                </p:oleObj>
              </mc:Choice>
              <mc:Fallback>
                <p:oleObj name="Equation" r:id="rId5" imgW="1933586" imgH="333368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6613" y="679450"/>
                        <a:ext cx="3251200" cy="701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1746" name="Object 2"/>
          <p:cNvGraphicFramePr>
            <a:graphicFrameLocks noChangeAspect="1"/>
          </p:cNvGraphicFramePr>
          <p:nvPr/>
        </p:nvGraphicFramePr>
        <p:xfrm>
          <a:off x="750888" y="4235450"/>
          <a:ext cx="6943725" cy="1400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255" name="Equation" r:id="rId7" imgW="4238612" imgH="780918" progId="Equation.DSMT4">
                  <p:embed/>
                </p:oleObj>
              </mc:Choice>
              <mc:Fallback>
                <p:oleObj name="Equation" r:id="rId7" imgW="4238612" imgH="780918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0888" y="4235450"/>
                        <a:ext cx="6943725" cy="1400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1747" name="Object 3"/>
          <p:cNvGraphicFramePr>
            <a:graphicFrameLocks noChangeAspect="1"/>
          </p:cNvGraphicFramePr>
          <p:nvPr/>
        </p:nvGraphicFramePr>
        <p:xfrm>
          <a:off x="815975" y="1446213"/>
          <a:ext cx="4327525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256" name="Equation" r:id="rId9" imgW="2609788" imgH="371429" progId="Equation.DSMT4">
                  <p:embed/>
                </p:oleObj>
              </mc:Choice>
              <mc:Fallback>
                <p:oleObj name="Equation" r:id="rId9" imgW="2609788" imgH="371429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5975" y="1446213"/>
                        <a:ext cx="4327525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1748" name="Object 4"/>
          <p:cNvGraphicFramePr>
            <a:graphicFrameLocks noChangeAspect="1"/>
          </p:cNvGraphicFramePr>
          <p:nvPr/>
        </p:nvGraphicFramePr>
        <p:xfrm>
          <a:off x="785813" y="2330450"/>
          <a:ext cx="6286500" cy="1400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257" name="Equation" r:id="rId11" imgW="3829111" imgH="780918" progId="Equation.DSMT4">
                  <p:embed/>
                </p:oleObj>
              </mc:Choice>
              <mc:Fallback>
                <p:oleObj name="Equation" r:id="rId11" imgW="3829111" imgH="780918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5813" y="2330450"/>
                        <a:ext cx="6286500" cy="1400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37969" name="Text Box 17"/>
          <p:cNvSpPr txBox="1">
            <a:spLocks noChangeArrowheads="1"/>
          </p:cNvSpPr>
          <p:nvPr/>
        </p:nvSpPr>
        <p:spPr bwMode="auto">
          <a:xfrm>
            <a:off x="2133600" y="3733800"/>
            <a:ext cx="29845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600" b="1">
                <a:solidFill>
                  <a:srgbClr val="FF0000"/>
                </a:solidFill>
              </a:rPr>
              <a:t>0</a:t>
            </a:r>
          </a:p>
          <a:p>
            <a:r>
              <a:rPr lang="en-US" sz="1600" b="1">
                <a:solidFill>
                  <a:srgbClr val="FF0000"/>
                </a:solidFill>
              </a:rPr>
              <a:t>||</a:t>
            </a:r>
          </a:p>
        </p:txBody>
      </p:sp>
      <p:sp>
        <p:nvSpPr>
          <p:cNvPr id="637970" name="Text Box 18"/>
          <p:cNvSpPr txBox="1">
            <a:spLocks noChangeArrowheads="1"/>
          </p:cNvSpPr>
          <p:nvPr/>
        </p:nvSpPr>
        <p:spPr bwMode="auto">
          <a:xfrm>
            <a:off x="5187950" y="3733800"/>
            <a:ext cx="29845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600" b="1">
                <a:solidFill>
                  <a:srgbClr val="FF0000"/>
                </a:solidFill>
              </a:rPr>
              <a:t>0</a:t>
            </a:r>
          </a:p>
          <a:p>
            <a:r>
              <a:rPr lang="en-US" sz="1600" b="1">
                <a:solidFill>
                  <a:srgbClr val="FF0000"/>
                </a:solidFill>
              </a:rPr>
              <a:t>||</a:t>
            </a:r>
          </a:p>
        </p:txBody>
      </p:sp>
      <p:graphicFrame>
        <p:nvGraphicFramePr>
          <p:cNvPr id="671749" name="Object 5"/>
          <p:cNvGraphicFramePr>
            <a:graphicFrameLocks noChangeAspect="1"/>
          </p:cNvGraphicFramePr>
          <p:nvPr/>
        </p:nvGraphicFramePr>
        <p:xfrm>
          <a:off x="815975" y="5756275"/>
          <a:ext cx="3300413" cy="758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258" name="Equation" r:id="rId13" imgW="1962200" imgH="371429" progId="Equation.DSMT4">
                  <p:embed/>
                </p:oleObj>
              </mc:Choice>
              <mc:Fallback>
                <p:oleObj name="Equation" r:id="rId13" imgW="1962200" imgH="371429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5975" y="5756275"/>
                        <a:ext cx="3300413" cy="758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71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7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7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7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37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37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7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7969" grpId="0" autoUpdateAnimBg="0"/>
      <p:bldP spid="637970" grpId="0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218AED61-2C16-4E72-8557-F09A6D33B81C}" type="slidenum">
              <a:rPr lang="en-US" sz="1400" smtClean="0">
                <a:solidFill>
                  <a:srgbClr val="002060"/>
                </a:solidFill>
              </a:rPr>
              <a:pPr/>
              <a:t>43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672768" name="Object 0"/>
          <p:cNvGraphicFramePr>
            <a:graphicFrameLocks noChangeAspect="1"/>
          </p:cNvGraphicFramePr>
          <p:nvPr/>
        </p:nvGraphicFramePr>
        <p:xfrm>
          <a:off x="2112963" y="715963"/>
          <a:ext cx="4343400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314" name="Equation" r:id="rId3" imgW="2619506" imgH="380876" progId="Equation.DSMT4">
                  <p:embed/>
                </p:oleObj>
              </mc:Choice>
              <mc:Fallback>
                <p:oleObj name="Equation" r:id="rId3" imgW="2619506" imgH="380876" progId="Equation.DSMT4">
                  <p:embed/>
                  <p:pic>
                    <p:nvPicPr>
                      <p:cNvPr id="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2963" y="715963"/>
                        <a:ext cx="4343400" cy="781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060" name="Object 1"/>
          <p:cNvGraphicFramePr>
            <a:graphicFrameLocks noChangeAspect="1"/>
          </p:cNvGraphicFramePr>
          <p:nvPr/>
        </p:nvGraphicFramePr>
        <p:xfrm>
          <a:off x="2990850" y="103188"/>
          <a:ext cx="2414588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315" name="Equation" r:id="rId5" imgW="1409631" imgH="228634" progId="Equation.DSMT4">
                  <p:embed/>
                </p:oleObj>
              </mc:Choice>
              <mc:Fallback>
                <p:oleObj name="Equation" r:id="rId5" imgW="1409631" imgH="228634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90850" y="103188"/>
                        <a:ext cx="2414588" cy="546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2770" name="Object 2"/>
          <p:cNvGraphicFramePr>
            <a:graphicFrameLocks noChangeAspect="1"/>
          </p:cNvGraphicFramePr>
          <p:nvPr/>
        </p:nvGraphicFramePr>
        <p:xfrm>
          <a:off x="2103438" y="1554163"/>
          <a:ext cx="3316287" cy="779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316" name="Equation" r:id="rId7" imgW="1971648" imgH="380876" progId="Equation.DSMT4">
                  <p:embed/>
                </p:oleObj>
              </mc:Choice>
              <mc:Fallback>
                <p:oleObj name="Equation" r:id="rId7" imgW="1971648" imgH="380876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03438" y="1554163"/>
                        <a:ext cx="3316287" cy="779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1041400" y="2468563"/>
            <a:ext cx="5981700" cy="796925"/>
            <a:chOff x="656" y="2215"/>
            <a:chExt cx="3768" cy="502"/>
          </a:xfrm>
        </p:grpSpPr>
        <p:graphicFrame>
          <p:nvGraphicFramePr>
            <p:cNvPr id="45066" name="Object 5"/>
            <p:cNvGraphicFramePr>
              <a:graphicFrameLocks noChangeAspect="1"/>
            </p:cNvGraphicFramePr>
            <p:nvPr/>
          </p:nvGraphicFramePr>
          <p:xfrm>
            <a:off x="656" y="2215"/>
            <a:ext cx="784" cy="45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5317" name="Equation" r:id="rId9" imgW="676202" imgH="342816" progId="Equation.DSMT4">
                    <p:embed/>
                  </p:oleObj>
                </mc:Choice>
                <mc:Fallback>
                  <p:oleObj name="Equation" r:id="rId9" imgW="676202" imgH="342816" progId="Equation.DSMT4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56" y="2215"/>
                          <a:ext cx="784" cy="45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5067" name="Text Box 11"/>
            <p:cNvSpPr txBox="1">
              <a:spLocks noChangeArrowheads="1"/>
            </p:cNvSpPr>
            <p:nvPr/>
          </p:nvSpPr>
          <p:spPr bwMode="auto">
            <a:xfrm>
              <a:off x="1560" y="2304"/>
              <a:ext cx="55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where</a:t>
              </a:r>
            </a:p>
          </p:txBody>
        </p:sp>
        <p:graphicFrame>
          <p:nvGraphicFramePr>
            <p:cNvPr id="45068" name="Object 6"/>
            <p:cNvGraphicFramePr>
              <a:graphicFrameLocks noChangeAspect="1"/>
            </p:cNvGraphicFramePr>
            <p:nvPr/>
          </p:nvGraphicFramePr>
          <p:xfrm>
            <a:off x="2273" y="2226"/>
            <a:ext cx="2151" cy="49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5318" name="Equation" r:id="rId11" imgW="2038324" imgH="380876" progId="Equation.DSMT4">
                    <p:embed/>
                  </p:oleObj>
                </mc:Choice>
                <mc:Fallback>
                  <p:oleObj name="Equation" r:id="rId11" imgW="2038324" imgH="380876" progId="Equation.DSMT4">
                    <p:embed/>
                    <p:pic>
                      <p:nvPicPr>
                        <p:cNvPr id="0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273" y="2226"/>
                          <a:ext cx="2151" cy="49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53325" name="Text Box 13"/>
          <p:cNvSpPr txBox="1">
            <a:spLocks noChangeArrowheads="1"/>
          </p:cNvSpPr>
          <p:nvPr/>
        </p:nvSpPr>
        <p:spPr bwMode="auto">
          <a:xfrm>
            <a:off x="838200" y="3733800"/>
            <a:ext cx="12160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Similarly,</a:t>
            </a:r>
          </a:p>
        </p:txBody>
      </p:sp>
      <p:graphicFrame>
        <p:nvGraphicFramePr>
          <p:cNvPr id="672771" name="Object 3"/>
          <p:cNvGraphicFramePr>
            <a:graphicFrameLocks noChangeAspect="1"/>
          </p:cNvGraphicFramePr>
          <p:nvPr/>
        </p:nvGraphicFramePr>
        <p:xfrm>
          <a:off x="1020763" y="4310063"/>
          <a:ext cx="4343400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319" name="Equation" r:id="rId13" imgW="2619506" imgH="380876" progId="Equation.DSMT4">
                  <p:embed/>
                </p:oleObj>
              </mc:Choice>
              <mc:Fallback>
                <p:oleObj name="Equation" r:id="rId13" imgW="2619506" imgH="380876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0763" y="4310063"/>
                        <a:ext cx="4343400" cy="781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2772" name="Object 4"/>
          <p:cNvGraphicFramePr>
            <a:graphicFrameLocks noChangeAspect="1"/>
          </p:cNvGraphicFramePr>
          <p:nvPr/>
        </p:nvGraphicFramePr>
        <p:xfrm>
          <a:off x="1033463" y="5192713"/>
          <a:ext cx="1246187" cy="722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320" name="Equation" r:id="rId15" imgW="676202" imgH="342816" progId="Equation.DSMT4">
                  <p:embed/>
                </p:oleObj>
              </mc:Choice>
              <mc:Fallback>
                <p:oleObj name="Equation" r:id="rId15" imgW="676202" imgH="342816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33463" y="5192713"/>
                        <a:ext cx="1246187" cy="722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2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72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7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5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7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7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3325" grpId="0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F5E18170-2A07-4AFD-B716-F9FBDAF413BE}" type="slidenum">
              <a:rPr lang="en-US" sz="1400" smtClean="0">
                <a:solidFill>
                  <a:srgbClr val="002060"/>
                </a:solidFill>
              </a:rPr>
              <a:pPr/>
              <a:t>44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46083" name="Object 2"/>
          <p:cNvGraphicFramePr>
            <a:graphicFrameLocks noChangeAspect="1"/>
          </p:cNvGraphicFramePr>
          <p:nvPr/>
        </p:nvGraphicFramePr>
        <p:xfrm>
          <a:off x="2901950" y="179388"/>
          <a:ext cx="2413000" cy="544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350" name="Equation" r:id="rId3" imgW="1409631" imgH="228634" progId="Equation.DSMT4">
                  <p:embed/>
                </p:oleObj>
              </mc:Choice>
              <mc:Fallback>
                <p:oleObj name="Equation" r:id="rId3" imgW="1409631" imgH="228634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01950" y="179388"/>
                        <a:ext cx="2413000" cy="5445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8979" name="Object 3"/>
          <p:cNvGraphicFramePr>
            <a:graphicFrameLocks noChangeAspect="1"/>
          </p:cNvGraphicFramePr>
          <p:nvPr/>
        </p:nvGraphicFramePr>
        <p:xfrm>
          <a:off x="396875" y="868363"/>
          <a:ext cx="7954963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351" name="Equation" r:id="rId5" imgW="4867304" imgH="380876" progId="Equation.DSMT4">
                  <p:embed/>
                </p:oleObj>
              </mc:Choice>
              <mc:Fallback>
                <p:oleObj name="Equation" r:id="rId5" imgW="4867304" imgH="380876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875" y="868363"/>
                        <a:ext cx="7954963" cy="781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8980" name="Object 4"/>
          <p:cNvGraphicFramePr>
            <a:graphicFrameLocks noChangeAspect="1"/>
          </p:cNvGraphicFramePr>
          <p:nvPr/>
        </p:nvGraphicFramePr>
        <p:xfrm>
          <a:off x="2441575" y="1855788"/>
          <a:ext cx="3227388" cy="544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352" name="Equation" r:id="rId7" imgW="1924139" imgH="228634" progId="Equation.DSMT4">
                  <p:embed/>
                </p:oleObj>
              </mc:Choice>
              <mc:Fallback>
                <p:oleObj name="Equation" r:id="rId7" imgW="1924139" imgH="228634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41575" y="1855788"/>
                        <a:ext cx="3227388" cy="5445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304800" y="2773363"/>
            <a:ext cx="4375150" cy="1689100"/>
            <a:chOff x="192" y="1747"/>
            <a:chExt cx="2756" cy="1064"/>
          </a:xfrm>
        </p:grpSpPr>
        <p:sp>
          <p:nvSpPr>
            <p:cNvPr id="46102" name="Text Box 6"/>
            <p:cNvSpPr txBox="1">
              <a:spLocks noChangeArrowheads="1"/>
            </p:cNvSpPr>
            <p:nvPr/>
          </p:nvSpPr>
          <p:spPr bwMode="auto">
            <a:xfrm>
              <a:off x="192" y="1833"/>
              <a:ext cx="55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where</a:t>
              </a:r>
            </a:p>
          </p:txBody>
        </p:sp>
        <p:graphicFrame>
          <p:nvGraphicFramePr>
            <p:cNvPr id="46103" name="Object 7"/>
            <p:cNvGraphicFramePr>
              <a:graphicFrameLocks noChangeAspect="1"/>
            </p:cNvGraphicFramePr>
            <p:nvPr/>
          </p:nvGraphicFramePr>
          <p:xfrm>
            <a:off x="819" y="1747"/>
            <a:ext cx="2129" cy="4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6353" name="Equation" r:id="rId9" imgW="2009710" imgH="380876" progId="Equation.DSMT4">
                    <p:embed/>
                  </p:oleObj>
                </mc:Choice>
                <mc:Fallback>
                  <p:oleObj name="Equation" r:id="rId9" imgW="2009710" imgH="380876" progId="Equation.DSMT4">
                    <p:embed/>
                    <p:pic>
                      <p:nvPicPr>
                        <p:cNvPr id="0" name="Object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19" y="1747"/>
                          <a:ext cx="2129" cy="4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6104" name="Object 8"/>
            <p:cNvGraphicFramePr>
              <a:graphicFrameLocks noChangeAspect="1"/>
            </p:cNvGraphicFramePr>
            <p:nvPr/>
          </p:nvGraphicFramePr>
          <p:xfrm>
            <a:off x="845" y="2298"/>
            <a:ext cx="1815" cy="5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6354" name="Equation" r:id="rId11" imgW="1704947" imgH="409489" progId="Equation.DSMT4">
                    <p:embed/>
                  </p:oleObj>
                </mc:Choice>
                <mc:Fallback>
                  <p:oleObj name="Equation" r:id="rId11" imgW="1704947" imgH="409489" progId="Equation.DSMT4">
                    <p:embed/>
                    <p:pic>
                      <p:nvPicPr>
                        <p:cNvPr id="0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45" y="2298"/>
                          <a:ext cx="1815" cy="51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" name="Group 24"/>
          <p:cNvGrpSpPr>
            <a:grpSpLocks/>
          </p:cNvGrpSpPr>
          <p:nvPr/>
        </p:nvGrpSpPr>
        <p:grpSpPr bwMode="auto">
          <a:xfrm>
            <a:off x="4905375" y="2771775"/>
            <a:ext cx="4057650" cy="1693863"/>
            <a:chOff x="3090" y="1746"/>
            <a:chExt cx="2556" cy="1067"/>
          </a:xfrm>
        </p:grpSpPr>
        <p:graphicFrame>
          <p:nvGraphicFramePr>
            <p:cNvPr id="46100" name="Object 5"/>
            <p:cNvGraphicFramePr>
              <a:graphicFrameLocks noChangeAspect="1"/>
            </p:cNvGraphicFramePr>
            <p:nvPr/>
          </p:nvGraphicFramePr>
          <p:xfrm>
            <a:off x="3102" y="1746"/>
            <a:ext cx="2150" cy="49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6355" name="Equation" r:id="rId13" imgW="2038324" imgH="380876" progId="Equation.DSMT4">
                    <p:embed/>
                  </p:oleObj>
                </mc:Choice>
                <mc:Fallback>
                  <p:oleObj name="Equation" r:id="rId13" imgW="2038324" imgH="380876" progId="Equation.DSMT4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02" y="1746"/>
                          <a:ext cx="2150" cy="49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6101" name="Object 9"/>
            <p:cNvGraphicFramePr>
              <a:graphicFrameLocks noChangeAspect="1"/>
            </p:cNvGraphicFramePr>
            <p:nvPr/>
          </p:nvGraphicFramePr>
          <p:xfrm>
            <a:off x="3090" y="2321"/>
            <a:ext cx="2556" cy="4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6356" name="Equation" r:id="rId15" imgW="2438376" imgH="380876" progId="Equation.DSMT4">
                    <p:embed/>
                  </p:oleObj>
                </mc:Choice>
                <mc:Fallback>
                  <p:oleObj name="Equation" r:id="rId15" imgW="2438376" imgH="380876" progId="Equation.DSMT4">
                    <p:embed/>
                    <p:pic>
                      <p:nvPicPr>
                        <p:cNvPr id="0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90" y="2321"/>
                          <a:ext cx="2556" cy="4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" name="Group 18"/>
          <p:cNvGrpSpPr>
            <a:grpSpLocks/>
          </p:cNvGrpSpPr>
          <p:nvPr/>
        </p:nvGrpSpPr>
        <p:grpSpPr bwMode="auto">
          <a:xfrm>
            <a:off x="381000" y="2209800"/>
            <a:ext cx="4454525" cy="2922588"/>
            <a:chOff x="240" y="1392"/>
            <a:chExt cx="2806" cy="1841"/>
          </a:xfrm>
        </p:grpSpPr>
        <p:sp>
          <p:nvSpPr>
            <p:cNvPr id="46098" name="Text Box 10"/>
            <p:cNvSpPr txBox="1">
              <a:spLocks noChangeArrowheads="1"/>
            </p:cNvSpPr>
            <p:nvPr/>
          </p:nvSpPr>
          <p:spPr bwMode="auto">
            <a:xfrm>
              <a:off x="2051" y="1392"/>
              <a:ext cx="205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FF33CC"/>
                  </a:solidFill>
                </a:rPr>
                <a:t>1</a:t>
              </a:r>
            </a:p>
          </p:txBody>
        </p:sp>
        <p:sp>
          <p:nvSpPr>
            <p:cNvPr id="46099" name="Text Box 14"/>
            <p:cNvSpPr txBox="1">
              <a:spLocks noChangeArrowheads="1"/>
            </p:cNvSpPr>
            <p:nvPr/>
          </p:nvSpPr>
          <p:spPr bwMode="auto">
            <a:xfrm>
              <a:off x="240" y="2983"/>
              <a:ext cx="280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33CC"/>
                  </a:solidFill>
                </a:rPr>
                <a:t>1.  Energy of electron in 1s He</a:t>
              </a:r>
              <a:r>
                <a:rPr lang="en-US" baseline="30000">
                  <a:solidFill>
                    <a:srgbClr val="FF33CC"/>
                  </a:solidFill>
                </a:rPr>
                <a:t>+</a:t>
              </a:r>
              <a:r>
                <a:rPr lang="en-US">
                  <a:solidFill>
                    <a:srgbClr val="FF33CC"/>
                  </a:solidFill>
                </a:rPr>
                <a:t> orbital</a:t>
              </a:r>
            </a:p>
          </p:txBody>
        </p:sp>
      </p:grpSp>
      <p:grpSp>
        <p:nvGrpSpPr>
          <p:cNvPr id="5" name="Group 19"/>
          <p:cNvGrpSpPr>
            <a:grpSpLocks/>
          </p:cNvGrpSpPr>
          <p:nvPr/>
        </p:nvGrpSpPr>
        <p:grpSpPr bwMode="auto">
          <a:xfrm>
            <a:off x="381000" y="2209800"/>
            <a:ext cx="4454525" cy="3444875"/>
            <a:chOff x="240" y="1392"/>
            <a:chExt cx="2806" cy="2170"/>
          </a:xfrm>
        </p:grpSpPr>
        <p:sp>
          <p:nvSpPr>
            <p:cNvPr id="46096" name="Text Box 11"/>
            <p:cNvSpPr txBox="1">
              <a:spLocks noChangeArrowheads="1"/>
            </p:cNvSpPr>
            <p:nvPr/>
          </p:nvSpPr>
          <p:spPr bwMode="auto">
            <a:xfrm>
              <a:off x="2400" y="1392"/>
              <a:ext cx="205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FF33CC"/>
                  </a:solidFill>
                </a:rPr>
                <a:t>2</a:t>
              </a:r>
            </a:p>
          </p:txBody>
        </p:sp>
        <p:sp>
          <p:nvSpPr>
            <p:cNvPr id="46097" name="Text Box 15"/>
            <p:cNvSpPr txBox="1">
              <a:spLocks noChangeArrowheads="1"/>
            </p:cNvSpPr>
            <p:nvPr/>
          </p:nvSpPr>
          <p:spPr bwMode="auto">
            <a:xfrm>
              <a:off x="240" y="3312"/>
              <a:ext cx="280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33CC"/>
                  </a:solidFill>
                </a:rPr>
                <a:t>2.  Energy of electron in 2s He</a:t>
              </a:r>
              <a:r>
                <a:rPr lang="en-US" baseline="30000">
                  <a:solidFill>
                    <a:srgbClr val="FF33CC"/>
                  </a:solidFill>
                </a:rPr>
                <a:t>+</a:t>
              </a:r>
              <a:r>
                <a:rPr lang="en-US">
                  <a:solidFill>
                    <a:srgbClr val="FF33CC"/>
                  </a:solidFill>
                </a:rPr>
                <a:t> orbital</a:t>
              </a:r>
            </a:p>
          </p:txBody>
        </p:sp>
      </p:grpSp>
      <p:grpSp>
        <p:nvGrpSpPr>
          <p:cNvPr id="6" name="Group 22"/>
          <p:cNvGrpSpPr>
            <a:grpSpLocks/>
          </p:cNvGrpSpPr>
          <p:nvPr/>
        </p:nvGrpSpPr>
        <p:grpSpPr bwMode="auto">
          <a:xfrm>
            <a:off x="4475163" y="2209800"/>
            <a:ext cx="4287837" cy="2911475"/>
            <a:chOff x="2819" y="1392"/>
            <a:chExt cx="2701" cy="1834"/>
          </a:xfrm>
        </p:grpSpPr>
        <p:sp>
          <p:nvSpPr>
            <p:cNvPr id="46094" name="Text Box 12"/>
            <p:cNvSpPr txBox="1">
              <a:spLocks noChangeArrowheads="1"/>
            </p:cNvSpPr>
            <p:nvPr/>
          </p:nvSpPr>
          <p:spPr bwMode="auto">
            <a:xfrm>
              <a:off x="2819" y="1392"/>
              <a:ext cx="205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FF33CC"/>
                  </a:solidFill>
                </a:rPr>
                <a:t>3</a:t>
              </a:r>
            </a:p>
          </p:txBody>
        </p:sp>
        <p:sp>
          <p:nvSpPr>
            <p:cNvPr id="46095" name="Text Box 16"/>
            <p:cNvSpPr txBox="1">
              <a:spLocks noChangeArrowheads="1"/>
            </p:cNvSpPr>
            <p:nvPr/>
          </p:nvSpPr>
          <p:spPr bwMode="auto">
            <a:xfrm>
              <a:off x="3165" y="2976"/>
              <a:ext cx="2355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33CC"/>
                  </a:solidFill>
                </a:rPr>
                <a:t>3.  Coulomb (repulsion) Integral</a:t>
              </a:r>
            </a:p>
          </p:txBody>
        </p:sp>
      </p:grpSp>
      <p:grpSp>
        <p:nvGrpSpPr>
          <p:cNvPr id="7" name="Group 23"/>
          <p:cNvGrpSpPr>
            <a:grpSpLocks/>
          </p:cNvGrpSpPr>
          <p:nvPr/>
        </p:nvGrpSpPr>
        <p:grpSpPr bwMode="auto">
          <a:xfrm>
            <a:off x="5029200" y="2209800"/>
            <a:ext cx="2581275" cy="3444875"/>
            <a:chOff x="3168" y="1392"/>
            <a:chExt cx="1626" cy="2170"/>
          </a:xfrm>
        </p:grpSpPr>
        <p:sp>
          <p:nvSpPr>
            <p:cNvPr id="46092" name="Text Box 13"/>
            <p:cNvSpPr txBox="1">
              <a:spLocks noChangeArrowheads="1"/>
            </p:cNvSpPr>
            <p:nvPr/>
          </p:nvSpPr>
          <p:spPr bwMode="auto">
            <a:xfrm>
              <a:off x="3264" y="1392"/>
              <a:ext cx="205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FF33CC"/>
                  </a:solidFill>
                </a:rPr>
                <a:t>4</a:t>
              </a:r>
            </a:p>
          </p:txBody>
        </p:sp>
        <p:sp>
          <p:nvSpPr>
            <p:cNvPr id="46093" name="Text Box 17"/>
            <p:cNvSpPr txBox="1">
              <a:spLocks noChangeArrowheads="1"/>
            </p:cNvSpPr>
            <p:nvPr/>
          </p:nvSpPr>
          <p:spPr bwMode="auto">
            <a:xfrm>
              <a:off x="3168" y="3312"/>
              <a:ext cx="162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33CC"/>
                  </a:solidFill>
                </a:rPr>
                <a:t>4.  Exchange Integral</a:t>
              </a: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38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38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77CA7ECB-5099-42E6-9088-2011019E015E}" type="slidenum">
              <a:rPr lang="en-US" sz="1400" smtClean="0">
                <a:solidFill>
                  <a:srgbClr val="002060"/>
                </a:solidFill>
              </a:rPr>
              <a:pPr/>
              <a:t>45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673792" name="Object 0"/>
          <p:cNvGraphicFramePr>
            <a:graphicFrameLocks noChangeAspect="1"/>
          </p:cNvGraphicFramePr>
          <p:nvPr/>
        </p:nvGraphicFramePr>
        <p:xfrm>
          <a:off x="2697163" y="887413"/>
          <a:ext cx="2881312" cy="814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228" name="Equation" r:id="rId3" imgW="1704947" imgH="409489" progId="Equation.DSMT4">
                  <p:embed/>
                </p:oleObj>
              </mc:Choice>
              <mc:Fallback>
                <p:oleObj name="Equation" r:id="rId3" imgW="1704947" imgH="409489" progId="Equation.DSMT4">
                  <p:embed/>
                  <p:pic>
                    <p:nvPicPr>
                      <p:cNvPr id="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97163" y="887413"/>
                        <a:ext cx="2881312" cy="8143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3793" name="Object 1"/>
          <p:cNvGraphicFramePr>
            <a:graphicFrameLocks noChangeAspect="1"/>
          </p:cNvGraphicFramePr>
          <p:nvPr/>
        </p:nvGraphicFramePr>
        <p:xfrm>
          <a:off x="2220913" y="3551238"/>
          <a:ext cx="4057650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229" name="Equation" r:id="rId5" imgW="2438376" imgH="380876" progId="Equation.DSMT4">
                  <p:embed/>
                </p:oleObj>
              </mc:Choice>
              <mc:Fallback>
                <p:oleObj name="Equation" r:id="rId5" imgW="2438376" imgH="380876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20913" y="3551238"/>
                        <a:ext cx="4057650" cy="781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7109" name="Group 4"/>
          <p:cNvGrpSpPr>
            <a:grpSpLocks/>
          </p:cNvGrpSpPr>
          <p:nvPr/>
        </p:nvGrpSpPr>
        <p:grpSpPr bwMode="auto">
          <a:xfrm>
            <a:off x="2711450" y="26988"/>
            <a:ext cx="3228975" cy="750887"/>
            <a:chOff x="1537" y="1169"/>
            <a:chExt cx="2034" cy="473"/>
          </a:xfrm>
        </p:grpSpPr>
        <p:graphicFrame>
          <p:nvGraphicFramePr>
            <p:cNvPr id="47118" name="Object 2"/>
            <p:cNvGraphicFramePr>
              <a:graphicFrameLocks noChangeAspect="1"/>
            </p:cNvGraphicFramePr>
            <p:nvPr/>
          </p:nvGraphicFramePr>
          <p:xfrm>
            <a:off x="1537" y="1169"/>
            <a:ext cx="2034" cy="34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7230" name="Equation" r:id="rId7" imgW="1924139" imgH="228634" progId="Equation.DSMT4">
                    <p:embed/>
                  </p:oleObj>
                </mc:Choice>
                <mc:Fallback>
                  <p:oleObj name="Equation" r:id="rId7" imgW="1924139" imgH="228634" progId="Equation.DSMT4">
                    <p:embed/>
                    <p:pic>
                      <p:nvPicPr>
                        <p:cNvPr id="0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37" y="1169"/>
                          <a:ext cx="2034" cy="34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7119" name="Text Box 6"/>
            <p:cNvSpPr txBox="1">
              <a:spLocks noChangeArrowheads="1"/>
            </p:cNvSpPr>
            <p:nvPr/>
          </p:nvSpPr>
          <p:spPr bwMode="auto">
            <a:xfrm>
              <a:off x="2051" y="1392"/>
              <a:ext cx="205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FF33CC"/>
                  </a:solidFill>
                </a:rPr>
                <a:t>1</a:t>
              </a:r>
            </a:p>
          </p:txBody>
        </p:sp>
        <p:sp>
          <p:nvSpPr>
            <p:cNvPr id="47120" name="Text Box 7"/>
            <p:cNvSpPr txBox="1">
              <a:spLocks noChangeArrowheads="1"/>
            </p:cNvSpPr>
            <p:nvPr/>
          </p:nvSpPr>
          <p:spPr bwMode="auto">
            <a:xfrm>
              <a:off x="2400" y="1392"/>
              <a:ext cx="205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FF33CC"/>
                  </a:solidFill>
                </a:rPr>
                <a:t>2</a:t>
              </a:r>
            </a:p>
          </p:txBody>
        </p:sp>
        <p:sp>
          <p:nvSpPr>
            <p:cNvPr id="47121" name="Text Box 8"/>
            <p:cNvSpPr txBox="1">
              <a:spLocks noChangeArrowheads="1"/>
            </p:cNvSpPr>
            <p:nvPr/>
          </p:nvSpPr>
          <p:spPr bwMode="auto">
            <a:xfrm>
              <a:off x="2819" y="1392"/>
              <a:ext cx="205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FF33CC"/>
                  </a:solidFill>
                </a:rPr>
                <a:t>3</a:t>
              </a:r>
            </a:p>
          </p:txBody>
        </p:sp>
        <p:sp>
          <p:nvSpPr>
            <p:cNvPr id="47122" name="Text Box 9"/>
            <p:cNvSpPr txBox="1">
              <a:spLocks noChangeArrowheads="1"/>
            </p:cNvSpPr>
            <p:nvPr/>
          </p:nvSpPr>
          <p:spPr bwMode="auto">
            <a:xfrm>
              <a:off x="3264" y="1392"/>
              <a:ext cx="205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FF33CC"/>
                  </a:solidFill>
                </a:rPr>
                <a:t>4</a:t>
              </a:r>
            </a:p>
          </p:txBody>
        </p:sp>
      </p:grpSp>
      <p:sp>
        <p:nvSpPr>
          <p:cNvPr id="640011" name="Text Box 11"/>
          <p:cNvSpPr txBox="1">
            <a:spLocks noChangeArrowheads="1"/>
          </p:cNvSpPr>
          <p:nvPr/>
        </p:nvSpPr>
        <p:spPr bwMode="auto">
          <a:xfrm>
            <a:off x="2981325" y="4343400"/>
            <a:ext cx="25812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33CC"/>
                </a:solidFill>
              </a:rPr>
              <a:t>4.  Exchange Integral</a:t>
            </a:r>
          </a:p>
        </p:txBody>
      </p: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669925" y="1692275"/>
            <a:ext cx="7518400" cy="1779588"/>
            <a:chOff x="422" y="1066"/>
            <a:chExt cx="4736" cy="1121"/>
          </a:xfrm>
        </p:grpSpPr>
        <p:sp>
          <p:nvSpPr>
            <p:cNvPr id="47116" name="Text Box 10"/>
            <p:cNvSpPr txBox="1">
              <a:spLocks noChangeArrowheads="1"/>
            </p:cNvSpPr>
            <p:nvPr/>
          </p:nvSpPr>
          <p:spPr bwMode="auto">
            <a:xfrm>
              <a:off x="1584" y="1066"/>
              <a:ext cx="2355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FF33CC"/>
                  </a:solidFill>
                </a:rPr>
                <a:t>3.  Coulomb (repulsion) Integral</a:t>
              </a:r>
            </a:p>
          </p:txBody>
        </p:sp>
        <p:sp>
          <p:nvSpPr>
            <p:cNvPr id="47117" name="Text Box 12"/>
            <p:cNvSpPr txBox="1">
              <a:spLocks noChangeArrowheads="1"/>
            </p:cNvSpPr>
            <p:nvPr/>
          </p:nvSpPr>
          <p:spPr bwMode="auto">
            <a:xfrm>
              <a:off x="422" y="1361"/>
              <a:ext cx="4736" cy="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>
                  <a:solidFill>
                    <a:srgbClr val="002060"/>
                  </a:solidFill>
                </a:rPr>
                <a:t>The integrand of the Coulomb integral represents the repulsion of</a:t>
              </a:r>
            </a:p>
            <a:p>
              <a:r>
                <a:rPr lang="en-US">
                  <a:solidFill>
                    <a:srgbClr val="002060"/>
                  </a:solidFill>
                </a:rPr>
                <a:t>two infinitesimal electron densities, </a:t>
              </a:r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(1)=1s(1)</a:t>
              </a:r>
              <a:r>
                <a:rPr lang="en-US" baseline="30000">
                  <a:solidFill>
                    <a:srgbClr val="002060"/>
                  </a:solidFill>
                  <a:sym typeface="Symbol" pitchFamily="18" charset="2"/>
                </a:rPr>
                <a:t>2</a:t>
              </a:r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 and  (2)=2s(2)</a:t>
              </a:r>
              <a:r>
                <a:rPr lang="en-US" baseline="30000">
                  <a:solidFill>
                    <a:srgbClr val="002060"/>
                  </a:solidFill>
                  <a:sym typeface="Symbol" pitchFamily="18" charset="2"/>
                </a:rPr>
                <a:t>2</a:t>
              </a:r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,</a:t>
              </a:r>
            </a:p>
            <a:p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separated by a distance, r</a:t>
              </a:r>
              <a:r>
                <a:rPr lang="en-US" baseline="-25000">
                  <a:solidFill>
                    <a:srgbClr val="002060"/>
                  </a:solidFill>
                  <a:sym typeface="Symbol" pitchFamily="18" charset="2"/>
                </a:rPr>
                <a:t>12</a:t>
              </a:r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.  The repulsion is summed over all</a:t>
              </a:r>
            </a:p>
            <a:p>
              <a:r>
                <a:rPr lang="en-US">
                  <a:solidFill>
                    <a:srgbClr val="002060"/>
                  </a:solidFill>
                  <a:sym typeface="Symbol" pitchFamily="18" charset="2"/>
                </a:rPr>
                <a:t>infinitesimal electron densities.</a:t>
              </a:r>
              <a:endParaRPr lang="en-US">
                <a:solidFill>
                  <a:srgbClr val="002060"/>
                </a:solidFill>
              </a:endParaRPr>
            </a:p>
          </p:txBody>
        </p:sp>
      </p:grpSp>
      <p:sp>
        <p:nvSpPr>
          <p:cNvPr id="640013" name="Text Box 13"/>
          <p:cNvSpPr txBox="1">
            <a:spLocks noChangeArrowheads="1"/>
          </p:cNvSpPr>
          <p:nvPr/>
        </p:nvSpPr>
        <p:spPr bwMode="auto">
          <a:xfrm>
            <a:off x="746125" y="4827588"/>
            <a:ext cx="81200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Arises purely from the antisymmetry of the spatial function with respect</a:t>
            </a:r>
          </a:p>
          <a:p>
            <a:r>
              <a:rPr lang="en-US">
                <a:solidFill>
                  <a:srgbClr val="002060"/>
                </a:solidFill>
              </a:rPr>
              <a:t>to electron exchange.  It has no classical analog.</a:t>
            </a:r>
          </a:p>
        </p:txBody>
      </p:sp>
      <p:sp>
        <p:nvSpPr>
          <p:cNvPr id="640014" name="Text Box 14"/>
          <p:cNvSpPr txBox="1">
            <a:spLocks noChangeArrowheads="1"/>
          </p:cNvSpPr>
          <p:nvPr/>
        </p:nvSpPr>
        <p:spPr bwMode="auto">
          <a:xfrm>
            <a:off x="762000" y="5589588"/>
            <a:ext cx="80295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FF0000"/>
                </a:solidFill>
              </a:rPr>
              <a:t>If the above calculation had been performed with a simple product</a:t>
            </a:r>
          </a:p>
          <a:p>
            <a:r>
              <a:rPr lang="en-US">
                <a:solidFill>
                  <a:srgbClr val="FF0000"/>
                </a:solidFill>
              </a:rPr>
              <a:t>wavefunction, </a:t>
            </a:r>
            <a:r>
              <a:rPr lang="en-US">
                <a:solidFill>
                  <a:srgbClr val="FF0000"/>
                </a:solidFill>
                <a:sym typeface="Symbol" pitchFamily="18" charset="2"/>
              </a:rPr>
              <a:t></a:t>
            </a:r>
            <a:r>
              <a:rPr lang="en-US" baseline="-25000">
                <a:solidFill>
                  <a:srgbClr val="FF0000"/>
                </a:solidFill>
                <a:sym typeface="Symbol" pitchFamily="18" charset="2"/>
              </a:rPr>
              <a:t>spat </a:t>
            </a:r>
            <a:r>
              <a:rPr lang="en-US">
                <a:solidFill>
                  <a:srgbClr val="FF0000"/>
                </a:solidFill>
                <a:sym typeface="Symbol" pitchFamily="18" charset="2"/>
              </a:rPr>
              <a:t>= </a:t>
            </a:r>
            <a:r>
              <a:rPr lang="en-US">
                <a:solidFill>
                  <a:srgbClr val="FF0000"/>
                </a:solidFill>
              </a:rPr>
              <a:t>1s(1)2s(2), there would be no exchange integral</a:t>
            </a:r>
          </a:p>
        </p:txBody>
      </p:sp>
      <p:sp>
        <p:nvSpPr>
          <p:cNvPr id="640015" name="Text Box 15"/>
          <p:cNvSpPr txBox="1">
            <a:spLocks noChangeArrowheads="1"/>
          </p:cNvSpPr>
          <p:nvPr/>
        </p:nvSpPr>
        <p:spPr bwMode="auto">
          <a:xfrm>
            <a:off x="5761038" y="1077913"/>
            <a:ext cx="20875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6600"/>
                </a:solidFill>
              </a:rPr>
              <a:t>Always positive</a:t>
            </a:r>
          </a:p>
        </p:txBody>
      </p:sp>
      <p:sp>
        <p:nvSpPr>
          <p:cNvPr id="640016" name="Text Box 16"/>
          <p:cNvSpPr txBox="1">
            <a:spLocks noChangeArrowheads="1"/>
          </p:cNvSpPr>
          <p:nvPr/>
        </p:nvSpPr>
        <p:spPr bwMode="auto">
          <a:xfrm>
            <a:off x="6342063" y="3717925"/>
            <a:ext cx="211613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>
                <a:solidFill>
                  <a:srgbClr val="FF6600"/>
                </a:solidFill>
              </a:rPr>
              <a:t>Usually positive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737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640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73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40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40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40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640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0011" grpId="0" autoUpdateAnimBg="0"/>
      <p:bldP spid="640013" grpId="0" autoUpdateAnimBg="0"/>
      <p:bldP spid="640014" grpId="0" autoUpdateAnimBg="0"/>
      <p:bldP spid="640015" grpId="0" autoUpdateAnimBg="0"/>
      <p:bldP spid="640016" grpId="0" autoUpdateAnimBg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8BE26AFC-3EDD-467C-AE1F-7DA0ED4BB0D7}" type="slidenum">
              <a:rPr lang="en-US" sz="1400" smtClean="0">
                <a:solidFill>
                  <a:srgbClr val="002060"/>
                </a:solidFill>
              </a:rPr>
              <a:pPr/>
              <a:t>46</a:t>
            </a:fld>
            <a:endParaRPr lang="en-US" sz="1400" smtClean="0">
              <a:solidFill>
                <a:srgbClr val="002060"/>
              </a:solidFill>
            </a:endParaRPr>
          </a:p>
        </p:txBody>
      </p:sp>
      <p:sp>
        <p:nvSpPr>
          <p:cNvPr id="48131" name="Text Box 2"/>
          <p:cNvSpPr txBox="1">
            <a:spLocks noChangeArrowheads="1"/>
          </p:cNvSpPr>
          <p:nvPr/>
        </p:nvSpPr>
        <p:spPr bwMode="auto">
          <a:xfrm>
            <a:off x="3040063" y="76200"/>
            <a:ext cx="2905125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200" b="1">
                <a:solidFill>
                  <a:srgbClr val="FF0000"/>
                </a:solidFill>
              </a:rPr>
              <a:t>Singlet State Energy</a:t>
            </a:r>
          </a:p>
        </p:txBody>
      </p:sp>
      <p:grpSp>
        <p:nvGrpSpPr>
          <p:cNvPr id="2" name="Group 14"/>
          <p:cNvGrpSpPr>
            <a:grpSpLocks/>
          </p:cNvGrpSpPr>
          <p:nvPr/>
        </p:nvGrpSpPr>
        <p:grpSpPr bwMode="auto">
          <a:xfrm>
            <a:off x="746125" y="685800"/>
            <a:ext cx="6113463" cy="427038"/>
            <a:chOff x="470" y="432"/>
            <a:chExt cx="3851" cy="269"/>
          </a:xfrm>
        </p:grpSpPr>
        <p:sp>
          <p:nvSpPr>
            <p:cNvPr id="48144" name="Text Box 3"/>
            <p:cNvSpPr txBox="1">
              <a:spLocks noChangeArrowheads="1"/>
            </p:cNvSpPr>
            <p:nvPr/>
          </p:nvSpPr>
          <p:spPr bwMode="auto">
            <a:xfrm>
              <a:off x="470" y="432"/>
              <a:ext cx="71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200" b="1">
                  <a:solidFill>
                    <a:srgbClr val="FF33CC"/>
                  </a:solidFill>
                </a:rPr>
                <a:t>Triplet:</a:t>
              </a:r>
            </a:p>
          </p:txBody>
        </p:sp>
        <p:sp>
          <p:nvSpPr>
            <p:cNvPr id="48145" name="Text Box 5"/>
            <p:cNvSpPr txBox="1">
              <a:spLocks noChangeArrowheads="1"/>
            </p:cNvSpPr>
            <p:nvPr/>
          </p:nvSpPr>
          <p:spPr bwMode="auto">
            <a:xfrm>
              <a:off x="1559" y="432"/>
              <a:ext cx="276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b="1">
                  <a:solidFill>
                    <a:srgbClr val="002060"/>
                  </a:solidFill>
                </a:rPr>
                <a:t>One of 3 components of the Triplet</a:t>
              </a:r>
            </a:p>
          </p:txBody>
        </p:sp>
      </p:grpSp>
      <p:graphicFrame>
        <p:nvGraphicFramePr>
          <p:cNvPr id="64103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7895216"/>
              </p:ext>
            </p:extLst>
          </p:nvPr>
        </p:nvGraphicFramePr>
        <p:xfrm>
          <a:off x="1809750" y="1447800"/>
          <a:ext cx="5730875" cy="814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348" name="Equation" r:id="rId3" imgW="3486016" imgH="409489" progId="Equation.DSMT4">
                  <p:embed/>
                </p:oleObj>
              </mc:Choice>
              <mc:Fallback>
                <p:oleObj name="Equation" r:id="rId3" imgW="3486016" imgH="409489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09750" y="1447800"/>
                        <a:ext cx="5730875" cy="814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1031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6473340"/>
              </p:ext>
            </p:extLst>
          </p:nvPr>
        </p:nvGraphicFramePr>
        <p:xfrm>
          <a:off x="1330325" y="2727325"/>
          <a:ext cx="3946525" cy="549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349" name="Equation" r:id="rId5" imgW="2362253" imgH="247529" progId="Equation.DSMT4">
                  <p:embed/>
                </p:oleObj>
              </mc:Choice>
              <mc:Fallback>
                <p:oleObj name="Equation" r:id="rId5" imgW="2362253" imgH="247529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0325" y="2727325"/>
                        <a:ext cx="3946525" cy="549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1032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74923134"/>
              </p:ext>
            </p:extLst>
          </p:nvPr>
        </p:nvGraphicFramePr>
        <p:xfrm>
          <a:off x="5303838" y="2771775"/>
          <a:ext cx="2592387" cy="461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350" name="Equation" r:id="rId7" imgW="1524086" imgH="180855" progId="Equation.DSMT4">
                  <p:embed/>
                </p:oleObj>
              </mc:Choice>
              <mc:Fallback>
                <p:oleObj name="Equation" r:id="rId7" imgW="1524086" imgH="180855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03838" y="2771775"/>
                        <a:ext cx="2592387" cy="461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15"/>
          <p:cNvGrpSpPr>
            <a:grpSpLocks/>
          </p:cNvGrpSpPr>
          <p:nvPr/>
        </p:nvGrpSpPr>
        <p:grpSpPr bwMode="auto">
          <a:xfrm>
            <a:off x="685800" y="3767138"/>
            <a:ext cx="7034213" cy="815975"/>
            <a:chOff x="432" y="2373"/>
            <a:chExt cx="4431" cy="514"/>
          </a:xfrm>
        </p:grpSpPr>
        <p:sp>
          <p:nvSpPr>
            <p:cNvPr id="48142" name="Text Box 9"/>
            <p:cNvSpPr txBox="1">
              <a:spLocks noChangeArrowheads="1"/>
            </p:cNvSpPr>
            <p:nvPr/>
          </p:nvSpPr>
          <p:spPr bwMode="auto">
            <a:xfrm>
              <a:off x="432" y="2496"/>
              <a:ext cx="763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2200" b="1">
                  <a:solidFill>
                    <a:srgbClr val="FF33CC"/>
                  </a:solidFill>
                </a:rPr>
                <a:t>Singlet:</a:t>
              </a:r>
            </a:p>
          </p:txBody>
        </p:sp>
        <p:graphicFrame>
          <p:nvGraphicFramePr>
            <p:cNvPr id="48143" name="Object 10"/>
            <p:cNvGraphicFramePr>
              <a:graphicFrameLocks noChangeAspect="1"/>
            </p:cNvGraphicFramePr>
            <p:nvPr/>
          </p:nvGraphicFramePr>
          <p:xfrm>
            <a:off x="1193" y="2373"/>
            <a:ext cx="3670" cy="51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8351" name="Equation" r:id="rId9" imgW="3543244" imgH="409489" progId="Equation.DSMT4">
                    <p:embed/>
                  </p:oleObj>
                </mc:Choice>
                <mc:Fallback>
                  <p:oleObj name="Equation" r:id="rId9" imgW="3543244" imgH="409489" progId="Equation.DSMT4">
                    <p:embed/>
                    <p:pic>
                      <p:nvPicPr>
                        <p:cNvPr id="0" name="Object 1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93" y="2373"/>
                          <a:ext cx="3670" cy="51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41035" name="Line 11"/>
          <p:cNvSpPr>
            <a:spLocks noChangeShapeType="1"/>
          </p:cNvSpPr>
          <p:nvPr/>
        </p:nvSpPr>
        <p:spPr bwMode="auto">
          <a:xfrm flipV="1">
            <a:off x="4343400" y="4343400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4" name="Group 16"/>
          <p:cNvGrpSpPr>
            <a:grpSpLocks/>
          </p:cNvGrpSpPr>
          <p:nvPr/>
        </p:nvGrpSpPr>
        <p:grpSpPr bwMode="auto">
          <a:xfrm>
            <a:off x="2592388" y="4495800"/>
            <a:ext cx="3289300" cy="1447800"/>
            <a:chOff x="1633" y="2832"/>
            <a:chExt cx="2072" cy="912"/>
          </a:xfrm>
        </p:grpSpPr>
        <p:sp>
          <p:nvSpPr>
            <p:cNvPr id="48140" name="Line 12"/>
            <p:cNvSpPr>
              <a:spLocks noChangeShapeType="1"/>
            </p:cNvSpPr>
            <p:nvPr/>
          </p:nvSpPr>
          <p:spPr bwMode="auto">
            <a:xfrm>
              <a:off x="2544" y="2832"/>
              <a:ext cx="0" cy="528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48141" name="Object 13"/>
            <p:cNvGraphicFramePr>
              <a:graphicFrameLocks noChangeAspect="1"/>
            </p:cNvGraphicFramePr>
            <p:nvPr/>
          </p:nvGraphicFramePr>
          <p:xfrm>
            <a:off x="1633" y="3400"/>
            <a:ext cx="2072" cy="34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8352" name="Equation" r:id="rId11" imgW="1962200" imgH="228634" progId="Equation.DSMT4">
                    <p:embed/>
                  </p:oleObj>
                </mc:Choice>
                <mc:Fallback>
                  <p:oleObj name="Equation" r:id="rId11" imgW="1962200" imgH="228634" progId="Equation.DSMT4">
                    <p:embed/>
                    <p:pic>
                      <p:nvPicPr>
                        <p:cNvPr id="0" name="Object 1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33" y="3400"/>
                          <a:ext cx="2072" cy="34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8" name="Line 11"/>
          <p:cNvSpPr>
            <a:spLocks noChangeShapeType="1"/>
          </p:cNvSpPr>
          <p:nvPr/>
        </p:nvSpPr>
        <p:spPr bwMode="auto">
          <a:xfrm flipV="1">
            <a:off x="5257800" y="5791200"/>
            <a:ext cx="0" cy="304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4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4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4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4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4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4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4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1035" grpId="0" animBg="1"/>
      <p:bldP spid="18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400" smtClean="0">
                <a:solidFill>
                  <a:srgbClr val="002060"/>
                </a:solidFill>
              </a:rPr>
              <a:t>Slide </a:t>
            </a:r>
            <a:fld id="{F0864186-01BD-4816-B09F-E4E154308093}" type="slidenum">
              <a:rPr lang="en-US" sz="1400" smtClean="0">
                <a:solidFill>
                  <a:srgbClr val="002060"/>
                </a:solidFill>
              </a:rPr>
              <a:pPr/>
              <a:t>47</a:t>
            </a:fld>
            <a:endParaRPr lang="en-US" sz="1400" smtClean="0">
              <a:solidFill>
                <a:srgbClr val="002060"/>
              </a:solidFill>
            </a:endParaRPr>
          </a:p>
        </p:txBody>
      </p:sp>
      <p:graphicFrame>
        <p:nvGraphicFramePr>
          <p:cNvPr id="642052" name="Object 4"/>
          <p:cNvGraphicFramePr>
            <a:graphicFrameLocks noChangeAspect="1"/>
          </p:cNvGraphicFramePr>
          <p:nvPr/>
        </p:nvGraphicFramePr>
        <p:xfrm>
          <a:off x="669925" y="2738438"/>
          <a:ext cx="3289300" cy="544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374" name="Equation" r:id="rId3" imgW="1962200" imgH="228634" progId="Equation.DSMT4">
                  <p:embed/>
                </p:oleObj>
              </mc:Choice>
              <mc:Fallback>
                <p:oleObj name="Equation" r:id="rId3" imgW="1962200" imgH="228634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9925" y="2738438"/>
                        <a:ext cx="3289300" cy="5445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2051" name="Object 3"/>
          <p:cNvGraphicFramePr>
            <a:graphicFrameLocks noChangeAspect="1"/>
          </p:cNvGraphicFramePr>
          <p:nvPr/>
        </p:nvGraphicFramePr>
        <p:xfrm>
          <a:off x="1665288" y="963613"/>
          <a:ext cx="5826125" cy="815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375" name="Equation" r:id="rId5" imgW="3543244" imgH="409489" progId="Equation.DSMT4">
                  <p:embed/>
                </p:oleObj>
              </mc:Choice>
              <mc:Fallback>
                <p:oleObj name="Equation" r:id="rId5" imgW="3543244" imgH="409489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65288" y="963613"/>
                        <a:ext cx="5826125" cy="815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2053" name="Object 5"/>
          <p:cNvGraphicFramePr>
            <a:graphicFrameLocks noChangeAspect="1"/>
          </p:cNvGraphicFramePr>
          <p:nvPr/>
        </p:nvGraphicFramePr>
        <p:xfrm>
          <a:off x="1752600" y="76200"/>
          <a:ext cx="5729288" cy="814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376" name="Equation" r:id="rId7" imgW="3486016" imgH="409489" progId="Equation.DSMT4">
                  <p:embed/>
                </p:oleObj>
              </mc:Choice>
              <mc:Fallback>
                <p:oleObj name="Equation" r:id="rId7" imgW="3486016" imgH="409489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2600" y="76200"/>
                        <a:ext cx="5729288" cy="814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690563" y="1824038"/>
            <a:ext cx="7723187" cy="1543050"/>
            <a:chOff x="435" y="1075"/>
            <a:chExt cx="4865" cy="972"/>
          </a:xfrm>
        </p:grpSpPr>
        <p:graphicFrame>
          <p:nvGraphicFramePr>
            <p:cNvPr id="49161" name="Object 2"/>
            <p:cNvGraphicFramePr>
              <a:graphicFrameLocks noChangeAspect="1"/>
            </p:cNvGraphicFramePr>
            <p:nvPr/>
          </p:nvGraphicFramePr>
          <p:xfrm>
            <a:off x="435" y="1130"/>
            <a:ext cx="2056" cy="34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9377" name="Equation" r:id="rId9" imgW="1943034" imgH="228634" progId="Equation.DSMT4">
                    <p:embed/>
                  </p:oleObj>
                </mc:Choice>
                <mc:Fallback>
                  <p:oleObj name="Equation" r:id="rId9" imgW="1943034" imgH="228634" progId="Equation.DSMT4">
                    <p:embed/>
                    <p:pic>
                      <p:nvPicPr>
                        <p:cNvPr id="0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35" y="1130"/>
                          <a:ext cx="2056" cy="34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9162" name="Object 6"/>
            <p:cNvGraphicFramePr>
              <a:graphicFrameLocks noChangeAspect="1"/>
            </p:cNvGraphicFramePr>
            <p:nvPr/>
          </p:nvGraphicFramePr>
          <p:xfrm>
            <a:off x="3150" y="1555"/>
            <a:ext cx="2150" cy="4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9378" name="Equation" r:id="rId11" imgW="2038324" imgH="380876" progId="Equation.DSMT4">
                    <p:embed/>
                  </p:oleObj>
                </mc:Choice>
                <mc:Fallback>
                  <p:oleObj name="Equation" r:id="rId11" imgW="2038324" imgH="380876" progId="Equation.DSMT4">
                    <p:embed/>
                    <p:pic>
                      <p:nvPicPr>
                        <p:cNvPr id="0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50" y="1555"/>
                          <a:ext cx="2150" cy="4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9163" name="Object 7"/>
            <p:cNvGraphicFramePr>
              <a:graphicFrameLocks noChangeAspect="1"/>
            </p:cNvGraphicFramePr>
            <p:nvPr/>
          </p:nvGraphicFramePr>
          <p:xfrm>
            <a:off x="3170" y="1075"/>
            <a:ext cx="2130" cy="4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9379" name="Equation" r:id="rId13" imgW="2009710" imgH="380876" progId="Equation.DSMT4">
                    <p:embed/>
                  </p:oleObj>
                </mc:Choice>
                <mc:Fallback>
                  <p:oleObj name="Equation" r:id="rId13" imgW="2009710" imgH="380876" progId="Equation.DSMT4">
                    <p:embed/>
                    <p:pic>
                      <p:nvPicPr>
                        <p:cNvPr id="0" name="Object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70" y="1075"/>
                          <a:ext cx="2130" cy="4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42056" name="Text Box 8"/>
          <p:cNvSpPr txBox="1">
            <a:spLocks noChangeArrowheads="1"/>
          </p:cNvSpPr>
          <p:nvPr/>
        </p:nvSpPr>
        <p:spPr bwMode="auto">
          <a:xfrm>
            <a:off x="835025" y="3609975"/>
            <a:ext cx="7013575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Because the exchange integral is almost always positive, the</a:t>
            </a:r>
          </a:p>
          <a:p>
            <a:r>
              <a:rPr lang="en-US">
                <a:solidFill>
                  <a:srgbClr val="002060"/>
                </a:solidFill>
              </a:rPr>
              <a:t>energy of excited triplet state Helium is lower than that of the</a:t>
            </a:r>
          </a:p>
          <a:p>
            <a:r>
              <a:rPr lang="en-US">
                <a:solidFill>
                  <a:srgbClr val="002060"/>
                </a:solidFill>
              </a:rPr>
              <a:t>excited state singlet. </a:t>
            </a:r>
          </a:p>
        </p:txBody>
      </p:sp>
      <p:sp>
        <p:nvSpPr>
          <p:cNvPr id="642057" name="Text Box 9"/>
          <p:cNvSpPr txBox="1">
            <a:spLocks noChangeArrowheads="1"/>
          </p:cNvSpPr>
          <p:nvPr/>
        </p:nvSpPr>
        <p:spPr bwMode="auto">
          <a:xfrm>
            <a:off x="838200" y="4779963"/>
            <a:ext cx="7153275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>
                <a:solidFill>
                  <a:srgbClr val="002060"/>
                </a:solidFill>
              </a:rPr>
              <a:t>The physical basis for the lower energy of the triplet is that</a:t>
            </a:r>
          </a:p>
          <a:p>
            <a:r>
              <a:rPr lang="en-US">
                <a:solidFill>
                  <a:srgbClr val="002060"/>
                </a:solidFill>
              </a:rPr>
              <a:t>the wavefunction (and therefore the probability) is small when</a:t>
            </a:r>
          </a:p>
          <a:p>
            <a:r>
              <a:rPr lang="en-US">
                <a:solidFill>
                  <a:srgbClr val="002060"/>
                </a:solidFill>
              </a:rPr>
              <a:t>the coordinates of the two electrons are close to each other.</a:t>
            </a:r>
          </a:p>
          <a:p>
            <a:endParaRPr lang="en-US">
              <a:solidFill>
                <a:srgbClr val="002060"/>
              </a:solidFill>
            </a:endParaRPr>
          </a:p>
          <a:p>
            <a:r>
              <a:rPr lang="en-US">
                <a:solidFill>
                  <a:srgbClr val="002060"/>
                </a:solidFill>
              </a:rPr>
              <a:t>Therefore, the electron-electron repulsion energy is minimized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4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4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4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4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4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4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4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4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4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3" dur="500"/>
                                        <p:tgtEl>
                                          <p:spTgt spid="64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8" dur="500"/>
                                        <p:tgtEl>
                                          <p:spTgt spid="64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2056" grpId="0" autoUpdateAnimBg="0"/>
      <p:bldP spid="642057" grpId="0" autoUpdateAnimBg="0"/>
    </p:bldLst>
  </p:timing>
</p:sld>
</file>

<file path=ppt/theme/theme1.xml><?xml version="1.0" encoding="utf-8"?>
<a:theme xmlns:a="http://schemas.openxmlformats.org/drawingml/2006/main" name="Default Design">
  <a:themeElements>
    <a:clrScheme name="">
      <a:dk1>
        <a:srgbClr val="666633"/>
      </a:dk1>
      <a:lt1>
        <a:srgbClr val="66FFFF"/>
      </a:lt1>
      <a:dk2>
        <a:srgbClr val="0000FF"/>
      </a:dk2>
      <a:lt2>
        <a:srgbClr val="66FFFF"/>
      </a:lt2>
      <a:accent1>
        <a:srgbClr val="FFFFFF"/>
      </a:accent1>
      <a:accent2>
        <a:srgbClr val="800000"/>
      </a:accent2>
      <a:accent3>
        <a:srgbClr val="AAAAFF"/>
      </a:accent3>
      <a:accent4>
        <a:srgbClr val="56DADA"/>
      </a:accent4>
      <a:accent5>
        <a:srgbClr val="FFFFFF"/>
      </a:accent5>
      <a:accent6>
        <a:srgbClr val="730000"/>
      </a:accent6>
      <a:hlink>
        <a:srgbClr val="0033CC"/>
      </a:hlink>
      <a:folHlink>
        <a:srgbClr val="FFCC66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38100" cap="flat" cmpd="sng" algn="ctr">
          <a:solidFill>
            <a:srgbClr val="FF0000"/>
          </a:solidFill>
          <a:prstDash val="solid"/>
          <a:round/>
          <a:headEnd type="none" w="med" len="med"/>
          <a:tailEnd type="triangle" w="med" len="med"/>
        </a:ln>
        <a:effectLst/>
      </a:spPr>
      <a:bodyPr vert="horz" wrap="none" lIns="91440" tIns="45720" rIns="91440" bIns="45720" numCol="1" rtlCol="0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  <a:txDef>
      <a:spPr>
        <a:noFill/>
      </a:spPr>
      <a:bodyPr wrap="none" rtlCol="0">
        <a:spAutoFit/>
      </a:bodyPr>
      <a:lstStyle>
        <a:defPPr>
          <a:defRPr smtClean="0">
            <a:solidFill>
              <a:srgbClr val="002060"/>
            </a:solidFill>
          </a:defRPr>
        </a:defPPr>
      </a:lstStyle>
    </a:tx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666633"/>
        </a:dk1>
        <a:lt1>
          <a:srgbClr val="99CCFF"/>
        </a:lt1>
        <a:dk2>
          <a:srgbClr val="000066"/>
        </a:dk2>
        <a:lt2>
          <a:srgbClr val="99CCFF"/>
        </a:lt2>
        <a:accent1>
          <a:srgbClr val="339933"/>
        </a:accent1>
        <a:accent2>
          <a:srgbClr val="800000"/>
        </a:accent2>
        <a:accent3>
          <a:srgbClr val="AAAAB8"/>
        </a:accent3>
        <a:accent4>
          <a:srgbClr val="82AEDA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666633"/>
        </a:dk1>
        <a:lt1>
          <a:srgbClr val="99CCFF"/>
        </a:lt1>
        <a:dk2>
          <a:srgbClr val="000099"/>
        </a:dk2>
        <a:lt2>
          <a:srgbClr val="99CCFF"/>
        </a:lt2>
        <a:accent1>
          <a:srgbClr val="339933"/>
        </a:accent1>
        <a:accent2>
          <a:srgbClr val="800000"/>
        </a:accent2>
        <a:accent3>
          <a:srgbClr val="AAAACA"/>
        </a:accent3>
        <a:accent4>
          <a:srgbClr val="82AEDA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28760</TotalTime>
  <Words>2900</Words>
  <Application>Microsoft Office PowerPoint</Application>
  <PresentationFormat>On-screen Show (4:3)</PresentationFormat>
  <Paragraphs>456</Paragraphs>
  <Slides>47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49" baseType="lpstr">
      <vt:lpstr>Default Design</vt:lpstr>
      <vt:lpstr>Equation</vt:lpstr>
      <vt:lpstr>PowerPoint Presentation</vt:lpstr>
      <vt:lpstr>Part B:  Electron Spin and the Pauli Principle</vt:lpstr>
      <vt:lpstr>PowerPoint Presentation</vt:lpstr>
      <vt:lpstr>PowerPoint Presentation</vt:lpstr>
      <vt:lpstr>PowerPoint Presentation</vt:lpstr>
      <vt:lpstr>PowerPoint Presentation</vt:lpstr>
      <vt:lpstr>Part B:  Electron Spin and the Pauli Principle</vt:lpstr>
      <vt:lpstr>Electron Spin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Pauli Principle</vt:lpstr>
      <vt:lpstr>PowerPoint Presentation</vt:lpstr>
      <vt:lpstr>Part B:  Electron Spin and the Pauli Principle</vt:lpstr>
      <vt:lpstr>Inclusion of Spin in Helium Atom Wavefunctions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Part B:  Electron Spin and the Pauli Principle</vt:lpstr>
      <vt:lpstr>Spin Angular Momentum of Ground State Helium</vt:lpstr>
      <vt:lpstr>PowerPoint Presentation</vt:lpstr>
      <vt:lpstr>PowerPoint Presentation</vt:lpstr>
      <vt:lpstr>Part B:  Electron Spin and the Pauli Principle</vt:lpstr>
      <vt:lpstr>The Wavefunctions of Excited State Helium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Part B:  Electron Spin and the Pauli Principle</vt:lpstr>
      <vt:lpstr>Excited State Helium Energies:  He(1s12s1)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North Texas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Components of the Atom</dc:title>
  <dc:creator>College of Arts &amp; Sciences</dc:creator>
  <cp:lastModifiedBy>Schwartz, Martin</cp:lastModifiedBy>
  <cp:revision>1417</cp:revision>
  <cp:lastPrinted>2013-06-25T14:47:40Z</cp:lastPrinted>
  <dcterms:created xsi:type="dcterms:W3CDTF">2000-08-12T01:25:00Z</dcterms:created>
  <dcterms:modified xsi:type="dcterms:W3CDTF">2014-03-27T15:29:12Z</dcterms:modified>
</cp:coreProperties>
</file>