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61"/>
  </p:notesMasterIdLst>
  <p:handoutMasterIdLst>
    <p:handoutMasterId r:id="rId62"/>
  </p:handoutMasterIdLst>
  <p:sldIdLst>
    <p:sldId id="605" r:id="rId2"/>
    <p:sldId id="534" r:id="rId3"/>
    <p:sldId id="533" r:id="rId4"/>
    <p:sldId id="535" r:id="rId5"/>
    <p:sldId id="598" r:id="rId6"/>
    <p:sldId id="542" r:id="rId7"/>
    <p:sldId id="543" r:id="rId8"/>
    <p:sldId id="544" r:id="rId9"/>
    <p:sldId id="545" r:id="rId10"/>
    <p:sldId id="546" r:id="rId11"/>
    <p:sldId id="547" r:id="rId12"/>
    <p:sldId id="548" r:id="rId13"/>
    <p:sldId id="550" r:id="rId14"/>
    <p:sldId id="551" r:id="rId15"/>
    <p:sldId id="597" r:id="rId16"/>
    <p:sldId id="553" r:id="rId17"/>
    <p:sldId id="554" r:id="rId18"/>
    <p:sldId id="599" r:id="rId19"/>
    <p:sldId id="555" r:id="rId20"/>
    <p:sldId id="556" r:id="rId21"/>
    <p:sldId id="557" r:id="rId22"/>
    <p:sldId id="600" r:id="rId23"/>
    <p:sldId id="549" r:id="rId24"/>
    <p:sldId id="558" r:id="rId25"/>
    <p:sldId id="559" r:id="rId26"/>
    <p:sldId id="560" r:id="rId27"/>
    <p:sldId id="606" r:id="rId28"/>
    <p:sldId id="561" r:id="rId29"/>
    <p:sldId id="601" r:id="rId30"/>
    <p:sldId id="562" r:id="rId31"/>
    <p:sldId id="563" r:id="rId32"/>
    <p:sldId id="564" r:id="rId33"/>
    <p:sldId id="567" r:id="rId34"/>
    <p:sldId id="568" r:id="rId35"/>
    <p:sldId id="569" r:id="rId36"/>
    <p:sldId id="570" r:id="rId37"/>
    <p:sldId id="571" r:id="rId38"/>
    <p:sldId id="566" r:id="rId39"/>
    <p:sldId id="565" r:id="rId40"/>
    <p:sldId id="572" r:id="rId41"/>
    <p:sldId id="573" r:id="rId42"/>
    <p:sldId id="602" r:id="rId43"/>
    <p:sldId id="574" r:id="rId44"/>
    <p:sldId id="607" r:id="rId45"/>
    <p:sldId id="608" r:id="rId46"/>
    <p:sldId id="577" r:id="rId47"/>
    <p:sldId id="578" r:id="rId48"/>
    <p:sldId id="579" r:id="rId49"/>
    <p:sldId id="603" r:id="rId50"/>
    <p:sldId id="581" r:id="rId51"/>
    <p:sldId id="604" r:id="rId52"/>
    <p:sldId id="582" r:id="rId53"/>
    <p:sldId id="583" r:id="rId54"/>
    <p:sldId id="584" r:id="rId55"/>
    <p:sldId id="585" r:id="rId56"/>
    <p:sldId id="586" r:id="rId57"/>
    <p:sldId id="587" r:id="rId58"/>
    <p:sldId id="588" r:id="rId59"/>
    <p:sldId id="589" r:id="rId6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33CC"/>
    <a:srgbClr val="0000FF"/>
    <a:srgbClr val="33CCCC"/>
    <a:srgbClr val="FFFFFF"/>
    <a:srgbClr val="FFFF00"/>
    <a:srgbClr val="FF6600"/>
    <a:srgbClr val="008000"/>
    <a:srgbClr val="66FF66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596" autoAdjust="0"/>
    <p:restoredTop sz="99025" autoAdjust="0"/>
  </p:normalViewPr>
  <p:slideViewPr>
    <p:cSldViewPr>
      <p:cViewPr varScale="1">
        <p:scale>
          <a:sx n="71" d="100"/>
          <a:sy n="71" d="100"/>
        </p:scale>
        <p:origin x="-1068" y="-96"/>
      </p:cViewPr>
      <p:guideLst>
        <p:guide orient="horz" pos="2160"/>
        <p:guide pos="336"/>
      </p:guideLst>
    </p:cSldViewPr>
  </p:slideViewPr>
  <p:outlineViewPr>
    <p:cViewPr>
      <p:scale>
        <a:sx n="33" d="100"/>
        <a:sy n="33" d="100"/>
      </p:scale>
      <p:origin x="0" y="598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7406"/>
    </p:cViewPr>
  </p:sorterViewPr>
  <p:notesViewPr>
    <p:cSldViewPr>
      <p:cViewPr varScale="1">
        <p:scale>
          <a:sx n="55" d="100"/>
          <a:sy n="55" d="100"/>
        </p:scale>
        <p:origin x="-1752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microsoft.com/office/2006/relationships/vbaProject" Target="vbaProject.bin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image" Target="../media/image6.emf"/><Relationship Id="rId6" Type="http://schemas.openxmlformats.org/officeDocument/2006/relationships/image" Target="../media/image11.w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image" Target="../media/image12.emf"/><Relationship Id="rId4" Type="http://schemas.openxmlformats.org/officeDocument/2006/relationships/image" Target="../media/image15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7" Type="http://schemas.openxmlformats.org/officeDocument/2006/relationships/image" Target="../media/image22.emf"/><Relationship Id="rId2" Type="http://schemas.openxmlformats.org/officeDocument/2006/relationships/image" Target="../media/image17.emf"/><Relationship Id="rId1" Type="http://schemas.openxmlformats.org/officeDocument/2006/relationships/image" Target="../media/image16.emf"/><Relationship Id="rId6" Type="http://schemas.openxmlformats.org/officeDocument/2006/relationships/image" Target="../media/image21.emf"/><Relationship Id="rId5" Type="http://schemas.openxmlformats.org/officeDocument/2006/relationships/image" Target="../media/image20.emf"/><Relationship Id="rId4" Type="http://schemas.openxmlformats.org/officeDocument/2006/relationships/image" Target="../media/image19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emf"/><Relationship Id="rId1" Type="http://schemas.openxmlformats.org/officeDocument/2006/relationships/image" Target="../media/image23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7" Type="http://schemas.openxmlformats.org/officeDocument/2006/relationships/image" Target="../media/image32.emf"/><Relationship Id="rId2" Type="http://schemas.openxmlformats.org/officeDocument/2006/relationships/image" Target="../media/image27.emf"/><Relationship Id="rId1" Type="http://schemas.openxmlformats.org/officeDocument/2006/relationships/image" Target="../media/image26.emf"/><Relationship Id="rId6" Type="http://schemas.openxmlformats.org/officeDocument/2006/relationships/image" Target="../media/image31.emf"/><Relationship Id="rId5" Type="http://schemas.openxmlformats.org/officeDocument/2006/relationships/image" Target="../media/image30.emf"/><Relationship Id="rId4" Type="http://schemas.openxmlformats.org/officeDocument/2006/relationships/image" Target="../media/image29.e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40.emf"/><Relationship Id="rId3" Type="http://schemas.openxmlformats.org/officeDocument/2006/relationships/image" Target="../media/image35.emf"/><Relationship Id="rId7" Type="http://schemas.openxmlformats.org/officeDocument/2006/relationships/image" Target="../media/image39.emf"/><Relationship Id="rId2" Type="http://schemas.openxmlformats.org/officeDocument/2006/relationships/image" Target="../media/image34.emf"/><Relationship Id="rId1" Type="http://schemas.openxmlformats.org/officeDocument/2006/relationships/image" Target="../media/image33.emf"/><Relationship Id="rId6" Type="http://schemas.openxmlformats.org/officeDocument/2006/relationships/image" Target="../media/image38.emf"/><Relationship Id="rId5" Type="http://schemas.openxmlformats.org/officeDocument/2006/relationships/image" Target="../media/image37.emf"/><Relationship Id="rId10" Type="http://schemas.openxmlformats.org/officeDocument/2006/relationships/image" Target="../media/image42.emf"/><Relationship Id="rId4" Type="http://schemas.openxmlformats.org/officeDocument/2006/relationships/image" Target="../media/image36.emf"/><Relationship Id="rId9" Type="http://schemas.openxmlformats.org/officeDocument/2006/relationships/image" Target="../media/image41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emf"/><Relationship Id="rId1" Type="http://schemas.openxmlformats.org/officeDocument/2006/relationships/image" Target="../media/image43.emf"/><Relationship Id="rId6" Type="http://schemas.openxmlformats.org/officeDocument/2006/relationships/image" Target="../media/image48.emf"/><Relationship Id="rId5" Type="http://schemas.openxmlformats.org/officeDocument/2006/relationships/image" Target="../media/image47.emf"/><Relationship Id="rId4" Type="http://schemas.openxmlformats.org/officeDocument/2006/relationships/image" Target="../media/image46.e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image" Target="../media/image50.emf"/><Relationship Id="rId1" Type="http://schemas.openxmlformats.org/officeDocument/2006/relationships/image" Target="../media/image49.emf"/><Relationship Id="rId6" Type="http://schemas.openxmlformats.org/officeDocument/2006/relationships/image" Target="../media/image54.emf"/><Relationship Id="rId5" Type="http://schemas.openxmlformats.org/officeDocument/2006/relationships/image" Target="../media/image53.emf"/><Relationship Id="rId4" Type="http://schemas.openxmlformats.org/officeDocument/2006/relationships/image" Target="../media/image52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2" Type="http://schemas.openxmlformats.org/officeDocument/2006/relationships/image" Target="../media/image56.emf"/><Relationship Id="rId1" Type="http://schemas.openxmlformats.org/officeDocument/2006/relationships/image" Target="../media/image55.emf"/><Relationship Id="rId6" Type="http://schemas.openxmlformats.org/officeDocument/2006/relationships/image" Target="../media/image60.emf"/><Relationship Id="rId5" Type="http://schemas.openxmlformats.org/officeDocument/2006/relationships/image" Target="../media/image59.emf"/><Relationship Id="rId4" Type="http://schemas.openxmlformats.org/officeDocument/2006/relationships/image" Target="../media/image58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emf"/><Relationship Id="rId2" Type="http://schemas.openxmlformats.org/officeDocument/2006/relationships/image" Target="../media/image62.emf"/><Relationship Id="rId1" Type="http://schemas.openxmlformats.org/officeDocument/2006/relationships/image" Target="../media/image61.emf"/><Relationship Id="rId4" Type="http://schemas.openxmlformats.org/officeDocument/2006/relationships/image" Target="../media/image64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7.emf"/><Relationship Id="rId7" Type="http://schemas.openxmlformats.org/officeDocument/2006/relationships/image" Target="../media/image71.emf"/><Relationship Id="rId2" Type="http://schemas.openxmlformats.org/officeDocument/2006/relationships/image" Target="../media/image66.emf"/><Relationship Id="rId1" Type="http://schemas.openxmlformats.org/officeDocument/2006/relationships/image" Target="../media/image65.emf"/><Relationship Id="rId6" Type="http://schemas.openxmlformats.org/officeDocument/2006/relationships/image" Target="../media/image70.emf"/><Relationship Id="rId5" Type="http://schemas.openxmlformats.org/officeDocument/2006/relationships/image" Target="../media/image69.emf"/><Relationship Id="rId4" Type="http://schemas.openxmlformats.org/officeDocument/2006/relationships/image" Target="../media/image68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2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3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6.emf"/><Relationship Id="rId2" Type="http://schemas.openxmlformats.org/officeDocument/2006/relationships/image" Target="../media/image75.emf"/><Relationship Id="rId1" Type="http://schemas.openxmlformats.org/officeDocument/2006/relationships/image" Target="../media/image74.e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79.emf"/><Relationship Id="rId2" Type="http://schemas.openxmlformats.org/officeDocument/2006/relationships/image" Target="../media/image78.emf"/><Relationship Id="rId1" Type="http://schemas.openxmlformats.org/officeDocument/2006/relationships/image" Target="../media/image77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82.emf"/><Relationship Id="rId2" Type="http://schemas.openxmlformats.org/officeDocument/2006/relationships/image" Target="../media/image81.emf"/><Relationship Id="rId1" Type="http://schemas.openxmlformats.org/officeDocument/2006/relationships/image" Target="../media/image80.emf"/><Relationship Id="rId5" Type="http://schemas.openxmlformats.org/officeDocument/2006/relationships/image" Target="../media/image84.emf"/><Relationship Id="rId4" Type="http://schemas.openxmlformats.org/officeDocument/2006/relationships/image" Target="../media/image83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87.emf"/><Relationship Id="rId2" Type="http://schemas.openxmlformats.org/officeDocument/2006/relationships/image" Target="../media/image86.emf"/><Relationship Id="rId1" Type="http://schemas.openxmlformats.org/officeDocument/2006/relationships/image" Target="../media/image85.emf"/><Relationship Id="rId4" Type="http://schemas.openxmlformats.org/officeDocument/2006/relationships/image" Target="../media/image88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91.wmf"/><Relationship Id="rId2" Type="http://schemas.openxmlformats.org/officeDocument/2006/relationships/image" Target="../media/image90.wmf"/><Relationship Id="rId1" Type="http://schemas.openxmlformats.org/officeDocument/2006/relationships/image" Target="../media/image89.wmf"/><Relationship Id="rId5" Type="http://schemas.openxmlformats.org/officeDocument/2006/relationships/image" Target="../media/image93.wmf"/><Relationship Id="rId4" Type="http://schemas.openxmlformats.org/officeDocument/2006/relationships/image" Target="../media/image92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4.e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6.emf"/><Relationship Id="rId1" Type="http://schemas.openxmlformats.org/officeDocument/2006/relationships/image" Target="../media/image95.e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9.emf"/><Relationship Id="rId2" Type="http://schemas.openxmlformats.org/officeDocument/2006/relationships/image" Target="../media/image98.emf"/><Relationship Id="rId1" Type="http://schemas.openxmlformats.org/officeDocument/2006/relationships/image" Target="../media/image97.emf"/><Relationship Id="rId4" Type="http://schemas.openxmlformats.org/officeDocument/2006/relationships/image" Target="../media/image100.emf"/></Relationships>
</file>

<file path=ppt/drawings/_rels/vmlDrawing2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emf"/><Relationship Id="rId1" Type="http://schemas.openxmlformats.org/officeDocument/2006/relationships/image" Target="../media/image101.e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emf"/><Relationship Id="rId2" Type="http://schemas.openxmlformats.org/officeDocument/2006/relationships/image" Target="../media/image104.emf"/><Relationship Id="rId1" Type="http://schemas.openxmlformats.org/officeDocument/2006/relationships/image" Target="../media/image103.e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emf"/><Relationship Id="rId2" Type="http://schemas.openxmlformats.org/officeDocument/2006/relationships/image" Target="../media/image107.emf"/><Relationship Id="rId1" Type="http://schemas.openxmlformats.org/officeDocument/2006/relationships/image" Target="../media/image106.emf"/><Relationship Id="rId6" Type="http://schemas.openxmlformats.org/officeDocument/2006/relationships/image" Target="../media/image111.wmf"/><Relationship Id="rId5" Type="http://schemas.openxmlformats.org/officeDocument/2006/relationships/image" Target="../media/image110.wmf"/><Relationship Id="rId4" Type="http://schemas.openxmlformats.org/officeDocument/2006/relationships/image" Target="../media/image109.e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wmf"/><Relationship Id="rId2" Type="http://schemas.openxmlformats.org/officeDocument/2006/relationships/image" Target="../media/image113.emf"/><Relationship Id="rId1" Type="http://schemas.openxmlformats.org/officeDocument/2006/relationships/image" Target="../media/image112.e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emf"/><Relationship Id="rId2" Type="http://schemas.openxmlformats.org/officeDocument/2006/relationships/image" Target="../media/image116.emf"/><Relationship Id="rId1" Type="http://schemas.openxmlformats.org/officeDocument/2006/relationships/image" Target="../media/image115.emf"/></Relationships>
</file>

<file path=ppt/drawings/_rels/vmlDrawing2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emf"/><Relationship Id="rId1" Type="http://schemas.openxmlformats.org/officeDocument/2006/relationships/image" Target="../media/image118.e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emf"/><Relationship Id="rId2" Type="http://schemas.openxmlformats.org/officeDocument/2006/relationships/image" Target="../media/image121.emf"/><Relationship Id="rId1" Type="http://schemas.openxmlformats.org/officeDocument/2006/relationships/image" Target="../media/image120.emf"/><Relationship Id="rId5" Type="http://schemas.openxmlformats.org/officeDocument/2006/relationships/image" Target="../media/image124.emf"/><Relationship Id="rId4" Type="http://schemas.openxmlformats.org/officeDocument/2006/relationships/image" Target="../media/image123.emf"/></Relationships>
</file>

<file path=ppt/drawings/_rels/vmlDrawing3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emf"/><Relationship Id="rId1" Type="http://schemas.openxmlformats.org/officeDocument/2006/relationships/image" Target="../media/image125.e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emf"/><Relationship Id="rId2" Type="http://schemas.openxmlformats.org/officeDocument/2006/relationships/image" Target="../media/image128.emf"/><Relationship Id="rId1" Type="http://schemas.openxmlformats.org/officeDocument/2006/relationships/image" Target="../media/image127.emf"/></Relationships>
</file>

<file path=ppt/drawings/_rels/vmlDrawing3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wmf"/><Relationship Id="rId2" Type="http://schemas.openxmlformats.org/officeDocument/2006/relationships/image" Target="../media/image131.wmf"/><Relationship Id="rId1" Type="http://schemas.openxmlformats.org/officeDocument/2006/relationships/image" Target="../media/image130.emf"/><Relationship Id="rId6" Type="http://schemas.openxmlformats.org/officeDocument/2006/relationships/image" Target="../media/image135.emf"/><Relationship Id="rId5" Type="http://schemas.openxmlformats.org/officeDocument/2006/relationships/image" Target="../media/image134.emf"/><Relationship Id="rId4" Type="http://schemas.openxmlformats.org/officeDocument/2006/relationships/image" Target="../media/image133.emf"/></Relationships>
</file>

<file path=ppt/drawings/_rels/vmlDrawing3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emf"/><Relationship Id="rId2" Type="http://schemas.openxmlformats.org/officeDocument/2006/relationships/image" Target="../media/image137.emf"/><Relationship Id="rId1" Type="http://schemas.openxmlformats.org/officeDocument/2006/relationships/image" Target="../media/image136.emf"/><Relationship Id="rId5" Type="http://schemas.openxmlformats.org/officeDocument/2006/relationships/image" Target="../media/image140.emf"/><Relationship Id="rId4" Type="http://schemas.openxmlformats.org/officeDocument/2006/relationships/image" Target="../media/image139.emf"/></Relationships>
</file>

<file path=ppt/drawings/_rels/vmlDrawing3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emf"/><Relationship Id="rId2" Type="http://schemas.openxmlformats.org/officeDocument/2006/relationships/image" Target="../media/image142.emf"/><Relationship Id="rId1" Type="http://schemas.openxmlformats.org/officeDocument/2006/relationships/image" Target="../media/image141.e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emf"/><Relationship Id="rId2" Type="http://schemas.openxmlformats.org/officeDocument/2006/relationships/image" Target="../media/image145.emf"/><Relationship Id="rId1" Type="http://schemas.openxmlformats.org/officeDocument/2006/relationships/image" Target="../media/image144.e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emf"/><Relationship Id="rId2" Type="http://schemas.openxmlformats.org/officeDocument/2006/relationships/image" Target="../media/image148.emf"/><Relationship Id="rId1" Type="http://schemas.openxmlformats.org/officeDocument/2006/relationships/image" Target="../media/image147.emf"/><Relationship Id="rId5" Type="http://schemas.openxmlformats.org/officeDocument/2006/relationships/image" Target="../media/image151.emf"/><Relationship Id="rId4" Type="http://schemas.openxmlformats.org/officeDocument/2006/relationships/image" Target="../media/image150.e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emf"/><Relationship Id="rId2" Type="http://schemas.openxmlformats.org/officeDocument/2006/relationships/image" Target="../media/image153.emf"/><Relationship Id="rId1" Type="http://schemas.openxmlformats.org/officeDocument/2006/relationships/image" Target="../media/image152.e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emf"/><Relationship Id="rId2" Type="http://schemas.openxmlformats.org/officeDocument/2006/relationships/image" Target="../media/image156.emf"/><Relationship Id="rId1" Type="http://schemas.openxmlformats.org/officeDocument/2006/relationships/image" Target="../media/image155.emf"/></Relationships>
</file>

<file path=ppt/drawings/_rels/vmlDrawing4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emf"/><Relationship Id="rId2" Type="http://schemas.openxmlformats.org/officeDocument/2006/relationships/image" Target="../media/image159.emf"/><Relationship Id="rId1" Type="http://schemas.openxmlformats.org/officeDocument/2006/relationships/image" Target="../media/image158.emf"/></Relationships>
</file>

<file path=ppt/drawings/_rels/vmlDrawing4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emf"/><Relationship Id="rId1" Type="http://schemas.openxmlformats.org/officeDocument/2006/relationships/image" Target="../media/image161.emf"/></Relationships>
</file>

<file path=ppt/drawings/_rels/vmlDrawing4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emf"/><Relationship Id="rId3" Type="http://schemas.openxmlformats.org/officeDocument/2006/relationships/image" Target="../media/image165.emf"/><Relationship Id="rId7" Type="http://schemas.openxmlformats.org/officeDocument/2006/relationships/image" Target="../media/image169.emf"/><Relationship Id="rId2" Type="http://schemas.openxmlformats.org/officeDocument/2006/relationships/image" Target="../media/image164.emf"/><Relationship Id="rId1" Type="http://schemas.openxmlformats.org/officeDocument/2006/relationships/image" Target="../media/image163.emf"/><Relationship Id="rId6" Type="http://schemas.openxmlformats.org/officeDocument/2006/relationships/image" Target="../media/image168.emf"/><Relationship Id="rId5" Type="http://schemas.openxmlformats.org/officeDocument/2006/relationships/image" Target="../media/image167.emf"/><Relationship Id="rId4" Type="http://schemas.openxmlformats.org/officeDocument/2006/relationships/image" Target="../media/image166.emf"/></Relationships>
</file>

<file path=ppt/drawings/_rels/vmlDrawing4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78.emf"/><Relationship Id="rId3" Type="http://schemas.openxmlformats.org/officeDocument/2006/relationships/image" Target="../media/image173.emf"/><Relationship Id="rId7" Type="http://schemas.openxmlformats.org/officeDocument/2006/relationships/image" Target="../media/image177.emf"/><Relationship Id="rId12" Type="http://schemas.openxmlformats.org/officeDocument/2006/relationships/image" Target="../media/image182.emf"/><Relationship Id="rId2" Type="http://schemas.openxmlformats.org/officeDocument/2006/relationships/image" Target="../media/image172.emf"/><Relationship Id="rId1" Type="http://schemas.openxmlformats.org/officeDocument/2006/relationships/image" Target="../media/image171.emf"/><Relationship Id="rId6" Type="http://schemas.openxmlformats.org/officeDocument/2006/relationships/image" Target="../media/image176.emf"/><Relationship Id="rId11" Type="http://schemas.openxmlformats.org/officeDocument/2006/relationships/image" Target="../media/image181.emf"/><Relationship Id="rId5" Type="http://schemas.openxmlformats.org/officeDocument/2006/relationships/image" Target="../media/image175.emf"/><Relationship Id="rId10" Type="http://schemas.openxmlformats.org/officeDocument/2006/relationships/image" Target="../media/image180.emf"/><Relationship Id="rId4" Type="http://schemas.openxmlformats.org/officeDocument/2006/relationships/image" Target="../media/image174.emf"/><Relationship Id="rId9" Type="http://schemas.openxmlformats.org/officeDocument/2006/relationships/image" Target="../media/image17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048EA1A5-0782-43E2-A66B-0EF95229BD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855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B4E13C8-3101-4B6B-B4E8-5103ED5EB5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9609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920F799A-6BBE-49C7-9A42-5C1AB813FA30}" type="slidenum">
              <a:rPr lang="en-US" sz="1200" smtClean="0"/>
              <a:pPr/>
              <a:t>52</a:t>
            </a:fld>
            <a:endParaRPr lang="en-US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FBBE6EB8-7637-4E0F-84EA-1D2F7A7AB5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158295"/>
      </p:ext>
    </p:extLst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0AD699EA-75FA-48AC-BE78-1C810D54A3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62707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CAFF5210-4E79-4D21-A843-C87D44720D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116866"/>
      </p:ext>
    </p:extLst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36549B2F-E093-4B45-8DB9-D318F0F31E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027782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8929446E-FECE-433E-8348-5E24A39309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993393"/>
      </p:ext>
    </p:extLst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F9F9A7AF-CF5E-4D6E-8E33-019814EF67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81498"/>
      </p:ext>
    </p:extLst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04836178-6EF5-460B-9DE7-A0981A4A2D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779635"/>
      </p:ext>
    </p:extLst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6E866D89-217F-406E-8B14-C1E48ED2EB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637412"/>
      </p:ext>
    </p:extLst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7AE23A70-F31F-4627-81AA-89F377AF46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235189"/>
      </p:ext>
    </p:extLst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6694CB9C-AFB9-421C-BBCC-4552A57A8F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782698"/>
      </p:ext>
    </p:extLst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34150" y="76200"/>
            <a:ext cx="1949450" cy="6019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76200"/>
            <a:ext cx="5695950" cy="6019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660F72E3-8AD9-4104-B847-5192B5F0D9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552851"/>
      </p:ext>
    </p:extLst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11200" y="76200"/>
            <a:ext cx="777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045200" y="6324600"/>
            <a:ext cx="28702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r>
              <a:rPr lang="en-US"/>
              <a:t>Slide </a:t>
            </a:r>
            <a:fld id="{334B3728-70C2-4219-BC4D-4267E9A256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66FFFF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66FFFF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66FFFF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FFFF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4.emf"/><Relationship Id="rId4" Type="http://schemas.openxmlformats.org/officeDocument/2006/relationships/image" Target="../media/image1.emf"/><Relationship Id="rId9" Type="http://schemas.openxmlformats.org/officeDocument/2006/relationships/oleObject" Target="../embeddings/oleObject4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13" Type="http://schemas.openxmlformats.org/officeDocument/2006/relationships/oleObject" Target="../embeddings/oleObject11.bin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12" Type="http://schemas.openxmlformats.org/officeDocument/2006/relationships/image" Target="../media/image10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11" Type="http://schemas.openxmlformats.org/officeDocument/2006/relationships/oleObject" Target="../embeddings/oleObject10.bin"/><Relationship Id="rId5" Type="http://schemas.openxmlformats.org/officeDocument/2006/relationships/oleObject" Target="../embeddings/oleObject7.bin"/><Relationship Id="rId10" Type="http://schemas.openxmlformats.org/officeDocument/2006/relationships/image" Target="../media/image9.emf"/><Relationship Id="rId4" Type="http://schemas.openxmlformats.org/officeDocument/2006/relationships/image" Target="../media/image6.emf"/><Relationship Id="rId9" Type="http://schemas.openxmlformats.org/officeDocument/2006/relationships/oleObject" Target="../embeddings/oleObject9.bin"/><Relationship Id="rId14" Type="http://schemas.openxmlformats.org/officeDocument/2006/relationships/image" Target="../media/image11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3.emf"/><Relationship Id="rId5" Type="http://schemas.openxmlformats.org/officeDocument/2006/relationships/oleObject" Target="../embeddings/oleObject13.bin"/><Relationship Id="rId10" Type="http://schemas.openxmlformats.org/officeDocument/2006/relationships/image" Target="../media/image15.emf"/><Relationship Id="rId4" Type="http://schemas.openxmlformats.org/officeDocument/2006/relationships/image" Target="../media/image12.emf"/><Relationship Id="rId9" Type="http://schemas.openxmlformats.org/officeDocument/2006/relationships/oleObject" Target="../embeddings/oleObject15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13" Type="http://schemas.openxmlformats.org/officeDocument/2006/relationships/oleObject" Target="../embeddings/oleObject21.bin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18.bin"/><Relationship Id="rId12" Type="http://schemas.openxmlformats.org/officeDocument/2006/relationships/image" Target="../media/image20.e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2.emf"/><Relationship Id="rId1" Type="http://schemas.openxmlformats.org/officeDocument/2006/relationships/vmlDrawing" Target="../drawings/vmlDrawing5.vml"/><Relationship Id="rId6" Type="http://schemas.openxmlformats.org/officeDocument/2006/relationships/image" Target="../media/image17.emf"/><Relationship Id="rId11" Type="http://schemas.openxmlformats.org/officeDocument/2006/relationships/oleObject" Target="../embeddings/oleObject20.bin"/><Relationship Id="rId5" Type="http://schemas.openxmlformats.org/officeDocument/2006/relationships/oleObject" Target="../embeddings/oleObject17.bin"/><Relationship Id="rId15" Type="http://schemas.openxmlformats.org/officeDocument/2006/relationships/oleObject" Target="../embeddings/oleObject22.bin"/><Relationship Id="rId10" Type="http://schemas.openxmlformats.org/officeDocument/2006/relationships/image" Target="../media/image19.emf"/><Relationship Id="rId4" Type="http://schemas.openxmlformats.org/officeDocument/2006/relationships/image" Target="../media/image16.emf"/><Relationship Id="rId9" Type="http://schemas.openxmlformats.org/officeDocument/2006/relationships/oleObject" Target="../embeddings/oleObject19.bin"/><Relationship Id="rId14" Type="http://schemas.openxmlformats.org/officeDocument/2006/relationships/image" Target="../media/image21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emf"/><Relationship Id="rId3" Type="http://schemas.openxmlformats.org/officeDocument/2006/relationships/oleObject" Target="../embeddings/oleObject23.bin"/><Relationship Id="rId7" Type="http://schemas.openxmlformats.org/officeDocument/2006/relationships/oleObject" Target="../embeddings/oleObject2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4.emf"/><Relationship Id="rId5" Type="http://schemas.openxmlformats.org/officeDocument/2006/relationships/oleObject" Target="../embeddings/oleObject24.bin"/><Relationship Id="rId4" Type="http://schemas.openxmlformats.org/officeDocument/2006/relationships/image" Target="../media/image23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13" Type="http://schemas.openxmlformats.org/officeDocument/2006/relationships/oleObject" Target="../embeddings/oleObject31.bin"/><Relationship Id="rId3" Type="http://schemas.openxmlformats.org/officeDocument/2006/relationships/oleObject" Target="../embeddings/oleObject26.bin"/><Relationship Id="rId7" Type="http://schemas.openxmlformats.org/officeDocument/2006/relationships/oleObject" Target="../embeddings/oleObject28.bin"/><Relationship Id="rId12" Type="http://schemas.openxmlformats.org/officeDocument/2006/relationships/image" Target="../media/image30.e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2.emf"/><Relationship Id="rId1" Type="http://schemas.openxmlformats.org/officeDocument/2006/relationships/vmlDrawing" Target="../drawings/vmlDrawing7.vml"/><Relationship Id="rId6" Type="http://schemas.openxmlformats.org/officeDocument/2006/relationships/image" Target="../media/image27.emf"/><Relationship Id="rId11" Type="http://schemas.openxmlformats.org/officeDocument/2006/relationships/oleObject" Target="../embeddings/oleObject30.bin"/><Relationship Id="rId5" Type="http://schemas.openxmlformats.org/officeDocument/2006/relationships/oleObject" Target="../embeddings/oleObject27.bin"/><Relationship Id="rId15" Type="http://schemas.openxmlformats.org/officeDocument/2006/relationships/oleObject" Target="../embeddings/oleObject32.bin"/><Relationship Id="rId10" Type="http://schemas.openxmlformats.org/officeDocument/2006/relationships/image" Target="../media/image29.emf"/><Relationship Id="rId4" Type="http://schemas.openxmlformats.org/officeDocument/2006/relationships/image" Target="../media/image26.emf"/><Relationship Id="rId9" Type="http://schemas.openxmlformats.org/officeDocument/2006/relationships/oleObject" Target="../embeddings/oleObject29.bin"/><Relationship Id="rId14" Type="http://schemas.openxmlformats.org/officeDocument/2006/relationships/image" Target="../media/image31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emf"/><Relationship Id="rId13" Type="http://schemas.openxmlformats.org/officeDocument/2006/relationships/oleObject" Target="../embeddings/oleObject38.bin"/><Relationship Id="rId18" Type="http://schemas.openxmlformats.org/officeDocument/2006/relationships/image" Target="../media/image40.emf"/><Relationship Id="rId3" Type="http://schemas.openxmlformats.org/officeDocument/2006/relationships/oleObject" Target="../embeddings/oleObject33.bin"/><Relationship Id="rId21" Type="http://schemas.openxmlformats.org/officeDocument/2006/relationships/oleObject" Target="../embeddings/oleObject42.bin"/><Relationship Id="rId7" Type="http://schemas.openxmlformats.org/officeDocument/2006/relationships/oleObject" Target="../embeddings/oleObject35.bin"/><Relationship Id="rId12" Type="http://schemas.openxmlformats.org/officeDocument/2006/relationships/image" Target="../media/image37.emf"/><Relationship Id="rId17" Type="http://schemas.openxmlformats.org/officeDocument/2006/relationships/oleObject" Target="../embeddings/oleObject40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9.emf"/><Relationship Id="rId20" Type="http://schemas.openxmlformats.org/officeDocument/2006/relationships/image" Target="../media/image41.emf"/><Relationship Id="rId1" Type="http://schemas.openxmlformats.org/officeDocument/2006/relationships/vmlDrawing" Target="../drawings/vmlDrawing8.vml"/><Relationship Id="rId6" Type="http://schemas.openxmlformats.org/officeDocument/2006/relationships/image" Target="../media/image34.emf"/><Relationship Id="rId11" Type="http://schemas.openxmlformats.org/officeDocument/2006/relationships/oleObject" Target="../embeddings/oleObject37.bin"/><Relationship Id="rId5" Type="http://schemas.openxmlformats.org/officeDocument/2006/relationships/oleObject" Target="../embeddings/oleObject34.bin"/><Relationship Id="rId15" Type="http://schemas.openxmlformats.org/officeDocument/2006/relationships/oleObject" Target="../embeddings/oleObject39.bin"/><Relationship Id="rId10" Type="http://schemas.openxmlformats.org/officeDocument/2006/relationships/image" Target="../media/image36.emf"/><Relationship Id="rId19" Type="http://schemas.openxmlformats.org/officeDocument/2006/relationships/oleObject" Target="../embeddings/oleObject41.bin"/><Relationship Id="rId4" Type="http://schemas.openxmlformats.org/officeDocument/2006/relationships/image" Target="../media/image33.emf"/><Relationship Id="rId9" Type="http://schemas.openxmlformats.org/officeDocument/2006/relationships/oleObject" Target="../embeddings/oleObject36.bin"/><Relationship Id="rId14" Type="http://schemas.openxmlformats.org/officeDocument/2006/relationships/image" Target="../media/image38.emf"/><Relationship Id="rId22" Type="http://schemas.openxmlformats.org/officeDocument/2006/relationships/image" Target="../media/image42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emf"/><Relationship Id="rId13" Type="http://schemas.openxmlformats.org/officeDocument/2006/relationships/oleObject" Target="../embeddings/oleObject48.bin"/><Relationship Id="rId3" Type="http://schemas.openxmlformats.org/officeDocument/2006/relationships/oleObject" Target="../embeddings/oleObject43.bin"/><Relationship Id="rId7" Type="http://schemas.openxmlformats.org/officeDocument/2006/relationships/oleObject" Target="../embeddings/oleObject45.bin"/><Relationship Id="rId12" Type="http://schemas.openxmlformats.org/officeDocument/2006/relationships/image" Target="../media/image47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44.emf"/><Relationship Id="rId11" Type="http://schemas.openxmlformats.org/officeDocument/2006/relationships/oleObject" Target="../embeddings/oleObject47.bin"/><Relationship Id="rId5" Type="http://schemas.openxmlformats.org/officeDocument/2006/relationships/oleObject" Target="../embeddings/oleObject44.bin"/><Relationship Id="rId10" Type="http://schemas.openxmlformats.org/officeDocument/2006/relationships/image" Target="../media/image46.emf"/><Relationship Id="rId4" Type="http://schemas.openxmlformats.org/officeDocument/2006/relationships/image" Target="../media/image43.emf"/><Relationship Id="rId9" Type="http://schemas.openxmlformats.org/officeDocument/2006/relationships/oleObject" Target="../embeddings/oleObject46.bin"/><Relationship Id="rId14" Type="http://schemas.openxmlformats.org/officeDocument/2006/relationships/image" Target="../media/image48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emf"/><Relationship Id="rId13" Type="http://schemas.openxmlformats.org/officeDocument/2006/relationships/oleObject" Target="../embeddings/oleObject54.bin"/><Relationship Id="rId3" Type="http://schemas.openxmlformats.org/officeDocument/2006/relationships/oleObject" Target="../embeddings/oleObject49.bin"/><Relationship Id="rId7" Type="http://schemas.openxmlformats.org/officeDocument/2006/relationships/oleObject" Target="../embeddings/oleObject51.bin"/><Relationship Id="rId12" Type="http://schemas.openxmlformats.org/officeDocument/2006/relationships/image" Target="../media/image53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50.emf"/><Relationship Id="rId11" Type="http://schemas.openxmlformats.org/officeDocument/2006/relationships/oleObject" Target="../embeddings/oleObject53.bin"/><Relationship Id="rId5" Type="http://schemas.openxmlformats.org/officeDocument/2006/relationships/oleObject" Target="../embeddings/oleObject50.bin"/><Relationship Id="rId10" Type="http://schemas.openxmlformats.org/officeDocument/2006/relationships/image" Target="../media/image52.emf"/><Relationship Id="rId4" Type="http://schemas.openxmlformats.org/officeDocument/2006/relationships/image" Target="../media/image49.emf"/><Relationship Id="rId9" Type="http://schemas.openxmlformats.org/officeDocument/2006/relationships/oleObject" Target="../embeddings/oleObject52.bin"/><Relationship Id="rId14" Type="http://schemas.openxmlformats.org/officeDocument/2006/relationships/image" Target="../media/image54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emf"/><Relationship Id="rId13" Type="http://schemas.openxmlformats.org/officeDocument/2006/relationships/oleObject" Target="../embeddings/oleObject60.bin"/><Relationship Id="rId3" Type="http://schemas.openxmlformats.org/officeDocument/2006/relationships/oleObject" Target="../embeddings/oleObject55.bin"/><Relationship Id="rId7" Type="http://schemas.openxmlformats.org/officeDocument/2006/relationships/oleObject" Target="../embeddings/oleObject57.bin"/><Relationship Id="rId12" Type="http://schemas.openxmlformats.org/officeDocument/2006/relationships/image" Target="../media/image59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56.emf"/><Relationship Id="rId11" Type="http://schemas.openxmlformats.org/officeDocument/2006/relationships/oleObject" Target="../embeddings/oleObject59.bin"/><Relationship Id="rId5" Type="http://schemas.openxmlformats.org/officeDocument/2006/relationships/oleObject" Target="../embeddings/oleObject56.bin"/><Relationship Id="rId10" Type="http://schemas.openxmlformats.org/officeDocument/2006/relationships/image" Target="../media/image58.emf"/><Relationship Id="rId4" Type="http://schemas.openxmlformats.org/officeDocument/2006/relationships/image" Target="../media/image55.emf"/><Relationship Id="rId9" Type="http://schemas.openxmlformats.org/officeDocument/2006/relationships/oleObject" Target="../embeddings/oleObject58.bin"/><Relationship Id="rId14" Type="http://schemas.openxmlformats.org/officeDocument/2006/relationships/image" Target="../media/image60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emf"/><Relationship Id="rId3" Type="http://schemas.openxmlformats.org/officeDocument/2006/relationships/oleObject" Target="../embeddings/oleObject61.bin"/><Relationship Id="rId7" Type="http://schemas.openxmlformats.org/officeDocument/2006/relationships/oleObject" Target="../embeddings/oleObject6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62.emf"/><Relationship Id="rId5" Type="http://schemas.openxmlformats.org/officeDocument/2006/relationships/oleObject" Target="../embeddings/oleObject62.bin"/><Relationship Id="rId10" Type="http://schemas.openxmlformats.org/officeDocument/2006/relationships/image" Target="../media/image64.emf"/><Relationship Id="rId4" Type="http://schemas.openxmlformats.org/officeDocument/2006/relationships/image" Target="../media/image61.emf"/><Relationship Id="rId9" Type="http://schemas.openxmlformats.org/officeDocument/2006/relationships/oleObject" Target="../embeddings/oleObject64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emf"/><Relationship Id="rId13" Type="http://schemas.openxmlformats.org/officeDocument/2006/relationships/oleObject" Target="../embeddings/oleObject70.bin"/><Relationship Id="rId3" Type="http://schemas.openxmlformats.org/officeDocument/2006/relationships/oleObject" Target="../embeddings/oleObject65.bin"/><Relationship Id="rId7" Type="http://schemas.openxmlformats.org/officeDocument/2006/relationships/oleObject" Target="../embeddings/oleObject67.bin"/><Relationship Id="rId12" Type="http://schemas.openxmlformats.org/officeDocument/2006/relationships/image" Target="../media/image69.emf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71.emf"/><Relationship Id="rId1" Type="http://schemas.openxmlformats.org/officeDocument/2006/relationships/vmlDrawing" Target="../drawings/vmlDrawing13.vml"/><Relationship Id="rId6" Type="http://schemas.openxmlformats.org/officeDocument/2006/relationships/image" Target="../media/image66.emf"/><Relationship Id="rId11" Type="http://schemas.openxmlformats.org/officeDocument/2006/relationships/oleObject" Target="../embeddings/oleObject69.bin"/><Relationship Id="rId5" Type="http://schemas.openxmlformats.org/officeDocument/2006/relationships/oleObject" Target="../embeddings/oleObject66.bin"/><Relationship Id="rId15" Type="http://schemas.openxmlformats.org/officeDocument/2006/relationships/oleObject" Target="../embeddings/oleObject71.bin"/><Relationship Id="rId10" Type="http://schemas.openxmlformats.org/officeDocument/2006/relationships/image" Target="../media/image68.emf"/><Relationship Id="rId4" Type="http://schemas.openxmlformats.org/officeDocument/2006/relationships/image" Target="../media/image65.emf"/><Relationship Id="rId9" Type="http://schemas.openxmlformats.org/officeDocument/2006/relationships/oleObject" Target="../embeddings/oleObject68.bin"/><Relationship Id="rId14" Type="http://schemas.openxmlformats.org/officeDocument/2006/relationships/image" Target="../media/image70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72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73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emf"/><Relationship Id="rId3" Type="http://schemas.openxmlformats.org/officeDocument/2006/relationships/oleObject" Target="../embeddings/oleObject74.bin"/><Relationship Id="rId7" Type="http://schemas.openxmlformats.org/officeDocument/2006/relationships/oleObject" Target="../embeddings/oleObject7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75.emf"/><Relationship Id="rId5" Type="http://schemas.openxmlformats.org/officeDocument/2006/relationships/oleObject" Target="../embeddings/oleObject75.bin"/><Relationship Id="rId4" Type="http://schemas.openxmlformats.org/officeDocument/2006/relationships/image" Target="../media/image74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emf"/><Relationship Id="rId3" Type="http://schemas.openxmlformats.org/officeDocument/2006/relationships/oleObject" Target="../embeddings/oleObject77.bin"/><Relationship Id="rId7" Type="http://schemas.openxmlformats.org/officeDocument/2006/relationships/oleObject" Target="../embeddings/oleObject7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78.emf"/><Relationship Id="rId5" Type="http://schemas.openxmlformats.org/officeDocument/2006/relationships/oleObject" Target="../embeddings/oleObject78.bin"/><Relationship Id="rId4" Type="http://schemas.openxmlformats.org/officeDocument/2006/relationships/image" Target="../media/image77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emf"/><Relationship Id="rId3" Type="http://schemas.openxmlformats.org/officeDocument/2006/relationships/oleObject" Target="../embeddings/oleObject80.bin"/><Relationship Id="rId7" Type="http://schemas.openxmlformats.org/officeDocument/2006/relationships/oleObject" Target="../embeddings/oleObject82.bin"/><Relationship Id="rId12" Type="http://schemas.openxmlformats.org/officeDocument/2006/relationships/image" Target="../media/image84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81.emf"/><Relationship Id="rId11" Type="http://schemas.openxmlformats.org/officeDocument/2006/relationships/oleObject" Target="../embeddings/oleObject84.bin"/><Relationship Id="rId5" Type="http://schemas.openxmlformats.org/officeDocument/2006/relationships/oleObject" Target="../embeddings/oleObject81.bin"/><Relationship Id="rId10" Type="http://schemas.openxmlformats.org/officeDocument/2006/relationships/image" Target="../media/image83.emf"/><Relationship Id="rId4" Type="http://schemas.openxmlformats.org/officeDocument/2006/relationships/image" Target="../media/image80.emf"/><Relationship Id="rId9" Type="http://schemas.openxmlformats.org/officeDocument/2006/relationships/oleObject" Target="../embeddings/oleObject83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emf"/><Relationship Id="rId3" Type="http://schemas.openxmlformats.org/officeDocument/2006/relationships/oleObject" Target="../embeddings/oleObject85.bin"/><Relationship Id="rId7" Type="http://schemas.openxmlformats.org/officeDocument/2006/relationships/oleObject" Target="../embeddings/oleObject8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86.emf"/><Relationship Id="rId5" Type="http://schemas.openxmlformats.org/officeDocument/2006/relationships/oleObject" Target="../embeddings/oleObject86.bin"/><Relationship Id="rId10" Type="http://schemas.openxmlformats.org/officeDocument/2006/relationships/image" Target="../media/image88.emf"/><Relationship Id="rId4" Type="http://schemas.openxmlformats.org/officeDocument/2006/relationships/image" Target="../media/image85.emf"/><Relationship Id="rId9" Type="http://schemas.openxmlformats.org/officeDocument/2006/relationships/oleObject" Target="../embeddings/oleObject88.bin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wmf"/><Relationship Id="rId3" Type="http://schemas.openxmlformats.org/officeDocument/2006/relationships/oleObject" Target="../embeddings/oleObject89.bin"/><Relationship Id="rId7" Type="http://schemas.openxmlformats.org/officeDocument/2006/relationships/oleObject" Target="../embeddings/oleObject91.bin"/><Relationship Id="rId12" Type="http://schemas.openxmlformats.org/officeDocument/2006/relationships/image" Target="../media/image9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90.wmf"/><Relationship Id="rId11" Type="http://schemas.openxmlformats.org/officeDocument/2006/relationships/oleObject" Target="../embeddings/oleObject93.bin"/><Relationship Id="rId5" Type="http://schemas.openxmlformats.org/officeDocument/2006/relationships/oleObject" Target="../embeddings/oleObject90.bin"/><Relationship Id="rId10" Type="http://schemas.openxmlformats.org/officeDocument/2006/relationships/image" Target="../media/image92.wmf"/><Relationship Id="rId4" Type="http://schemas.openxmlformats.org/officeDocument/2006/relationships/image" Target="../media/image89.wmf"/><Relationship Id="rId9" Type="http://schemas.openxmlformats.org/officeDocument/2006/relationships/oleObject" Target="../embeddings/oleObject92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94.e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96.emf"/><Relationship Id="rId5" Type="http://schemas.openxmlformats.org/officeDocument/2006/relationships/oleObject" Target="../embeddings/oleObject96.bin"/><Relationship Id="rId4" Type="http://schemas.openxmlformats.org/officeDocument/2006/relationships/image" Target="../media/image95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emf"/><Relationship Id="rId3" Type="http://schemas.openxmlformats.org/officeDocument/2006/relationships/oleObject" Target="../embeddings/oleObject97.bin"/><Relationship Id="rId7" Type="http://schemas.openxmlformats.org/officeDocument/2006/relationships/oleObject" Target="../embeddings/oleObject9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98.emf"/><Relationship Id="rId5" Type="http://schemas.openxmlformats.org/officeDocument/2006/relationships/oleObject" Target="../embeddings/oleObject98.bin"/><Relationship Id="rId10" Type="http://schemas.openxmlformats.org/officeDocument/2006/relationships/image" Target="../media/image100.emf"/><Relationship Id="rId4" Type="http://schemas.openxmlformats.org/officeDocument/2006/relationships/image" Target="../media/image97.emf"/><Relationship Id="rId9" Type="http://schemas.openxmlformats.org/officeDocument/2006/relationships/oleObject" Target="../embeddings/oleObject100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02.emf"/><Relationship Id="rId5" Type="http://schemas.openxmlformats.org/officeDocument/2006/relationships/oleObject" Target="../embeddings/oleObject102.bin"/><Relationship Id="rId4" Type="http://schemas.openxmlformats.org/officeDocument/2006/relationships/image" Target="../media/image101.em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emf"/><Relationship Id="rId3" Type="http://schemas.openxmlformats.org/officeDocument/2006/relationships/oleObject" Target="../embeddings/oleObject103.bin"/><Relationship Id="rId7" Type="http://schemas.openxmlformats.org/officeDocument/2006/relationships/oleObject" Target="../embeddings/oleObject10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104.emf"/><Relationship Id="rId5" Type="http://schemas.openxmlformats.org/officeDocument/2006/relationships/oleObject" Target="../embeddings/oleObject104.bin"/><Relationship Id="rId4" Type="http://schemas.openxmlformats.org/officeDocument/2006/relationships/image" Target="../media/image103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emf"/><Relationship Id="rId13" Type="http://schemas.openxmlformats.org/officeDocument/2006/relationships/oleObject" Target="../embeddings/oleObject111.bin"/><Relationship Id="rId3" Type="http://schemas.openxmlformats.org/officeDocument/2006/relationships/oleObject" Target="../embeddings/oleObject106.bin"/><Relationship Id="rId7" Type="http://schemas.openxmlformats.org/officeDocument/2006/relationships/oleObject" Target="../embeddings/oleObject108.bin"/><Relationship Id="rId12" Type="http://schemas.openxmlformats.org/officeDocument/2006/relationships/image" Target="../media/image11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107.emf"/><Relationship Id="rId11" Type="http://schemas.openxmlformats.org/officeDocument/2006/relationships/oleObject" Target="../embeddings/oleObject110.bin"/><Relationship Id="rId5" Type="http://schemas.openxmlformats.org/officeDocument/2006/relationships/oleObject" Target="../embeddings/oleObject107.bin"/><Relationship Id="rId10" Type="http://schemas.openxmlformats.org/officeDocument/2006/relationships/image" Target="../media/image109.emf"/><Relationship Id="rId4" Type="http://schemas.openxmlformats.org/officeDocument/2006/relationships/image" Target="../media/image106.emf"/><Relationship Id="rId9" Type="http://schemas.openxmlformats.org/officeDocument/2006/relationships/oleObject" Target="../embeddings/oleObject109.bin"/><Relationship Id="rId14" Type="http://schemas.openxmlformats.org/officeDocument/2006/relationships/image" Target="../media/image111.w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wmf"/><Relationship Id="rId3" Type="http://schemas.openxmlformats.org/officeDocument/2006/relationships/oleObject" Target="../embeddings/oleObject112.bin"/><Relationship Id="rId7" Type="http://schemas.openxmlformats.org/officeDocument/2006/relationships/oleObject" Target="../embeddings/oleObject1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113.emf"/><Relationship Id="rId5" Type="http://schemas.openxmlformats.org/officeDocument/2006/relationships/oleObject" Target="../embeddings/oleObject113.bin"/><Relationship Id="rId4" Type="http://schemas.openxmlformats.org/officeDocument/2006/relationships/image" Target="../media/image112.e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emf"/><Relationship Id="rId3" Type="http://schemas.openxmlformats.org/officeDocument/2006/relationships/oleObject" Target="../embeddings/oleObject115.bin"/><Relationship Id="rId7" Type="http://schemas.openxmlformats.org/officeDocument/2006/relationships/oleObject" Target="../embeddings/oleObject11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116.emf"/><Relationship Id="rId5" Type="http://schemas.openxmlformats.org/officeDocument/2006/relationships/oleObject" Target="../embeddings/oleObject116.bin"/><Relationship Id="rId4" Type="http://schemas.openxmlformats.org/officeDocument/2006/relationships/image" Target="../media/image115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119.emf"/><Relationship Id="rId5" Type="http://schemas.openxmlformats.org/officeDocument/2006/relationships/oleObject" Target="../embeddings/oleObject119.bin"/><Relationship Id="rId4" Type="http://schemas.openxmlformats.org/officeDocument/2006/relationships/image" Target="../media/image118.e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emf"/><Relationship Id="rId3" Type="http://schemas.openxmlformats.org/officeDocument/2006/relationships/oleObject" Target="../embeddings/oleObject120.bin"/><Relationship Id="rId7" Type="http://schemas.openxmlformats.org/officeDocument/2006/relationships/oleObject" Target="../embeddings/oleObject122.bin"/><Relationship Id="rId12" Type="http://schemas.openxmlformats.org/officeDocument/2006/relationships/image" Target="../media/image124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121.emf"/><Relationship Id="rId11" Type="http://schemas.openxmlformats.org/officeDocument/2006/relationships/oleObject" Target="../embeddings/oleObject124.bin"/><Relationship Id="rId5" Type="http://schemas.openxmlformats.org/officeDocument/2006/relationships/oleObject" Target="../embeddings/oleObject121.bin"/><Relationship Id="rId10" Type="http://schemas.openxmlformats.org/officeDocument/2006/relationships/image" Target="../media/image123.emf"/><Relationship Id="rId4" Type="http://schemas.openxmlformats.org/officeDocument/2006/relationships/image" Target="../media/image120.emf"/><Relationship Id="rId9" Type="http://schemas.openxmlformats.org/officeDocument/2006/relationships/oleObject" Target="../embeddings/oleObject123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126.emf"/><Relationship Id="rId5" Type="http://schemas.openxmlformats.org/officeDocument/2006/relationships/oleObject" Target="../embeddings/oleObject126.bin"/><Relationship Id="rId4" Type="http://schemas.openxmlformats.org/officeDocument/2006/relationships/image" Target="../media/image125.e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9.emf"/><Relationship Id="rId3" Type="http://schemas.openxmlformats.org/officeDocument/2006/relationships/oleObject" Target="../embeddings/oleObject127.bin"/><Relationship Id="rId7" Type="http://schemas.openxmlformats.org/officeDocument/2006/relationships/oleObject" Target="../embeddings/oleObject12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2.vml"/><Relationship Id="rId6" Type="http://schemas.openxmlformats.org/officeDocument/2006/relationships/image" Target="../media/image128.emf"/><Relationship Id="rId5" Type="http://schemas.openxmlformats.org/officeDocument/2006/relationships/oleObject" Target="../embeddings/oleObject128.bin"/><Relationship Id="rId4" Type="http://schemas.openxmlformats.org/officeDocument/2006/relationships/image" Target="../media/image127.emf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2.wmf"/><Relationship Id="rId13" Type="http://schemas.openxmlformats.org/officeDocument/2006/relationships/oleObject" Target="../embeddings/oleObject135.bin"/><Relationship Id="rId3" Type="http://schemas.openxmlformats.org/officeDocument/2006/relationships/oleObject" Target="../embeddings/oleObject130.bin"/><Relationship Id="rId7" Type="http://schemas.openxmlformats.org/officeDocument/2006/relationships/oleObject" Target="../embeddings/oleObject132.bin"/><Relationship Id="rId12" Type="http://schemas.openxmlformats.org/officeDocument/2006/relationships/image" Target="../media/image134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131.wmf"/><Relationship Id="rId11" Type="http://schemas.openxmlformats.org/officeDocument/2006/relationships/oleObject" Target="../embeddings/oleObject134.bin"/><Relationship Id="rId5" Type="http://schemas.openxmlformats.org/officeDocument/2006/relationships/oleObject" Target="../embeddings/oleObject131.bin"/><Relationship Id="rId10" Type="http://schemas.openxmlformats.org/officeDocument/2006/relationships/image" Target="../media/image133.emf"/><Relationship Id="rId4" Type="http://schemas.openxmlformats.org/officeDocument/2006/relationships/image" Target="../media/image130.emf"/><Relationship Id="rId9" Type="http://schemas.openxmlformats.org/officeDocument/2006/relationships/oleObject" Target="../embeddings/oleObject133.bin"/><Relationship Id="rId14" Type="http://schemas.openxmlformats.org/officeDocument/2006/relationships/image" Target="../media/image135.e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8.emf"/><Relationship Id="rId3" Type="http://schemas.openxmlformats.org/officeDocument/2006/relationships/oleObject" Target="../embeddings/oleObject136.bin"/><Relationship Id="rId7" Type="http://schemas.openxmlformats.org/officeDocument/2006/relationships/oleObject" Target="../embeddings/oleObject138.bin"/><Relationship Id="rId12" Type="http://schemas.openxmlformats.org/officeDocument/2006/relationships/image" Target="../media/image140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4.vml"/><Relationship Id="rId6" Type="http://schemas.openxmlformats.org/officeDocument/2006/relationships/image" Target="../media/image137.emf"/><Relationship Id="rId11" Type="http://schemas.openxmlformats.org/officeDocument/2006/relationships/oleObject" Target="../embeddings/oleObject140.bin"/><Relationship Id="rId5" Type="http://schemas.openxmlformats.org/officeDocument/2006/relationships/oleObject" Target="../embeddings/oleObject137.bin"/><Relationship Id="rId10" Type="http://schemas.openxmlformats.org/officeDocument/2006/relationships/image" Target="../media/image139.emf"/><Relationship Id="rId4" Type="http://schemas.openxmlformats.org/officeDocument/2006/relationships/image" Target="../media/image136.emf"/><Relationship Id="rId9" Type="http://schemas.openxmlformats.org/officeDocument/2006/relationships/oleObject" Target="../embeddings/oleObject139.bin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3.emf"/><Relationship Id="rId3" Type="http://schemas.openxmlformats.org/officeDocument/2006/relationships/oleObject" Target="../embeddings/oleObject141.bin"/><Relationship Id="rId7" Type="http://schemas.openxmlformats.org/officeDocument/2006/relationships/oleObject" Target="../embeddings/oleObject14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5.vml"/><Relationship Id="rId6" Type="http://schemas.openxmlformats.org/officeDocument/2006/relationships/image" Target="../media/image142.emf"/><Relationship Id="rId5" Type="http://schemas.openxmlformats.org/officeDocument/2006/relationships/oleObject" Target="../embeddings/oleObject142.bin"/><Relationship Id="rId4" Type="http://schemas.openxmlformats.org/officeDocument/2006/relationships/image" Target="../media/image141.em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6.emf"/><Relationship Id="rId3" Type="http://schemas.openxmlformats.org/officeDocument/2006/relationships/oleObject" Target="../embeddings/oleObject144.bin"/><Relationship Id="rId7" Type="http://schemas.openxmlformats.org/officeDocument/2006/relationships/oleObject" Target="../embeddings/oleObject14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6.vml"/><Relationship Id="rId6" Type="http://schemas.openxmlformats.org/officeDocument/2006/relationships/image" Target="../media/image145.emf"/><Relationship Id="rId5" Type="http://schemas.openxmlformats.org/officeDocument/2006/relationships/oleObject" Target="../embeddings/oleObject145.bin"/><Relationship Id="rId4" Type="http://schemas.openxmlformats.org/officeDocument/2006/relationships/image" Target="../media/image144.em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9.emf"/><Relationship Id="rId3" Type="http://schemas.openxmlformats.org/officeDocument/2006/relationships/oleObject" Target="../embeddings/oleObject147.bin"/><Relationship Id="rId7" Type="http://schemas.openxmlformats.org/officeDocument/2006/relationships/oleObject" Target="../embeddings/oleObject149.bin"/><Relationship Id="rId12" Type="http://schemas.openxmlformats.org/officeDocument/2006/relationships/image" Target="../media/image151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7.vml"/><Relationship Id="rId6" Type="http://schemas.openxmlformats.org/officeDocument/2006/relationships/image" Target="../media/image148.emf"/><Relationship Id="rId11" Type="http://schemas.openxmlformats.org/officeDocument/2006/relationships/oleObject" Target="../embeddings/oleObject151.bin"/><Relationship Id="rId5" Type="http://schemas.openxmlformats.org/officeDocument/2006/relationships/oleObject" Target="../embeddings/oleObject148.bin"/><Relationship Id="rId10" Type="http://schemas.openxmlformats.org/officeDocument/2006/relationships/image" Target="../media/image150.emf"/><Relationship Id="rId4" Type="http://schemas.openxmlformats.org/officeDocument/2006/relationships/image" Target="../media/image147.emf"/><Relationship Id="rId9" Type="http://schemas.openxmlformats.org/officeDocument/2006/relationships/oleObject" Target="../embeddings/oleObject150.bin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4.emf"/><Relationship Id="rId3" Type="http://schemas.openxmlformats.org/officeDocument/2006/relationships/oleObject" Target="../embeddings/oleObject152.bin"/><Relationship Id="rId7" Type="http://schemas.openxmlformats.org/officeDocument/2006/relationships/oleObject" Target="../embeddings/oleObject15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8.vml"/><Relationship Id="rId6" Type="http://schemas.openxmlformats.org/officeDocument/2006/relationships/image" Target="../media/image153.emf"/><Relationship Id="rId5" Type="http://schemas.openxmlformats.org/officeDocument/2006/relationships/oleObject" Target="../embeddings/oleObject153.bin"/><Relationship Id="rId4" Type="http://schemas.openxmlformats.org/officeDocument/2006/relationships/image" Target="../media/image152.emf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7.emf"/><Relationship Id="rId3" Type="http://schemas.openxmlformats.org/officeDocument/2006/relationships/oleObject" Target="../embeddings/oleObject155.bin"/><Relationship Id="rId7" Type="http://schemas.openxmlformats.org/officeDocument/2006/relationships/oleObject" Target="../embeddings/oleObject15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9.vml"/><Relationship Id="rId6" Type="http://schemas.openxmlformats.org/officeDocument/2006/relationships/image" Target="../media/image156.emf"/><Relationship Id="rId5" Type="http://schemas.openxmlformats.org/officeDocument/2006/relationships/oleObject" Target="../embeddings/oleObject156.bin"/><Relationship Id="rId4" Type="http://schemas.openxmlformats.org/officeDocument/2006/relationships/image" Target="../media/image155.emf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emf"/><Relationship Id="rId3" Type="http://schemas.openxmlformats.org/officeDocument/2006/relationships/oleObject" Target="../embeddings/oleObject158.bin"/><Relationship Id="rId7" Type="http://schemas.openxmlformats.org/officeDocument/2006/relationships/oleObject" Target="../embeddings/oleObject16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0.vml"/><Relationship Id="rId6" Type="http://schemas.openxmlformats.org/officeDocument/2006/relationships/image" Target="../media/image159.emf"/><Relationship Id="rId5" Type="http://schemas.openxmlformats.org/officeDocument/2006/relationships/oleObject" Target="../embeddings/oleObject159.bin"/><Relationship Id="rId4" Type="http://schemas.openxmlformats.org/officeDocument/2006/relationships/image" Target="../media/image158.em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1.vml"/><Relationship Id="rId6" Type="http://schemas.openxmlformats.org/officeDocument/2006/relationships/image" Target="../media/image162.emf"/><Relationship Id="rId5" Type="http://schemas.openxmlformats.org/officeDocument/2006/relationships/oleObject" Target="../embeddings/oleObject162.bin"/><Relationship Id="rId4" Type="http://schemas.openxmlformats.org/officeDocument/2006/relationships/image" Target="../media/image161.emf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5.emf"/><Relationship Id="rId13" Type="http://schemas.openxmlformats.org/officeDocument/2006/relationships/oleObject" Target="../embeddings/oleObject168.bin"/><Relationship Id="rId18" Type="http://schemas.openxmlformats.org/officeDocument/2006/relationships/image" Target="../media/image170.emf"/><Relationship Id="rId3" Type="http://schemas.openxmlformats.org/officeDocument/2006/relationships/oleObject" Target="../embeddings/oleObject163.bin"/><Relationship Id="rId7" Type="http://schemas.openxmlformats.org/officeDocument/2006/relationships/oleObject" Target="../embeddings/oleObject165.bin"/><Relationship Id="rId12" Type="http://schemas.openxmlformats.org/officeDocument/2006/relationships/image" Target="../media/image167.emf"/><Relationship Id="rId17" Type="http://schemas.openxmlformats.org/officeDocument/2006/relationships/oleObject" Target="../embeddings/oleObject170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69.emf"/><Relationship Id="rId1" Type="http://schemas.openxmlformats.org/officeDocument/2006/relationships/vmlDrawing" Target="../drawings/vmlDrawing42.vml"/><Relationship Id="rId6" Type="http://schemas.openxmlformats.org/officeDocument/2006/relationships/image" Target="../media/image164.emf"/><Relationship Id="rId11" Type="http://schemas.openxmlformats.org/officeDocument/2006/relationships/oleObject" Target="../embeddings/oleObject167.bin"/><Relationship Id="rId5" Type="http://schemas.openxmlformats.org/officeDocument/2006/relationships/oleObject" Target="../embeddings/oleObject164.bin"/><Relationship Id="rId15" Type="http://schemas.openxmlformats.org/officeDocument/2006/relationships/oleObject" Target="../embeddings/oleObject169.bin"/><Relationship Id="rId10" Type="http://schemas.openxmlformats.org/officeDocument/2006/relationships/image" Target="../media/image166.emf"/><Relationship Id="rId4" Type="http://schemas.openxmlformats.org/officeDocument/2006/relationships/image" Target="../media/image163.emf"/><Relationship Id="rId9" Type="http://schemas.openxmlformats.org/officeDocument/2006/relationships/oleObject" Target="../embeddings/oleObject166.bin"/><Relationship Id="rId14" Type="http://schemas.openxmlformats.org/officeDocument/2006/relationships/image" Target="../media/image168.emf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3.emf"/><Relationship Id="rId13" Type="http://schemas.openxmlformats.org/officeDocument/2006/relationships/oleObject" Target="../embeddings/oleObject176.bin"/><Relationship Id="rId18" Type="http://schemas.openxmlformats.org/officeDocument/2006/relationships/image" Target="../media/image178.emf"/><Relationship Id="rId26" Type="http://schemas.openxmlformats.org/officeDocument/2006/relationships/image" Target="../media/image182.emf"/><Relationship Id="rId3" Type="http://schemas.openxmlformats.org/officeDocument/2006/relationships/oleObject" Target="../embeddings/oleObject171.bin"/><Relationship Id="rId21" Type="http://schemas.openxmlformats.org/officeDocument/2006/relationships/oleObject" Target="../embeddings/oleObject180.bin"/><Relationship Id="rId7" Type="http://schemas.openxmlformats.org/officeDocument/2006/relationships/oleObject" Target="../embeddings/oleObject173.bin"/><Relationship Id="rId12" Type="http://schemas.openxmlformats.org/officeDocument/2006/relationships/image" Target="../media/image175.emf"/><Relationship Id="rId17" Type="http://schemas.openxmlformats.org/officeDocument/2006/relationships/oleObject" Target="../embeddings/oleObject178.bin"/><Relationship Id="rId25" Type="http://schemas.openxmlformats.org/officeDocument/2006/relationships/oleObject" Target="../embeddings/oleObject18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77.emf"/><Relationship Id="rId20" Type="http://schemas.openxmlformats.org/officeDocument/2006/relationships/image" Target="../media/image179.emf"/><Relationship Id="rId1" Type="http://schemas.openxmlformats.org/officeDocument/2006/relationships/vmlDrawing" Target="../drawings/vmlDrawing43.vml"/><Relationship Id="rId6" Type="http://schemas.openxmlformats.org/officeDocument/2006/relationships/image" Target="../media/image172.emf"/><Relationship Id="rId11" Type="http://schemas.openxmlformats.org/officeDocument/2006/relationships/oleObject" Target="../embeddings/oleObject175.bin"/><Relationship Id="rId24" Type="http://schemas.openxmlformats.org/officeDocument/2006/relationships/image" Target="../media/image181.emf"/><Relationship Id="rId5" Type="http://schemas.openxmlformats.org/officeDocument/2006/relationships/oleObject" Target="../embeddings/oleObject172.bin"/><Relationship Id="rId15" Type="http://schemas.openxmlformats.org/officeDocument/2006/relationships/oleObject" Target="../embeddings/oleObject177.bin"/><Relationship Id="rId23" Type="http://schemas.openxmlformats.org/officeDocument/2006/relationships/oleObject" Target="../embeddings/oleObject181.bin"/><Relationship Id="rId10" Type="http://schemas.openxmlformats.org/officeDocument/2006/relationships/image" Target="../media/image174.emf"/><Relationship Id="rId19" Type="http://schemas.openxmlformats.org/officeDocument/2006/relationships/oleObject" Target="../embeddings/oleObject179.bin"/><Relationship Id="rId4" Type="http://schemas.openxmlformats.org/officeDocument/2006/relationships/image" Target="../media/image171.emf"/><Relationship Id="rId9" Type="http://schemas.openxmlformats.org/officeDocument/2006/relationships/oleObject" Target="../embeddings/oleObject174.bin"/><Relationship Id="rId14" Type="http://schemas.openxmlformats.org/officeDocument/2006/relationships/image" Target="../media/image176.emf"/><Relationship Id="rId22" Type="http://schemas.openxmlformats.org/officeDocument/2006/relationships/image" Target="../media/image18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EB5A13F-000D-4126-A27F-4E44DF746E00}" type="slidenum">
              <a:rPr lang="en-US" sz="1400" smtClean="0">
                <a:solidFill>
                  <a:srgbClr val="002060"/>
                </a:solidFill>
              </a:rPr>
              <a:pPr/>
              <a:t>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051" name="Text Box 2"/>
          <p:cNvSpPr txBox="1">
            <a:spLocks noChangeArrowheads="1"/>
          </p:cNvSpPr>
          <p:nvPr/>
        </p:nvSpPr>
        <p:spPr bwMode="auto">
          <a:xfrm>
            <a:off x="2336252" y="1066800"/>
            <a:ext cx="4361963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3400" b="1">
                <a:solidFill>
                  <a:srgbClr val="FF00FF"/>
                </a:solidFill>
              </a:rPr>
              <a:t>Chapter 7</a:t>
            </a:r>
          </a:p>
          <a:p>
            <a:pPr algn="ctr"/>
            <a:endParaRPr lang="en-US" sz="3400" b="1">
              <a:solidFill>
                <a:srgbClr val="FF00FF"/>
              </a:solidFill>
            </a:endParaRPr>
          </a:p>
          <a:p>
            <a:pPr algn="ctr"/>
            <a:r>
              <a:rPr lang="en-US" sz="3400" b="1" smtClean="0">
                <a:solidFill>
                  <a:srgbClr val="FF00FF"/>
                </a:solidFill>
              </a:rPr>
              <a:t>Multielectron Atoms</a:t>
            </a:r>
            <a:endParaRPr lang="en-US" sz="3400" b="1">
              <a:solidFill>
                <a:srgbClr val="FF00FF"/>
              </a:solidFill>
            </a:endParaRPr>
          </a:p>
        </p:txBody>
      </p:sp>
      <p:sp>
        <p:nvSpPr>
          <p:cNvPr id="2" name="TextBox 1"/>
          <p:cNvSpPr txBox="1"/>
          <p:nvPr/>
        </p:nvSpPr>
        <p:spPr bwMode="auto">
          <a:xfrm>
            <a:off x="1981200" y="3622357"/>
            <a:ext cx="486267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 anchor="ctr">
            <a:spAutoFit/>
          </a:bodyPr>
          <a:lstStyle/>
          <a:p>
            <a:pPr algn="ctr"/>
            <a:r>
              <a:rPr lang="en-US" sz="2600" b="1">
                <a:solidFill>
                  <a:schemeClr val="bg1"/>
                </a:solidFill>
              </a:rPr>
              <a:t>Part </a:t>
            </a:r>
            <a:r>
              <a:rPr lang="en-US" sz="2600" b="1" smtClean="0">
                <a:solidFill>
                  <a:schemeClr val="bg1"/>
                </a:solidFill>
              </a:rPr>
              <a:t>C:  Many Electron Atoms</a:t>
            </a:r>
            <a:endParaRPr lang="en-US" sz="26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059526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6308C2E8-CD50-4706-BFAC-DCFBB94938CC}" type="slidenum">
              <a:rPr lang="en-US" sz="1400" smtClean="0">
                <a:solidFill>
                  <a:srgbClr val="002060"/>
                </a:solidFill>
              </a:rPr>
              <a:pPr/>
              <a:t>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0"/>
            <a:ext cx="7772400" cy="457200"/>
          </a:xfrm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Part C:  Many Electron Atoms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457200" y="685800"/>
            <a:ext cx="57753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</a:t>
            </a:r>
            <a:r>
              <a:rPr lang="en-US" sz="2200" b="1">
                <a:solidFill>
                  <a:srgbClr val="FF33CC"/>
                </a:solidFill>
              </a:rPr>
              <a:t> The Hamiltonian for Multielectron Atoms</a:t>
            </a:r>
            <a:endParaRPr lang="en-US" sz="2200" b="1">
              <a:solidFill>
                <a:srgbClr val="FF33CC"/>
              </a:solidFill>
              <a:sym typeface="Symbol" pitchFamily="18" charset="2"/>
            </a:endParaRPr>
          </a:p>
        </p:txBody>
      </p:sp>
      <p:sp>
        <p:nvSpPr>
          <p:cNvPr id="3077" name="Text Box 6"/>
          <p:cNvSpPr txBox="1">
            <a:spLocks noChangeArrowheads="1"/>
          </p:cNvSpPr>
          <p:nvPr/>
        </p:nvSpPr>
        <p:spPr bwMode="auto">
          <a:xfrm>
            <a:off x="460375" y="3702050"/>
            <a:ext cx="35972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The Hartree-Fock Method</a:t>
            </a:r>
            <a:endParaRPr lang="en-US" sz="2600">
              <a:solidFill>
                <a:srgbClr val="002060"/>
              </a:solidFill>
            </a:endParaRPr>
          </a:p>
        </p:txBody>
      </p:sp>
      <p:sp>
        <p:nvSpPr>
          <p:cNvPr id="3078" name="Text Box 7"/>
          <p:cNvSpPr txBox="1">
            <a:spLocks noChangeArrowheads="1"/>
          </p:cNvSpPr>
          <p:nvPr/>
        </p:nvSpPr>
        <p:spPr bwMode="auto">
          <a:xfrm>
            <a:off x="460375" y="1219200"/>
            <a:ext cx="39227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The Hartree Method: Helium</a:t>
            </a:r>
          </a:p>
        </p:txBody>
      </p:sp>
      <p:sp>
        <p:nvSpPr>
          <p:cNvPr id="3079" name="Text Box 8"/>
          <p:cNvSpPr txBox="1">
            <a:spLocks noChangeArrowheads="1"/>
          </p:cNvSpPr>
          <p:nvPr/>
        </p:nvSpPr>
        <p:spPr bwMode="auto">
          <a:xfrm>
            <a:off x="460375" y="4387850"/>
            <a:ext cx="53371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Hartree-Fock Orbital Energies for Argon</a:t>
            </a:r>
          </a:p>
        </p:txBody>
      </p:sp>
      <p:sp>
        <p:nvSpPr>
          <p:cNvPr id="3080" name="Text Box 9"/>
          <p:cNvSpPr txBox="1">
            <a:spLocks noChangeArrowheads="1"/>
          </p:cNvSpPr>
          <p:nvPr/>
        </p:nvSpPr>
        <p:spPr bwMode="auto">
          <a:xfrm>
            <a:off x="484188" y="2406650"/>
            <a:ext cx="44640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Extension to Multielectron Atoms</a:t>
            </a:r>
          </a:p>
        </p:txBody>
      </p:sp>
      <p:sp>
        <p:nvSpPr>
          <p:cNvPr id="3081" name="Text Box 10"/>
          <p:cNvSpPr txBox="1">
            <a:spLocks noChangeArrowheads="1"/>
          </p:cNvSpPr>
          <p:nvPr/>
        </p:nvSpPr>
        <p:spPr bwMode="auto">
          <a:xfrm>
            <a:off x="508000" y="3048000"/>
            <a:ext cx="707548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Antisymmetrized Wavefunctions:  Slater Determinants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3082" name="Text Box 11"/>
          <p:cNvSpPr txBox="1">
            <a:spLocks noChangeArrowheads="1"/>
          </p:cNvSpPr>
          <p:nvPr/>
        </p:nvSpPr>
        <p:spPr bwMode="auto">
          <a:xfrm>
            <a:off x="457200" y="5073650"/>
            <a:ext cx="28638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Electron Correlation</a:t>
            </a:r>
          </a:p>
        </p:txBody>
      </p:sp>
      <p:sp>
        <p:nvSpPr>
          <p:cNvPr id="3083" name="Text Box 12"/>
          <p:cNvSpPr txBox="1">
            <a:spLocks noChangeArrowheads="1"/>
          </p:cNvSpPr>
          <p:nvPr/>
        </p:nvSpPr>
        <p:spPr bwMode="auto">
          <a:xfrm>
            <a:off x="488950" y="1797050"/>
            <a:ext cx="298926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Koopman’s Theorem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AD54928-805A-4587-98A0-00299F8A0BB7}" type="slidenum">
              <a:rPr lang="en-US" sz="1400" smtClean="0">
                <a:solidFill>
                  <a:srgbClr val="002060"/>
                </a:solidFill>
              </a:rPr>
              <a:pPr/>
              <a:t>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The Hamiltonian for Multielectron Atoms</a:t>
            </a:r>
          </a:p>
        </p:txBody>
      </p:sp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304800" y="2200275"/>
            <a:ext cx="5778500" cy="715963"/>
            <a:chOff x="192" y="1386"/>
            <a:chExt cx="3640" cy="451"/>
          </a:xfrm>
        </p:grpSpPr>
        <p:sp>
          <p:nvSpPr>
            <p:cNvPr id="4112" name="Text Box 7"/>
            <p:cNvSpPr txBox="1">
              <a:spLocks noChangeArrowheads="1"/>
            </p:cNvSpPr>
            <p:nvPr/>
          </p:nvSpPr>
          <p:spPr bwMode="auto">
            <a:xfrm>
              <a:off x="192" y="1446"/>
              <a:ext cx="105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Atomic Units:</a:t>
              </a:r>
            </a:p>
          </p:txBody>
        </p:sp>
        <p:graphicFrame>
          <p:nvGraphicFramePr>
            <p:cNvPr id="4113" name="Object 9"/>
            <p:cNvGraphicFramePr>
              <a:graphicFrameLocks noChangeAspect="1"/>
            </p:cNvGraphicFramePr>
            <p:nvPr/>
          </p:nvGraphicFramePr>
          <p:xfrm>
            <a:off x="1423" y="1386"/>
            <a:ext cx="2409" cy="4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82" name="Equation" r:id="rId3" imgW="2343184" imgH="400141" progId="Equation.DSMT4">
                    <p:embed/>
                  </p:oleObj>
                </mc:Choice>
                <mc:Fallback>
                  <p:oleObj name="Equation" r:id="rId3" imgW="2343184" imgH="400141" progId="Equation.DSMT4">
                    <p:embed/>
                    <p:pic>
                      <p:nvPicPr>
                        <p:cNvPr id="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23" y="1386"/>
                          <a:ext cx="2409" cy="45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46147" name="Text Box 3"/>
          <p:cNvSpPr txBox="1">
            <a:spLocks noChangeArrowheads="1"/>
          </p:cNvSpPr>
          <p:nvPr/>
        </p:nvSpPr>
        <p:spPr bwMode="auto">
          <a:xfrm>
            <a:off x="3810000" y="609600"/>
            <a:ext cx="1116013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FF"/>
                </a:solidFill>
              </a:rPr>
              <a:t>Helium</a:t>
            </a:r>
          </a:p>
        </p:txBody>
      </p:sp>
      <p:grpSp>
        <p:nvGrpSpPr>
          <p:cNvPr id="3" name="Group 24"/>
          <p:cNvGrpSpPr>
            <a:grpSpLocks/>
          </p:cNvGrpSpPr>
          <p:nvPr/>
        </p:nvGrpSpPr>
        <p:grpSpPr bwMode="auto">
          <a:xfrm>
            <a:off x="365125" y="1135063"/>
            <a:ext cx="8093075" cy="750887"/>
            <a:chOff x="230" y="715"/>
            <a:chExt cx="5098" cy="473"/>
          </a:xfrm>
        </p:grpSpPr>
        <p:graphicFrame>
          <p:nvGraphicFramePr>
            <p:cNvPr id="4109" name="Object 4"/>
            <p:cNvGraphicFramePr>
              <a:graphicFrameLocks noChangeAspect="1"/>
            </p:cNvGraphicFramePr>
            <p:nvPr/>
          </p:nvGraphicFramePr>
          <p:xfrm>
            <a:off x="1152" y="715"/>
            <a:ext cx="3489" cy="4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83" name="Equation" r:id="rId5" imgW="3409984" imgH="428510" progId="Equation.DSMT4">
                    <p:embed/>
                  </p:oleObj>
                </mc:Choice>
                <mc:Fallback>
                  <p:oleObj name="Equation" r:id="rId5" imgW="3409984" imgH="428510" progId="Equation.DSMT4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52" y="715"/>
                          <a:ext cx="3489" cy="4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110" name="Text Box 11"/>
            <p:cNvSpPr txBox="1">
              <a:spLocks noChangeArrowheads="1"/>
            </p:cNvSpPr>
            <p:nvPr/>
          </p:nvSpPr>
          <p:spPr bwMode="auto">
            <a:xfrm>
              <a:off x="4844" y="823"/>
              <a:ext cx="48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accent1"/>
                  </a:solidFill>
                </a:rPr>
                <a:t>Z = 2</a:t>
              </a:r>
            </a:p>
          </p:txBody>
        </p:sp>
        <p:sp>
          <p:nvSpPr>
            <p:cNvPr id="4111" name="Text Box 12"/>
            <p:cNvSpPr txBox="1">
              <a:spLocks noChangeArrowheads="1"/>
            </p:cNvSpPr>
            <p:nvPr/>
          </p:nvSpPr>
          <p:spPr bwMode="auto">
            <a:xfrm>
              <a:off x="230" y="823"/>
              <a:ext cx="72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SI Units:</a:t>
              </a:r>
            </a:p>
          </p:txBody>
        </p:sp>
      </p:grpSp>
      <p:sp>
        <p:nvSpPr>
          <p:cNvPr id="646160" name="Text Box 16"/>
          <p:cNvSpPr txBox="1">
            <a:spLocks noChangeArrowheads="1"/>
          </p:cNvSpPr>
          <p:nvPr/>
        </p:nvSpPr>
        <p:spPr bwMode="auto">
          <a:xfrm>
            <a:off x="2992438" y="2971800"/>
            <a:ext cx="287496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FF"/>
                </a:solidFill>
              </a:rPr>
              <a:t>Multielectron Atoms</a:t>
            </a:r>
          </a:p>
        </p:txBody>
      </p:sp>
      <p:graphicFrame>
        <p:nvGraphicFramePr>
          <p:cNvPr id="646163" name="Object 19"/>
          <p:cNvGraphicFramePr>
            <a:graphicFrameLocks noChangeAspect="1"/>
          </p:cNvGraphicFramePr>
          <p:nvPr/>
        </p:nvGraphicFramePr>
        <p:xfrm>
          <a:off x="2493963" y="3543300"/>
          <a:ext cx="3624262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84" name="Equation" r:id="rId7" imgW="2181343" imgH="428510" progId="Equation.DSMT4">
                  <p:embed/>
                </p:oleObj>
              </mc:Choice>
              <mc:Fallback>
                <p:oleObj name="Equation" r:id="rId7" imgW="2181343" imgH="428510" progId="Equation.DSMT4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3963" y="3543300"/>
                        <a:ext cx="3624262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6164" name="Text Box 20"/>
          <p:cNvSpPr txBox="1">
            <a:spLocks noChangeArrowheads="1"/>
          </p:cNvSpPr>
          <p:nvPr/>
        </p:nvSpPr>
        <p:spPr bwMode="auto">
          <a:xfrm>
            <a:off x="3168650" y="4265613"/>
            <a:ext cx="6699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1600" b="1">
                <a:solidFill>
                  <a:srgbClr val="FF0000"/>
                </a:solidFill>
              </a:rPr>
              <a:t>Elect</a:t>
            </a:r>
          </a:p>
          <a:p>
            <a:pPr algn="ctr"/>
            <a:r>
              <a:rPr lang="en-US" sz="1600" b="1">
                <a:solidFill>
                  <a:srgbClr val="FF0000"/>
                </a:solidFill>
              </a:rPr>
              <a:t>KE</a:t>
            </a:r>
          </a:p>
        </p:txBody>
      </p:sp>
      <p:sp>
        <p:nvSpPr>
          <p:cNvPr id="646165" name="Text Box 21"/>
          <p:cNvSpPr txBox="1">
            <a:spLocks noChangeArrowheads="1"/>
          </p:cNvSpPr>
          <p:nvPr/>
        </p:nvSpPr>
        <p:spPr bwMode="auto">
          <a:xfrm>
            <a:off x="4214813" y="4249738"/>
            <a:ext cx="738187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1600" b="1">
                <a:solidFill>
                  <a:srgbClr val="FF0000"/>
                </a:solidFill>
              </a:rPr>
              <a:t>Elect-</a:t>
            </a:r>
          </a:p>
          <a:p>
            <a:pPr algn="ctr"/>
            <a:r>
              <a:rPr lang="en-US" sz="1600" b="1">
                <a:solidFill>
                  <a:srgbClr val="FF0000"/>
                </a:solidFill>
              </a:rPr>
              <a:t>Nuc</a:t>
            </a:r>
          </a:p>
          <a:p>
            <a:pPr algn="ctr"/>
            <a:r>
              <a:rPr lang="en-US" sz="1600" b="1">
                <a:solidFill>
                  <a:srgbClr val="FF0000"/>
                </a:solidFill>
              </a:rPr>
              <a:t>PE</a:t>
            </a:r>
          </a:p>
        </p:txBody>
      </p:sp>
      <p:sp>
        <p:nvSpPr>
          <p:cNvPr id="646166" name="Text Box 22"/>
          <p:cNvSpPr txBox="1">
            <a:spLocks noChangeArrowheads="1"/>
          </p:cNvSpPr>
          <p:nvPr/>
        </p:nvSpPr>
        <p:spPr bwMode="auto">
          <a:xfrm>
            <a:off x="5205413" y="4237038"/>
            <a:ext cx="738187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1600" b="1">
                <a:solidFill>
                  <a:srgbClr val="FF0000"/>
                </a:solidFill>
              </a:rPr>
              <a:t>Elect-</a:t>
            </a:r>
          </a:p>
          <a:p>
            <a:pPr algn="ctr"/>
            <a:r>
              <a:rPr lang="en-US" sz="1600" b="1">
                <a:solidFill>
                  <a:srgbClr val="FF0000"/>
                </a:solidFill>
              </a:rPr>
              <a:t>Elect</a:t>
            </a:r>
          </a:p>
          <a:p>
            <a:pPr algn="ctr"/>
            <a:r>
              <a:rPr lang="en-US" sz="1600" b="1">
                <a:solidFill>
                  <a:srgbClr val="FF0000"/>
                </a:solidFill>
              </a:rPr>
              <a:t>PE</a:t>
            </a:r>
          </a:p>
        </p:txBody>
      </p:sp>
      <p:graphicFrame>
        <p:nvGraphicFramePr>
          <p:cNvPr id="646167" name="Object 23"/>
          <p:cNvGraphicFramePr>
            <a:graphicFrameLocks noChangeAspect="1"/>
          </p:cNvGraphicFramePr>
          <p:nvPr/>
        </p:nvGraphicFramePr>
        <p:xfrm>
          <a:off x="1774825" y="5173663"/>
          <a:ext cx="5224463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85" name="Equation" r:id="rId9" imgW="3162367" imgH="428510" progId="Equation.DSMT4">
                  <p:embed/>
                </p:oleObj>
              </mc:Choice>
              <mc:Fallback>
                <p:oleObj name="Equation" r:id="rId9" imgW="3162367" imgH="428510" progId="Equation.DSMT4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4825" y="5173663"/>
                        <a:ext cx="5224463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4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4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46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46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46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46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46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6147" grpId="0" autoUpdateAnimBg="0"/>
      <p:bldP spid="646160" grpId="0" autoUpdateAnimBg="0"/>
      <p:bldP spid="646164" grpId="0" autoUpdateAnimBg="0"/>
      <p:bldP spid="646165" grpId="0" autoUpdateAnimBg="0"/>
      <p:bldP spid="646166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B903213-4424-425D-9753-E7321E34C2C4}" type="slidenum">
              <a:rPr lang="en-US" sz="1400" smtClean="0">
                <a:solidFill>
                  <a:srgbClr val="002060"/>
                </a:solidFill>
              </a:rPr>
              <a:pPr/>
              <a:t>4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Atomic Orbitals</a:t>
            </a:r>
          </a:p>
        </p:txBody>
      </p:sp>
      <p:sp>
        <p:nvSpPr>
          <p:cNvPr id="648195" name="Text Box 3"/>
          <p:cNvSpPr txBox="1">
            <a:spLocks noChangeArrowheads="1"/>
          </p:cNvSpPr>
          <p:nvPr/>
        </p:nvSpPr>
        <p:spPr bwMode="auto">
          <a:xfrm>
            <a:off x="593725" y="773113"/>
            <a:ext cx="823912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In performing quantum mechanical calculations on multielectron</a:t>
            </a:r>
          </a:p>
          <a:p>
            <a:r>
              <a:rPr lang="en-US">
                <a:solidFill>
                  <a:srgbClr val="002060"/>
                </a:solidFill>
              </a:rPr>
              <a:t>atoms, it is usually assumed that each electron is in an atomic orbital,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,</a:t>
            </a:r>
            <a:endParaRPr lang="en-US">
              <a:solidFill>
                <a:srgbClr val="002060"/>
              </a:solidFill>
            </a:endParaRPr>
          </a:p>
          <a:p>
            <a:r>
              <a:rPr lang="en-US">
                <a:solidFill>
                  <a:srgbClr val="002060"/>
                </a:solidFill>
              </a:rPr>
              <a:t>which can be described as a Linear Combination of Hydrogen-like</a:t>
            </a:r>
          </a:p>
          <a:p>
            <a:r>
              <a:rPr lang="en-US">
                <a:solidFill>
                  <a:srgbClr val="002060"/>
                </a:solidFill>
              </a:rPr>
              <a:t>orbitals, which are called </a:t>
            </a:r>
            <a:r>
              <a:rPr lang="en-US">
                <a:solidFill>
                  <a:srgbClr val="FF33CC"/>
                </a:solidFill>
              </a:rPr>
              <a:t>Slater Type Orbitals (STOs)</a:t>
            </a:r>
            <a:r>
              <a:rPr lang="en-US"/>
              <a:t>.</a:t>
            </a: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3200400" y="3005138"/>
            <a:ext cx="2124075" cy="423862"/>
            <a:chOff x="1172" y="2013"/>
            <a:chExt cx="1338" cy="267"/>
          </a:xfrm>
        </p:grpSpPr>
        <p:sp>
          <p:nvSpPr>
            <p:cNvPr id="5130" name="Text Box 29"/>
            <p:cNvSpPr txBox="1">
              <a:spLocks noChangeArrowheads="1"/>
            </p:cNvSpPr>
            <p:nvPr/>
          </p:nvSpPr>
          <p:spPr bwMode="auto">
            <a:xfrm>
              <a:off x="1172" y="2023"/>
              <a:ext cx="60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Thus:  </a:t>
              </a:r>
            </a:p>
          </p:txBody>
        </p:sp>
        <p:graphicFrame>
          <p:nvGraphicFramePr>
            <p:cNvPr id="5131" name="Object 32"/>
            <p:cNvGraphicFramePr>
              <a:graphicFrameLocks noChangeAspect="1"/>
            </p:cNvGraphicFramePr>
            <p:nvPr/>
          </p:nvGraphicFramePr>
          <p:xfrm>
            <a:off x="1766" y="2013"/>
            <a:ext cx="744" cy="26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74" name="Equation" r:id="rId3" imgW="685935" imgH="228575" progId="Equation.DSMT4">
                    <p:embed/>
                  </p:oleObj>
                </mc:Choice>
                <mc:Fallback>
                  <p:oleObj name="Equation" r:id="rId3" imgW="685935" imgH="228575" progId="Equation.DSMT4">
                    <p:embed/>
                    <p:pic>
                      <p:nvPicPr>
                        <p:cNvPr id="0" name="Object 3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66" y="2013"/>
                          <a:ext cx="744" cy="26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48226" name="Text Box 34"/>
          <p:cNvSpPr txBox="1">
            <a:spLocks noChangeArrowheads="1"/>
          </p:cNvSpPr>
          <p:nvPr/>
        </p:nvSpPr>
        <p:spPr bwMode="auto">
          <a:xfrm>
            <a:off x="609600" y="3500438"/>
            <a:ext cx="75072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goal of quantum mechanical calculations is to find the values</a:t>
            </a:r>
          </a:p>
          <a:p>
            <a:r>
              <a:rPr lang="en-US">
                <a:solidFill>
                  <a:srgbClr val="002060"/>
                </a:solidFill>
              </a:rPr>
              <a:t>of the c</a:t>
            </a:r>
            <a:r>
              <a:rPr lang="en-US" baseline="-25000">
                <a:solidFill>
                  <a:srgbClr val="002060"/>
                </a:solidFill>
              </a:rPr>
              <a:t>i</a:t>
            </a:r>
            <a:r>
              <a:rPr lang="en-US">
                <a:solidFill>
                  <a:srgbClr val="002060"/>
                </a:solidFill>
              </a:rPr>
              <a:t> which minimize the energy (via the Variational Principle).</a:t>
            </a:r>
          </a:p>
        </p:txBody>
      </p:sp>
      <p:sp>
        <p:nvSpPr>
          <p:cNvPr id="648227" name="Text Box 35"/>
          <p:cNvSpPr txBox="1">
            <a:spLocks noChangeArrowheads="1"/>
          </p:cNvSpPr>
          <p:nvPr/>
        </p:nvSpPr>
        <p:spPr bwMode="auto">
          <a:xfrm>
            <a:off x="625475" y="4327525"/>
            <a:ext cx="74755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These STOs are also used to characterize the Molecular Orbitals</a:t>
            </a:r>
          </a:p>
          <a:p>
            <a:r>
              <a:rPr lang="en-US">
                <a:solidFill>
                  <a:srgbClr val="002060"/>
                </a:solidFill>
              </a:rPr>
              <a:t>occupied by electrons in molecules.</a:t>
            </a:r>
          </a:p>
        </p:txBody>
      </p:sp>
      <p:sp>
        <p:nvSpPr>
          <p:cNvPr id="648228" name="Text Box 36"/>
          <p:cNvSpPr txBox="1">
            <a:spLocks noChangeArrowheads="1"/>
          </p:cNvSpPr>
          <p:nvPr/>
        </p:nvSpPr>
        <p:spPr bwMode="auto">
          <a:xfrm>
            <a:off x="609600" y="5257800"/>
            <a:ext cx="742473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will discuss these STOs in significantly greater detail in</a:t>
            </a:r>
          </a:p>
          <a:p>
            <a:r>
              <a:rPr lang="en-US">
                <a:solidFill>
                  <a:srgbClr val="002060"/>
                </a:solidFill>
              </a:rPr>
              <a:t>Chapter  </a:t>
            </a:r>
            <a:r>
              <a:rPr lang="en-US" smtClean="0">
                <a:solidFill>
                  <a:srgbClr val="002060"/>
                </a:solidFill>
              </a:rPr>
              <a:t>9, </a:t>
            </a:r>
            <a:r>
              <a:rPr lang="en-US">
                <a:solidFill>
                  <a:srgbClr val="002060"/>
                </a:solidFill>
              </a:rPr>
              <a:t>when we describe quantum mechanical calculations</a:t>
            </a:r>
          </a:p>
          <a:p>
            <a:r>
              <a:rPr lang="en-US">
                <a:solidFill>
                  <a:srgbClr val="002060"/>
                </a:solidFill>
              </a:rPr>
              <a:t>on polyatomic molecules.</a:t>
            </a:r>
          </a:p>
        </p:txBody>
      </p:sp>
      <p:sp>
        <p:nvSpPr>
          <p:cNvPr id="12" name="Text Box 28"/>
          <p:cNvSpPr txBox="1">
            <a:spLocks noChangeArrowheads="1"/>
          </p:cNvSpPr>
          <p:nvPr/>
        </p:nvSpPr>
        <p:spPr bwMode="auto">
          <a:xfrm>
            <a:off x="587375" y="2209800"/>
            <a:ext cx="70373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>
                <a:solidFill>
                  <a:srgbClr val="002060"/>
                </a:solidFill>
              </a:rPr>
              <a:t>These STOs are usually denoted as </a:t>
            </a:r>
            <a:r>
              <a:rPr lang="en-US" dirty="0">
                <a:solidFill>
                  <a:srgbClr val="002060"/>
                </a:solidFill>
                <a:sym typeface="Symbol" pitchFamily="18" charset="2"/>
              </a:rPr>
              <a:t></a:t>
            </a:r>
            <a:r>
              <a:rPr lang="en-US" baseline="-25000" dirty="0" err="1">
                <a:solidFill>
                  <a:srgbClr val="002060"/>
                </a:solidFill>
                <a:sym typeface="Symbol" pitchFamily="18" charset="2"/>
              </a:rPr>
              <a:t>i</a:t>
            </a:r>
            <a:r>
              <a:rPr lang="en-US" dirty="0">
                <a:solidFill>
                  <a:srgbClr val="002060"/>
                </a:solidFill>
                <a:sym typeface="Symbol" pitchFamily="18" charset="2"/>
              </a:rPr>
              <a:t>  (although some texts</a:t>
            </a:r>
          </a:p>
          <a:p>
            <a:r>
              <a:rPr lang="en-US" dirty="0">
                <a:solidFill>
                  <a:srgbClr val="002060"/>
                </a:solidFill>
                <a:sym typeface="Symbol" pitchFamily="18" charset="2"/>
              </a:rPr>
              <a:t>and articles will use a different symbol).</a:t>
            </a:r>
            <a:endParaRPr lang="en-US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48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48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48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8195" grpId="0" autoUpdateAnimBg="0"/>
      <p:bldP spid="648226" grpId="0" autoUpdateAnimBg="0"/>
      <p:bldP spid="648227" grpId="0" autoUpdateAnimBg="0"/>
      <p:bldP spid="648228" grpId="0" autoUpdateAnimBg="0"/>
      <p:bldP spid="12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B85CD4F-A202-40A2-9C86-12FAEF606CD9}" type="slidenum">
              <a:rPr lang="en-US" sz="1400" smtClean="0">
                <a:solidFill>
                  <a:srgbClr val="002060"/>
                </a:solidFill>
              </a:rPr>
              <a:pPr/>
              <a:t>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76200"/>
            <a:ext cx="7772400" cy="457200"/>
          </a:xfrm>
        </p:spPr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Part C:  Many Electron Atoms</a:t>
            </a:r>
            <a:endParaRPr lang="en-US" smtClean="0">
              <a:solidFill>
                <a:srgbClr val="002060"/>
              </a:solidFill>
            </a:endParaRP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457200" y="684213"/>
            <a:ext cx="538321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The Hamiltonian for Multielectron Atoms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6149" name="Text Box 6"/>
          <p:cNvSpPr txBox="1">
            <a:spLocks noChangeArrowheads="1"/>
          </p:cNvSpPr>
          <p:nvPr/>
        </p:nvSpPr>
        <p:spPr bwMode="auto">
          <a:xfrm>
            <a:off x="460375" y="3702050"/>
            <a:ext cx="35972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The Hartree-Fock Method</a:t>
            </a:r>
            <a:endParaRPr lang="en-US" sz="2600">
              <a:solidFill>
                <a:srgbClr val="002060"/>
              </a:solidFill>
            </a:endParaRPr>
          </a:p>
        </p:txBody>
      </p:sp>
      <p:sp>
        <p:nvSpPr>
          <p:cNvPr id="6150" name="Text Box 7"/>
          <p:cNvSpPr txBox="1">
            <a:spLocks noChangeArrowheads="1"/>
          </p:cNvSpPr>
          <p:nvPr/>
        </p:nvSpPr>
        <p:spPr bwMode="auto">
          <a:xfrm>
            <a:off x="460375" y="1217613"/>
            <a:ext cx="416401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  <a:sym typeface="Symbol" pitchFamily="18" charset="2"/>
              </a:rPr>
              <a:t>The Hartree Method: Helium</a:t>
            </a:r>
          </a:p>
        </p:txBody>
      </p:sp>
      <p:sp>
        <p:nvSpPr>
          <p:cNvPr id="6151" name="Text Box 8"/>
          <p:cNvSpPr txBox="1">
            <a:spLocks noChangeArrowheads="1"/>
          </p:cNvSpPr>
          <p:nvPr/>
        </p:nvSpPr>
        <p:spPr bwMode="auto">
          <a:xfrm>
            <a:off x="460375" y="4387850"/>
            <a:ext cx="53371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Hartree-Fock Orbital Energies for Argon</a:t>
            </a:r>
          </a:p>
        </p:txBody>
      </p:sp>
      <p:sp>
        <p:nvSpPr>
          <p:cNvPr id="6152" name="Text Box 9"/>
          <p:cNvSpPr txBox="1">
            <a:spLocks noChangeArrowheads="1"/>
          </p:cNvSpPr>
          <p:nvPr/>
        </p:nvSpPr>
        <p:spPr bwMode="auto">
          <a:xfrm>
            <a:off x="484188" y="2406650"/>
            <a:ext cx="44640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Extension to Multielectron Atoms</a:t>
            </a:r>
          </a:p>
        </p:txBody>
      </p:sp>
      <p:sp>
        <p:nvSpPr>
          <p:cNvPr id="6153" name="Text Box 10"/>
          <p:cNvSpPr txBox="1">
            <a:spLocks noChangeArrowheads="1"/>
          </p:cNvSpPr>
          <p:nvPr/>
        </p:nvSpPr>
        <p:spPr bwMode="auto">
          <a:xfrm>
            <a:off x="508000" y="3048000"/>
            <a:ext cx="707548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Antisymmetrized Wavefunctions:  Slater Determinants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6154" name="Text Box 11"/>
          <p:cNvSpPr txBox="1">
            <a:spLocks noChangeArrowheads="1"/>
          </p:cNvSpPr>
          <p:nvPr/>
        </p:nvSpPr>
        <p:spPr bwMode="auto">
          <a:xfrm>
            <a:off x="457200" y="5073650"/>
            <a:ext cx="28638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Electron Correlation</a:t>
            </a:r>
          </a:p>
        </p:txBody>
      </p:sp>
      <p:sp>
        <p:nvSpPr>
          <p:cNvPr id="6155" name="Text Box 12"/>
          <p:cNvSpPr txBox="1">
            <a:spLocks noChangeArrowheads="1"/>
          </p:cNvSpPr>
          <p:nvPr/>
        </p:nvSpPr>
        <p:spPr bwMode="auto">
          <a:xfrm>
            <a:off x="488950" y="1797050"/>
            <a:ext cx="298926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Koopman’s Theorem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13A840DF-53CB-476C-B570-91E595C15A63}" type="slidenum">
              <a:rPr lang="en-US" sz="1400" smtClean="0">
                <a:solidFill>
                  <a:srgbClr val="002060"/>
                </a:solidFill>
              </a:rPr>
              <a:pPr/>
              <a:t>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The Hartree Method:  Helium</a:t>
            </a:r>
          </a:p>
        </p:txBody>
      </p:sp>
      <p:sp>
        <p:nvSpPr>
          <p:cNvPr id="655363" name="Text Box 3"/>
          <p:cNvSpPr txBox="1">
            <a:spLocks noChangeArrowheads="1"/>
          </p:cNvSpPr>
          <p:nvPr/>
        </p:nvSpPr>
        <p:spPr bwMode="auto">
          <a:xfrm>
            <a:off x="609600" y="685800"/>
            <a:ext cx="707866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Hartree first developed the theory, but did not consider that</a:t>
            </a:r>
          </a:p>
          <a:p>
            <a:r>
              <a:rPr lang="en-US">
                <a:solidFill>
                  <a:srgbClr val="002060"/>
                </a:solidFill>
              </a:rPr>
              <a:t>electron wavefunctions must be antisymmetric with respect to</a:t>
            </a:r>
          </a:p>
          <a:p>
            <a:r>
              <a:rPr lang="en-US">
                <a:solidFill>
                  <a:srgbClr val="002060"/>
                </a:solidFill>
              </a:rPr>
              <a:t>exchange.</a:t>
            </a:r>
          </a:p>
        </p:txBody>
      </p:sp>
      <p:sp>
        <p:nvSpPr>
          <p:cNvPr id="655364" name="Text Box 4"/>
          <p:cNvSpPr txBox="1">
            <a:spLocks noChangeArrowheads="1"/>
          </p:cNvSpPr>
          <p:nvPr/>
        </p:nvSpPr>
        <p:spPr bwMode="auto">
          <a:xfrm>
            <a:off x="609600" y="1741488"/>
            <a:ext cx="81518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Fock then extended the theory to include antisymmetric wavefunctions.</a:t>
            </a:r>
          </a:p>
        </p:txBody>
      </p:sp>
      <p:sp>
        <p:nvSpPr>
          <p:cNvPr id="655365" name="Text Box 5"/>
          <p:cNvSpPr txBox="1">
            <a:spLocks noChangeArrowheads="1"/>
          </p:cNvSpPr>
          <p:nvPr/>
        </p:nvSpPr>
        <p:spPr bwMode="auto">
          <a:xfrm>
            <a:off x="609600" y="2209800"/>
            <a:ext cx="32337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will proceed as follows:</a:t>
            </a:r>
          </a:p>
        </p:txBody>
      </p:sp>
      <p:sp>
        <p:nvSpPr>
          <p:cNvPr id="655366" name="Text Box 6"/>
          <p:cNvSpPr txBox="1">
            <a:spLocks noChangeArrowheads="1"/>
          </p:cNvSpPr>
          <p:nvPr/>
        </p:nvSpPr>
        <p:spPr bwMode="auto">
          <a:xfrm>
            <a:off x="609600" y="2667000"/>
            <a:ext cx="5543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1.  Outline Hartree method as applied to Helium</a:t>
            </a:r>
          </a:p>
        </p:txBody>
      </p:sp>
      <p:sp>
        <p:nvSpPr>
          <p:cNvPr id="655367" name="Text Box 7"/>
          <p:cNvSpPr txBox="1">
            <a:spLocks noChangeArrowheads="1"/>
          </p:cNvSpPr>
          <p:nvPr/>
        </p:nvSpPr>
        <p:spPr bwMode="auto">
          <a:xfrm>
            <a:off x="609600" y="3108325"/>
            <a:ext cx="5518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2.  Show the results for atoms with &gt;2 electrons</a:t>
            </a:r>
          </a:p>
        </p:txBody>
      </p:sp>
      <p:sp>
        <p:nvSpPr>
          <p:cNvPr id="655368" name="Text Box 8"/>
          <p:cNvSpPr txBox="1">
            <a:spLocks noChangeArrowheads="1"/>
          </p:cNvSpPr>
          <p:nvPr/>
        </p:nvSpPr>
        <p:spPr bwMode="auto">
          <a:xfrm>
            <a:off x="609600" y="3505200"/>
            <a:ext cx="73755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3.  Discuss antisymmetric wavefunctions for multielectron atoms</a:t>
            </a:r>
          </a:p>
          <a:p>
            <a:r>
              <a:rPr lang="en-US">
                <a:solidFill>
                  <a:schemeClr val="bg1"/>
                </a:solidFill>
              </a:rPr>
              <a:t>     (Slater determinants)</a:t>
            </a:r>
          </a:p>
        </p:txBody>
      </p:sp>
      <p:sp>
        <p:nvSpPr>
          <p:cNvPr id="655369" name="Text Box 9"/>
          <p:cNvSpPr txBox="1">
            <a:spLocks noChangeArrowheads="1"/>
          </p:cNvSpPr>
          <p:nvPr/>
        </p:nvSpPr>
        <p:spPr bwMode="auto">
          <a:xfrm>
            <a:off x="609600" y="4267200"/>
            <a:ext cx="68103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4.  Show how the Hartree equations are modified to get the</a:t>
            </a:r>
          </a:p>
          <a:p>
            <a:r>
              <a:rPr lang="en-US">
                <a:solidFill>
                  <a:schemeClr val="bg1"/>
                </a:solidFill>
              </a:rPr>
              <a:t>      the “Hartree-Fock” equations.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5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5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5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5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5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65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5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5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65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65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5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65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65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65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63" grpId="0" autoUpdateAnimBg="0"/>
      <p:bldP spid="655364" grpId="0" autoUpdateAnimBg="0"/>
      <p:bldP spid="655365" grpId="0" autoUpdateAnimBg="0"/>
      <p:bldP spid="655366" grpId="0" autoUpdateAnimBg="0"/>
      <p:bldP spid="655367" grpId="0" autoUpdateAnimBg="0"/>
      <p:bldP spid="655368" grpId="0" autoUpdateAnimBg="0"/>
      <p:bldP spid="655369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5D96E1C-2674-431C-AC98-DC011FF20E31}" type="slidenum">
              <a:rPr lang="en-US" sz="1400" smtClean="0">
                <a:solidFill>
                  <a:srgbClr val="002060"/>
                </a:solidFill>
              </a:rPr>
              <a:pPr/>
              <a:t>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195" name="Text Box 2"/>
          <p:cNvSpPr txBox="1">
            <a:spLocks noChangeArrowheads="1"/>
          </p:cNvSpPr>
          <p:nvPr/>
        </p:nvSpPr>
        <p:spPr bwMode="auto">
          <a:xfrm>
            <a:off x="3165475" y="76200"/>
            <a:ext cx="262572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FF"/>
                </a:solidFill>
              </a:rPr>
              <a:t>Basic Assumption</a:t>
            </a:r>
          </a:p>
        </p:txBody>
      </p:sp>
      <p:sp>
        <p:nvSpPr>
          <p:cNvPr id="656387" name="Text Box 3"/>
          <p:cNvSpPr txBox="1">
            <a:spLocks noChangeArrowheads="1"/>
          </p:cNvSpPr>
          <p:nvPr/>
        </p:nvSpPr>
        <p:spPr bwMode="auto">
          <a:xfrm>
            <a:off x="593725" y="517525"/>
            <a:ext cx="6172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Each electron is in an orbital,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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i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(e.g. a sum of STOs).</a:t>
            </a:r>
            <a:endParaRPr lang="en-US">
              <a:solidFill>
                <a:srgbClr val="002060"/>
              </a:solidFill>
            </a:endParaRPr>
          </a:p>
        </p:txBody>
      </p:sp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593725" y="990600"/>
            <a:ext cx="7461250" cy="825500"/>
            <a:chOff x="374" y="624"/>
            <a:chExt cx="4700" cy="520"/>
          </a:xfrm>
        </p:grpSpPr>
        <p:sp>
          <p:nvSpPr>
            <p:cNvPr id="8211" name="Text Box 4"/>
            <p:cNvSpPr txBox="1">
              <a:spLocks noChangeArrowheads="1"/>
            </p:cNvSpPr>
            <p:nvPr/>
          </p:nvSpPr>
          <p:spPr bwMode="auto">
            <a:xfrm>
              <a:off x="374" y="624"/>
              <a:ext cx="4700" cy="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total “variational” wavefunction is the product of one electron</a:t>
              </a:r>
            </a:p>
            <a:p>
              <a:pPr>
                <a:lnSpc>
                  <a:spcPct val="140000"/>
                </a:lnSpc>
              </a:pPr>
              <a:r>
                <a:rPr lang="en-US">
                  <a:solidFill>
                    <a:srgbClr val="002060"/>
                  </a:solidFill>
                </a:rPr>
                <a:t>wavefunctions:</a:t>
              </a:r>
            </a:p>
          </p:txBody>
        </p:sp>
        <p:graphicFrame>
          <p:nvGraphicFramePr>
            <p:cNvPr id="8212" name="Object 5"/>
            <p:cNvGraphicFramePr>
              <a:graphicFrameLocks noChangeAspect="1"/>
            </p:cNvGraphicFramePr>
            <p:nvPr/>
          </p:nvGraphicFramePr>
          <p:xfrm>
            <a:off x="1605" y="902"/>
            <a:ext cx="1472" cy="2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439" name="Equation" r:id="rId3" imgW="1390751" imgH="199935" progId="Equation.DSMT4">
                    <p:embed/>
                  </p:oleObj>
                </mc:Choice>
                <mc:Fallback>
                  <p:oleObj name="Equation" r:id="rId3" imgW="1390751" imgH="199935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05" y="902"/>
                          <a:ext cx="1472" cy="24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56392" name="Text Box 8"/>
          <p:cNvSpPr txBox="1">
            <a:spLocks noChangeArrowheads="1"/>
          </p:cNvSpPr>
          <p:nvPr/>
        </p:nvSpPr>
        <p:spPr bwMode="auto">
          <a:xfrm>
            <a:off x="3538538" y="1905000"/>
            <a:ext cx="156686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FF"/>
                </a:solidFill>
              </a:rPr>
              <a:t>Procedure</a:t>
            </a:r>
          </a:p>
        </p:txBody>
      </p:sp>
      <p:sp>
        <p:nvSpPr>
          <p:cNvPr id="656393" name="Text Box 9"/>
          <p:cNvSpPr txBox="1">
            <a:spLocks noChangeArrowheads="1"/>
          </p:cNvSpPr>
          <p:nvPr/>
        </p:nvSpPr>
        <p:spPr bwMode="auto">
          <a:xfrm>
            <a:off x="593725" y="3535363"/>
            <a:ext cx="814705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Let’s first look at electron #1.  Assume that </a:t>
            </a:r>
            <a:r>
              <a:rPr lang="en-US" smtClean="0">
                <a:solidFill>
                  <a:srgbClr val="002060"/>
                </a:solidFill>
              </a:rPr>
              <a:t>its </a:t>
            </a:r>
            <a:r>
              <a:rPr lang="en-US">
                <a:solidFill>
                  <a:srgbClr val="002060"/>
                </a:solidFill>
              </a:rPr>
              <a:t>interaction with the</a:t>
            </a:r>
          </a:p>
          <a:p>
            <a:r>
              <a:rPr lang="en-US">
                <a:solidFill>
                  <a:srgbClr val="002060"/>
                </a:solidFill>
              </a:rPr>
              <a:t>second electron (or with electrons #2, #3, #4, ... in multielectron atoms)</a:t>
            </a:r>
          </a:p>
          <a:p>
            <a:r>
              <a:rPr lang="en-US">
                <a:solidFill>
                  <a:srgbClr val="002060"/>
                </a:solidFill>
              </a:rPr>
              <a:t>is with the </a:t>
            </a:r>
            <a:r>
              <a:rPr lang="en-US">
                <a:solidFill>
                  <a:srgbClr val="FF0000"/>
                </a:solidFill>
              </a:rPr>
              <a:t>average “smeared” out electron density </a:t>
            </a:r>
            <a:r>
              <a:rPr lang="en-US">
                <a:solidFill>
                  <a:srgbClr val="002060"/>
                </a:solidFill>
              </a:rPr>
              <a:t>of the second</a:t>
            </a:r>
          </a:p>
          <a:p>
            <a:r>
              <a:rPr lang="en-US">
                <a:solidFill>
                  <a:srgbClr val="002060"/>
                </a:solidFill>
              </a:rPr>
              <a:t>electron.</a:t>
            </a:r>
          </a:p>
        </p:txBody>
      </p:sp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1147763" y="4648200"/>
            <a:ext cx="2833687" cy="1182688"/>
            <a:chOff x="723" y="2928"/>
            <a:chExt cx="1785" cy="745"/>
          </a:xfrm>
        </p:grpSpPr>
        <p:graphicFrame>
          <p:nvGraphicFramePr>
            <p:cNvPr id="8207" name="Object 10"/>
            <p:cNvGraphicFramePr>
              <a:graphicFrameLocks noChangeAspect="1"/>
            </p:cNvGraphicFramePr>
            <p:nvPr/>
          </p:nvGraphicFramePr>
          <p:xfrm>
            <a:off x="723" y="3115"/>
            <a:ext cx="1785" cy="55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440" name="Equation" r:id="rId5" imgW="1695551" imgH="504702" progId="Equation.DSMT4">
                    <p:embed/>
                  </p:oleObj>
                </mc:Choice>
                <mc:Fallback>
                  <p:oleObj name="Equation" r:id="rId5" imgW="1695551" imgH="504702" progId="Equation.DSMT4">
                    <p:embed/>
                    <p:pic>
                      <p:nvPicPr>
                        <p:cNvPr id="0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3" y="3115"/>
                          <a:ext cx="1785" cy="55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208" name="Text Box 11"/>
            <p:cNvSpPr txBox="1">
              <a:spLocks noChangeArrowheads="1"/>
            </p:cNvSpPr>
            <p:nvPr/>
          </p:nvSpPr>
          <p:spPr bwMode="auto">
            <a:xfrm>
              <a:off x="1353" y="2928"/>
              <a:ext cx="65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FF00FF"/>
                  </a:solidFill>
                </a:rPr>
                <a:t>SI Units</a:t>
              </a:r>
            </a:p>
          </p:txBody>
        </p:sp>
      </p:grpSp>
      <p:grpSp>
        <p:nvGrpSpPr>
          <p:cNvPr id="5" name="Group 22"/>
          <p:cNvGrpSpPr>
            <a:grpSpLocks/>
          </p:cNvGrpSpPr>
          <p:nvPr/>
        </p:nvGrpSpPr>
        <p:grpSpPr bwMode="auto">
          <a:xfrm>
            <a:off x="4314825" y="4648200"/>
            <a:ext cx="3209925" cy="1227138"/>
            <a:chOff x="2718" y="2928"/>
            <a:chExt cx="2022" cy="773"/>
          </a:xfrm>
        </p:grpSpPr>
        <p:sp>
          <p:nvSpPr>
            <p:cNvPr id="8204" name="Text Box 12"/>
            <p:cNvSpPr txBox="1">
              <a:spLocks noChangeArrowheads="1"/>
            </p:cNvSpPr>
            <p:nvPr/>
          </p:nvSpPr>
          <p:spPr bwMode="auto">
            <a:xfrm>
              <a:off x="2718" y="3264"/>
              <a:ext cx="25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or</a:t>
              </a:r>
            </a:p>
          </p:txBody>
        </p:sp>
        <p:graphicFrame>
          <p:nvGraphicFramePr>
            <p:cNvPr id="8205" name="Object 13"/>
            <p:cNvGraphicFramePr>
              <a:graphicFrameLocks noChangeAspect="1"/>
            </p:cNvGraphicFramePr>
            <p:nvPr/>
          </p:nvGraphicFramePr>
          <p:xfrm>
            <a:off x="3193" y="3143"/>
            <a:ext cx="1547" cy="55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441" name="Equation" r:id="rId7" imgW="1466816" imgH="504702" progId="Equation.DSMT4">
                    <p:embed/>
                  </p:oleObj>
                </mc:Choice>
                <mc:Fallback>
                  <p:oleObj name="Equation" r:id="rId7" imgW="1466816" imgH="504702" progId="Equation.DSMT4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93" y="3143"/>
                          <a:ext cx="1547" cy="55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206" name="Text Box 14"/>
            <p:cNvSpPr txBox="1">
              <a:spLocks noChangeArrowheads="1"/>
            </p:cNvSpPr>
            <p:nvPr/>
          </p:nvSpPr>
          <p:spPr bwMode="auto">
            <a:xfrm>
              <a:off x="3556" y="2928"/>
              <a:ext cx="100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FF00FF"/>
                  </a:solidFill>
                </a:rPr>
                <a:t>Atomic Units</a:t>
              </a:r>
            </a:p>
          </p:txBody>
        </p:sp>
      </p:grpSp>
      <p:graphicFrame>
        <p:nvGraphicFramePr>
          <p:cNvPr id="656403" name="Object 19"/>
          <p:cNvGraphicFramePr>
            <a:graphicFrameLocks noChangeAspect="1"/>
          </p:cNvGraphicFramePr>
          <p:nvPr/>
        </p:nvGraphicFramePr>
        <p:xfrm>
          <a:off x="5807075" y="5705475"/>
          <a:ext cx="2290763" cy="722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42" name="Equation" r:id="rId9" imgW="1371600" imgH="400141" progId="Equation.DSMT4">
                  <p:embed/>
                </p:oleObj>
              </mc:Choice>
              <mc:Fallback>
                <p:oleObj name="Equation" r:id="rId9" imgW="1371600" imgH="400141" progId="Equation.DSMT4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07075" y="5705475"/>
                        <a:ext cx="2290763" cy="722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" name="Group 6"/>
          <p:cNvGrpSpPr/>
          <p:nvPr/>
        </p:nvGrpSpPr>
        <p:grpSpPr>
          <a:xfrm>
            <a:off x="533400" y="2343150"/>
            <a:ext cx="7991475" cy="1117600"/>
            <a:chOff x="533400" y="2343150"/>
            <a:chExt cx="7991475" cy="1117600"/>
          </a:xfrm>
        </p:grpSpPr>
        <p:grpSp>
          <p:nvGrpSpPr>
            <p:cNvPr id="3" name="Group 24"/>
            <p:cNvGrpSpPr>
              <a:grpSpLocks/>
            </p:cNvGrpSpPr>
            <p:nvPr/>
          </p:nvGrpSpPr>
          <p:grpSpPr bwMode="auto">
            <a:xfrm>
              <a:off x="533400" y="2343150"/>
              <a:ext cx="7991475" cy="1117600"/>
              <a:chOff x="336" y="1476"/>
              <a:chExt cx="5034" cy="704"/>
            </a:xfrm>
          </p:grpSpPr>
          <p:sp>
            <p:nvSpPr>
              <p:cNvPr id="8209" name="Text Box 6"/>
              <p:cNvSpPr txBox="1">
                <a:spLocks noChangeArrowheads="1"/>
              </p:cNvSpPr>
              <p:nvPr/>
            </p:nvSpPr>
            <p:spPr bwMode="auto">
              <a:xfrm>
                <a:off x="336" y="1488"/>
                <a:ext cx="3699" cy="6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</a:rPr>
                  <a:t>“Guess” initial values the individual atomic orbitals:</a:t>
                </a:r>
              </a:p>
              <a:p>
                <a:pPr>
                  <a:lnSpc>
                    <a:spcPct val="130000"/>
                  </a:lnSpc>
                </a:pPr>
                <a:r>
                  <a:rPr lang="en-US">
                    <a:solidFill>
                      <a:srgbClr val="002060"/>
                    </a:solidFill>
                  </a:rPr>
                  <a:t>(This would be an initial set of coefficients in the</a:t>
                </a:r>
              </a:p>
              <a:p>
                <a:r>
                  <a:rPr lang="en-US">
                    <a:solidFill>
                      <a:srgbClr val="002060"/>
                    </a:solidFill>
                  </a:rPr>
                  <a:t>linear combination of STOs</a:t>
                </a:r>
                <a:r>
                  <a:rPr lang="en-US" smtClean="0">
                    <a:solidFill>
                      <a:srgbClr val="002060"/>
                    </a:solidFill>
                  </a:rPr>
                  <a:t>).  i.e.   </a:t>
                </a:r>
                <a:r>
                  <a:rPr lang="en-US">
                    <a:solidFill>
                      <a:srgbClr val="002060"/>
                    </a:solidFill>
                  </a:rPr>
                  <a:t>	</a:t>
                </a:r>
              </a:p>
            </p:txBody>
          </p:sp>
          <p:graphicFrame>
            <p:nvGraphicFramePr>
              <p:cNvPr id="8210" name="Object 7"/>
              <p:cNvGraphicFramePr>
                <a:graphicFrameLocks noChangeAspect="1"/>
              </p:cNvGraphicFramePr>
              <p:nvPr/>
            </p:nvGraphicFramePr>
            <p:xfrm>
              <a:off x="4077" y="1476"/>
              <a:ext cx="1293" cy="25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443" name="Equation" r:id="rId11" imgW="1219200" imgH="209662" progId="Equation.DSMT4">
                      <p:embed/>
                    </p:oleObj>
                  </mc:Choice>
                  <mc:Fallback>
                    <p:oleObj name="Equation" r:id="rId11" imgW="1219200" imgH="209662" progId="Equation.DSMT4">
                      <p:embed/>
                      <p:pic>
                        <p:nvPicPr>
                          <p:cNvPr id="0" name="Object 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077" y="1476"/>
                            <a:ext cx="1293" cy="25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6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880469998"/>
                </p:ext>
              </p:extLst>
            </p:nvPr>
          </p:nvGraphicFramePr>
          <p:xfrm>
            <a:off x="4401820" y="3073400"/>
            <a:ext cx="3505518" cy="3873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444" name="Equation" r:id="rId13" imgW="2298600" imgH="253800" progId="Equation.DSMT4">
                    <p:embed/>
                  </p:oleObj>
                </mc:Choice>
                <mc:Fallback>
                  <p:oleObj name="Equation" r:id="rId13" imgW="2298600" imgH="253800" progId="Equation.DSMT4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4401820" y="3073400"/>
                          <a:ext cx="3505518" cy="38735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5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5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65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5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65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656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56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6387" grpId="0" autoUpdateAnimBg="0"/>
      <p:bldP spid="656392" grpId="0" autoUpdateAnimBg="0"/>
      <p:bldP spid="656393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2DD4EE8-6229-4141-BEEB-4B1D04EBEEDE}" type="slidenum">
              <a:rPr lang="en-US" sz="1400" smtClean="0">
                <a:solidFill>
                  <a:srgbClr val="002060"/>
                </a:solidFill>
              </a:rPr>
              <a:pPr/>
              <a:t>8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57411" name="Text Box 3"/>
          <p:cNvSpPr txBox="1">
            <a:spLocks noChangeArrowheads="1"/>
          </p:cNvSpPr>
          <p:nvPr/>
        </p:nvSpPr>
        <p:spPr bwMode="auto">
          <a:xfrm>
            <a:off x="669925" y="315913"/>
            <a:ext cx="736758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It can be shown (using the Variational Principle and a significant</a:t>
            </a:r>
          </a:p>
          <a:p>
            <a:r>
              <a:rPr lang="en-US">
                <a:solidFill>
                  <a:srgbClr val="002060"/>
                </a:solidFill>
              </a:rPr>
              <a:t>amount of algebra) that the “effective” Schr</a:t>
            </a:r>
            <a:r>
              <a:rPr lang="en-US">
                <a:solidFill>
                  <a:srgbClr val="002060"/>
                </a:solidFill>
                <a:cs typeface="Arial" charset="0"/>
              </a:rPr>
              <a:t>ödinger equation for</a:t>
            </a:r>
          </a:p>
          <a:p>
            <a:r>
              <a:rPr lang="en-US">
                <a:solidFill>
                  <a:srgbClr val="002060"/>
                </a:solidFill>
                <a:cs typeface="Arial" charset="0"/>
              </a:rPr>
              <a:t>electron #1 is:</a:t>
            </a:r>
            <a:endParaRPr lang="en-US">
              <a:solidFill>
                <a:srgbClr val="002060"/>
              </a:solidFill>
            </a:endParaRPr>
          </a:p>
        </p:txBody>
      </p:sp>
      <p:graphicFrame>
        <p:nvGraphicFramePr>
          <p:cNvPr id="657412" name="Object 4"/>
          <p:cNvGraphicFramePr>
            <a:graphicFrameLocks noChangeAspect="1"/>
          </p:cNvGraphicFramePr>
          <p:nvPr/>
        </p:nvGraphicFramePr>
        <p:xfrm>
          <a:off x="661988" y="1285875"/>
          <a:ext cx="5089525" cy="725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98" name="Equation" r:id="rId3" imgW="3086033" imgH="400141" progId="Equation.DSMT4">
                  <p:embed/>
                </p:oleObj>
              </mc:Choice>
              <mc:Fallback>
                <p:oleObj name="Equation" r:id="rId3" imgW="3086033" imgH="400141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988" y="1285875"/>
                        <a:ext cx="5089525" cy="725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7413" name="Text Box 5"/>
          <p:cNvSpPr txBox="1">
            <a:spLocks noChangeArrowheads="1"/>
          </p:cNvSpPr>
          <p:nvPr/>
        </p:nvSpPr>
        <p:spPr bwMode="auto">
          <a:xfrm>
            <a:off x="3771900" y="1905000"/>
            <a:ext cx="6477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1600" b="1">
                <a:solidFill>
                  <a:srgbClr val="FF0000"/>
                </a:solidFill>
              </a:rPr>
              <a:t>elect</a:t>
            </a:r>
          </a:p>
          <a:p>
            <a:pPr algn="ctr"/>
            <a:r>
              <a:rPr lang="en-US" sz="1600" b="1">
                <a:solidFill>
                  <a:srgbClr val="FF0000"/>
                </a:solidFill>
              </a:rPr>
              <a:t>KE</a:t>
            </a:r>
          </a:p>
        </p:txBody>
      </p:sp>
      <p:sp>
        <p:nvSpPr>
          <p:cNvPr id="657414" name="Text Box 6"/>
          <p:cNvSpPr txBox="1">
            <a:spLocks noChangeArrowheads="1"/>
          </p:cNvSpPr>
          <p:nvPr/>
        </p:nvSpPr>
        <p:spPr bwMode="auto">
          <a:xfrm>
            <a:off x="4348163" y="1905000"/>
            <a:ext cx="715962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1600" b="1">
                <a:solidFill>
                  <a:srgbClr val="FF0000"/>
                </a:solidFill>
              </a:rPr>
              <a:t>elect-</a:t>
            </a:r>
          </a:p>
          <a:p>
            <a:pPr algn="ctr"/>
            <a:r>
              <a:rPr lang="en-US" sz="1600" b="1">
                <a:solidFill>
                  <a:srgbClr val="FF0000"/>
                </a:solidFill>
              </a:rPr>
              <a:t>Nuc</a:t>
            </a:r>
          </a:p>
          <a:p>
            <a:pPr algn="ctr"/>
            <a:r>
              <a:rPr lang="en-US" sz="1600" b="1">
                <a:solidFill>
                  <a:srgbClr val="FF0000"/>
                </a:solidFill>
              </a:rPr>
              <a:t>PE</a:t>
            </a:r>
          </a:p>
        </p:txBody>
      </p:sp>
      <p:sp>
        <p:nvSpPr>
          <p:cNvPr id="657415" name="Text Box 7"/>
          <p:cNvSpPr txBox="1">
            <a:spLocks noChangeArrowheads="1"/>
          </p:cNvSpPr>
          <p:nvPr/>
        </p:nvSpPr>
        <p:spPr bwMode="auto">
          <a:xfrm>
            <a:off x="5013325" y="1905000"/>
            <a:ext cx="123507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1600" b="1">
                <a:solidFill>
                  <a:srgbClr val="FF0000"/>
                </a:solidFill>
              </a:rPr>
              <a:t>“Effective”</a:t>
            </a:r>
          </a:p>
          <a:p>
            <a:pPr algn="ctr"/>
            <a:r>
              <a:rPr lang="en-US" sz="1600" b="1">
                <a:solidFill>
                  <a:srgbClr val="FF0000"/>
                </a:solidFill>
              </a:rPr>
              <a:t>elect-elect</a:t>
            </a:r>
          </a:p>
          <a:p>
            <a:pPr algn="ctr"/>
            <a:r>
              <a:rPr lang="en-US" sz="1600" b="1">
                <a:solidFill>
                  <a:srgbClr val="FF0000"/>
                </a:solidFill>
              </a:rPr>
              <a:t>PE</a:t>
            </a:r>
          </a:p>
        </p:txBody>
      </p:sp>
      <p:sp>
        <p:nvSpPr>
          <p:cNvPr id="657416" name="Text Box 8"/>
          <p:cNvSpPr txBox="1">
            <a:spLocks noChangeArrowheads="1"/>
          </p:cNvSpPr>
          <p:nvPr/>
        </p:nvSpPr>
        <p:spPr bwMode="auto">
          <a:xfrm>
            <a:off x="685800" y="2743200"/>
            <a:ext cx="67500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</a:t>
            </a:r>
            <a:r>
              <a:rPr lang="en-US">
                <a:solidFill>
                  <a:srgbClr val="002060"/>
                </a:solidFill>
                <a:cs typeface="Arial" charset="0"/>
              </a:rPr>
              <a:t> equation can be solved exactly to get a new estimate</a:t>
            </a:r>
          </a:p>
          <a:p>
            <a:r>
              <a:rPr lang="en-US">
                <a:solidFill>
                  <a:srgbClr val="002060"/>
                </a:solidFill>
                <a:cs typeface="Arial" charset="0"/>
              </a:rPr>
              <a:t>for the function, </a:t>
            </a:r>
            <a:r>
              <a:rPr lang="en-US">
                <a:solidFill>
                  <a:schemeClr val="bg1"/>
                </a:solidFill>
                <a:cs typeface="Arial" charset="0"/>
                <a:sym typeface="Symbol" pitchFamily="18" charset="2"/>
              </a:rPr>
              <a:t></a:t>
            </a:r>
            <a:r>
              <a:rPr lang="en-US" baseline="-25000">
                <a:solidFill>
                  <a:schemeClr val="bg1"/>
                </a:solidFill>
                <a:cs typeface="Arial" charset="0"/>
                <a:sym typeface="Symbol" pitchFamily="18" charset="2"/>
              </a:rPr>
              <a:t>1</a:t>
            </a:r>
            <a:r>
              <a:rPr lang="en-US" baseline="30000">
                <a:solidFill>
                  <a:schemeClr val="bg1"/>
                </a:solidFill>
                <a:cs typeface="Arial" charset="0"/>
                <a:sym typeface="Symbol" pitchFamily="18" charset="2"/>
              </a:rPr>
              <a:t>new</a:t>
            </a:r>
            <a:r>
              <a:rPr lang="en-US">
                <a:solidFill>
                  <a:schemeClr val="bg1"/>
                </a:solidFill>
                <a:cs typeface="Arial" charset="0"/>
                <a:sym typeface="Symbol" pitchFamily="18" charset="2"/>
              </a:rPr>
              <a:t> </a:t>
            </a:r>
            <a:r>
              <a:rPr lang="en-US">
                <a:solidFill>
                  <a:srgbClr val="002060"/>
                </a:solidFill>
                <a:cs typeface="Arial" charset="0"/>
                <a:sym typeface="Symbol" pitchFamily="18" charset="2"/>
              </a:rPr>
              <a:t>(e.g. a new set of coefficients of the</a:t>
            </a:r>
          </a:p>
          <a:p>
            <a:r>
              <a:rPr lang="en-US">
                <a:solidFill>
                  <a:srgbClr val="002060"/>
                </a:solidFill>
                <a:cs typeface="Arial" charset="0"/>
                <a:sym typeface="Symbol" pitchFamily="18" charset="2"/>
              </a:rPr>
              <a:t>STOs).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657417" name="Text Box 9"/>
          <p:cNvSpPr txBox="1">
            <a:spLocks noChangeArrowheads="1"/>
          </p:cNvSpPr>
          <p:nvPr/>
        </p:nvSpPr>
        <p:spPr bwMode="auto">
          <a:xfrm>
            <a:off x="685800" y="3817938"/>
            <a:ext cx="45148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 is an analogous equation for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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2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:</a:t>
            </a:r>
            <a:endParaRPr lang="en-US">
              <a:solidFill>
                <a:srgbClr val="002060"/>
              </a:solidFill>
            </a:endParaRPr>
          </a:p>
        </p:txBody>
      </p:sp>
      <p:graphicFrame>
        <p:nvGraphicFramePr>
          <p:cNvPr id="657419" name="Object 11"/>
          <p:cNvGraphicFramePr>
            <a:graphicFrameLocks noChangeAspect="1"/>
          </p:cNvGraphicFramePr>
          <p:nvPr/>
        </p:nvGraphicFramePr>
        <p:xfrm>
          <a:off x="603250" y="4408488"/>
          <a:ext cx="520223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99" name="Equation" r:id="rId5" imgW="3143216" imgH="400141" progId="Equation.DSMT4">
                  <p:embed/>
                </p:oleObj>
              </mc:Choice>
              <mc:Fallback>
                <p:oleObj name="Equation" r:id="rId5" imgW="3143216" imgH="400141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250" y="4408488"/>
                        <a:ext cx="5202238" cy="727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7420" name="Text Box 12"/>
          <p:cNvSpPr txBox="1">
            <a:spLocks noChangeArrowheads="1"/>
          </p:cNvSpPr>
          <p:nvPr/>
        </p:nvSpPr>
        <p:spPr bwMode="auto">
          <a:xfrm>
            <a:off x="685800" y="5257800"/>
            <a:ext cx="67500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</a:t>
            </a:r>
            <a:r>
              <a:rPr lang="en-US">
                <a:solidFill>
                  <a:srgbClr val="002060"/>
                </a:solidFill>
                <a:cs typeface="Arial" charset="0"/>
              </a:rPr>
              <a:t> equation can be solved exactly to get a new estimate</a:t>
            </a:r>
          </a:p>
          <a:p>
            <a:r>
              <a:rPr lang="en-US">
                <a:solidFill>
                  <a:srgbClr val="002060"/>
                </a:solidFill>
                <a:cs typeface="Arial" charset="0"/>
              </a:rPr>
              <a:t>for the function, </a:t>
            </a:r>
            <a:r>
              <a:rPr lang="en-US">
                <a:solidFill>
                  <a:schemeClr val="bg1"/>
                </a:solidFill>
                <a:cs typeface="Arial" charset="0"/>
                <a:sym typeface="Symbol" pitchFamily="18" charset="2"/>
              </a:rPr>
              <a:t></a:t>
            </a:r>
            <a:r>
              <a:rPr lang="en-US" baseline="-25000">
                <a:solidFill>
                  <a:schemeClr val="bg1"/>
                </a:solidFill>
                <a:cs typeface="Arial" charset="0"/>
                <a:sym typeface="Symbol" pitchFamily="18" charset="2"/>
              </a:rPr>
              <a:t>2</a:t>
            </a:r>
            <a:r>
              <a:rPr lang="en-US" baseline="30000">
                <a:solidFill>
                  <a:schemeClr val="bg1"/>
                </a:solidFill>
                <a:cs typeface="Arial" charset="0"/>
                <a:sym typeface="Symbol" pitchFamily="18" charset="2"/>
              </a:rPr>
              <a:t>new</a:t>
            </a:r>
            <a:r>
              <a:rPr lang="en-US">
                <a:solidFill>
                  <a:schemeClr val="bg1"/>
                </a:solidFill>
                <a:cs typeface="Arial" charset="0"/>
                <a:sym typeface="Symbol" pitchFamily="18" charset="2"/>
              </a:rPr>
              <a:t> </a:t>
            </a:r>
            <a:r>
              <a:rPr lang="en-US">
                <a:solidFill>
                  <a:srgbClr val="002060"/>
                </a:solidFill>
                <a:cs typeface="Arial" charset="0"/>
                <a:sym typeface="Symbol" pitchFamily="18" charset="2"/>
              </a:rPr>
              <a:t>(e.g. a new set of coefficients of the</a:t>
            </a:r>
          </a:p>
          <a:p>
            <a:r>
              <a:rPr lang="en-US">
                <a:solidFill>
                  <a:srgbClr val="002060"/>
                </a:solidFill>
                <a:cs typeface="Arial" charset="0"/>
                <a:sym typeface="Symbol" pitchFamily="18" charset="2"/>
              </a:rPr>
              <a:t>STOs).</a:t>
            </a:r>
            <a:endParaRPr lang="en-US">
              <a:solidFill>
                <a:srgbClr val="002060"/>
              </a:solidFill>
            </a:endParaRPr>
          </a:p>
        </p:txBody>
      </p:sp>
      <p:graphicFrame>
        <p:nvGraphicFramePr>
          <p:cNvPr id="657421" name="Object 13"/>
          <p:cNvGraphicFramePr>
            <a:graphicFrameLocks noChangeAspect="1"/>
          </p:cNvGraphicFramePr>
          <p:nvPr/>
        </p:nvGraphicFramePr>
        <p:xfrm>
          <a:off x="6111875" y="1285875"/>
          <a:ext cx="2703513" cy="722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00" name="Equation" r:id="rId7" imgW="1619216" imgH="400141" progId="Equation.DSMT4">
                  <p:embed/>
                </p:oleObj>
              </mc:Choice>
              <mc:Fallback>
                <p:oleObj name="Equation" r:id="rId7" imgW="1619216" imgH="400141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75" y="1285875"/>
                        <a:ext cx="2703513" cy="722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7422" name="Object 14"/>
          <p:cNvGraphicFramePr>
            <a:graphicFrameLocks noChangeAspect="1"/>
          </p:cNvGraphicFramePr>
          <p:nvPr/>
        </p:nvGraphicFramePr>
        <p:xfrm>
          <a:off x="6189663" y="4394200"/>
          <a:ext cx="2616200" cy="722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01" name="Equation" r:id="rId9" imgW="1571743" imgH="400141" progId="Equation.DSMT4">
                  <p:embed/>
                </p:oleObj>
              </mc:Choice>
              <mc:Fallback>
                <p:oleObj name="Equation" r:id="rId9" imgW="1571743" imgH="400141" progId="Equation.DSMT4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89663" y="4394200"/>
                        <a:ext cx="2616200" cy="722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5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5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5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5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5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5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5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5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5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7411" grpId="0" autoUpdateAnimBg="0"/>
      <p:bldP spid="657413" grpId="0" autoUpdateAnimBg="0"/>
      <p:bldP spid="657414" grpId="0" autoUpdateAnimBg="0"/>
      <p:bldP spid="657415" grpId="0" autoUpdateAnimBg="0"/>
      <p:bldP spid="657416" grpId="0" autoUpdateAnimBg="0"/>
      <p:bldP spid="657417" grpId="0" autoUpdateAnimBg="0"/>
      <p:bldP spid="657420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188689F-0AEC-4746-9997-BDEB9612856C}" type="slidenum">
              <a:rPr lang="en-US" sz="1400" smtClean="0">
                <a:solidFill>
                  <a:srgbClr val="002060"/>
                </a:solidFill>
              </a:rPr>
              <a:pPr/>
              <a:t>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58441" name="Text Box 9"/>
          <p:cNvSpPr txBox="1">
            <a:spLocks noChangeArrowheads="1"/>
          </p:cNvSpPr>
          <p:nvPr/>
        </p:nvSpPr>
        <p:spPr bwMode="auto">
          <a:xfrm>
            <a:off x="496888" y="5241925"/>
            <a:ext cx="7427912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>
                <a:solidFill>
                  <a:srgbClr val="002060"/>
                </a:solidFill>
              </a:rPr>
              <a:t>What can we do to fix the problem that the orbitals resulting from</a:t>
            </a:r>
          </a:p>
          <a:p>
            <a:r>
              <a:rPr lang="en-US" dirty="0">
                <a:solidFill>
                  <a:srgbClr val="002060"/>
                </a:solidFill>
              </a:rPr>
              <a:t>solving the effective Schr</a:t>
            </a:r>
            <a:r>
              <a:rPr lang="en-US" dirty="0">
                <a:solidFill>
                  <a:srgbClr val="002060"/>
                </a:solidFill>
                <a:cs typeface="Arial" charset="0"/>
              </a:rPr>
              <a:t>ödinger equations are not the same as</a:t>
            </a:r>
          </a:p>
          <a:p>
            <a:r>
              <a:rPr lang="en-US" dirty="0">
                <a:solidFill>
                  <a:srgbClr val="002060"/>
                </a:solidFill>
                <a:cs typeface="Arial" charset="0"/>
              </a:rPr>
              <a:t>the orbitals that we used to construct the equations??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10244" name="Text Box 13"/>
          <p:cNvSpPr txBox="1">
            <a:spLocks noChangeArrowheads="1"/>
          </p:cNvSpPr>
          <p:nvPr/>
        </p:nvSpPr>
        <p:spPr bwMode="auto">
          <a:xfrm>
            <a:off x="2819400" y="182563"/>
            <a:ext cx="3667125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 dirty="0">
                <a:solidFill>
                  <a:srgbClr val="FF00FF"/>
                </a:solidFill>
              </a:rPr>
              <a:t>A Problem of Consistency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457200" y="666750"/>
            <a:ext cx="7581900" cy="720725"/>
            <a:chOff x="457200" y="666750"/>
            <a:chExt cx="7581900" cy="720725"/>
          </a:xfrm>
        </p:grpSpPr>
        <p:sp>
          <p:nvSpPr>
            <p:cNvPr id="10245" name="Text Box 3"/>
            <p:cNvSpPr txBox="1">
              <a:spLocks noChangeArrowheads="1"/>
            </p:cNvSpPr>
            <p:nvPr/>
          </p:nvSpPr>
          <p:spPr bwMode="auto">
            <a:xfrm>
              <a:off x="457200" y="685800"/>
              <a:ext cx="7581900" cy="701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dirty="0">
                  <a:solidFill>
                    <a:srgbClr val="002060"/>
                  </a:solidFill>
                </a:rPr>
                <a:t>We used initial guesses for the atomic orbitals,                              ,</a:t>
              </a:r>
            </a:p>
            <a:p>
              <a:r>
                <a:rPr lang="en-US" dirty="0">
                  <a:solidFill>
                    <a:srgbClr val="002060"/>
                  </a:solidFill>
                </a:rPr>
                <a:t>to </a:t>
              </a:r>
              <a:r>
                <a:rPr lang="en-US">
                  <a:solidFill>
                    <a:srgbClr val="002060"/>
                  </a:solidFill>
                </a:rPr>
                <a:t>compute </a:t>
              </a:r>
              <a:r>
                <a:rPr lang="en-US" smtClean="0">
                  <a:solidFill>
                    <a:srgbClr val="0000FF"/>
                  </a:solidFill>
                </a:rPr>
                <a:t>V</a:t>
              </a:r>
              <a:r>
                <a:rPr lang="en-US" baseline="-25000" smtClean="0">
                  <a:solidFill>
                    <a:srgbClr val="0000FF"/>
                  </a:solidFill>
                </a:rPr>
                <a:t>1</a:t>
              </a:r>
              <a:r>
                <a:rPr lang="en-US" baseline="30000" smtClean="0">
                  <a:solidFill>
                    <a:srgbClr val="0000FF"/>
                  </a:solidFill>
                </a:rPr>
                <a:t>eff</a:t>
              </a:r>
              <a:r>
                <a:rPr lang="en-US" smtClean="0">
                  <a:solidFill>
                    <a:srgbClr val="0000FF"/>
                  </a:solidFill>
                </a:rPr>
                <a:t> and V</a:t>
              </a:r>
              <a:r>
                <a:rPr lang="en-US" baseline="-25000" smtClean="0">
                  <a:solidFill>
                    <a:srgbClr val="0000FF"/>
                  </a:solidFill>
                </a:rPr>
                <a:t>2</a:t>
              </a:r>
              <a:r>
                <a:rPr lang="en-US" baseline="30000" smtClean="0">
                  <a:solidFill>
                    <a:srgbClr val="0000FF"/>
                  </a:solidFill>
                </a:rPr>
                <a:t>eff</a:t>
              </a:r>
              <a:r>
                <a:rPr lang="en-US" smtClean="0">
                  <a:solidFill>
                    <a:srgbClr val="0000FF"/>
                  </a:solidFill>
                </a:rPr>
                <a:t> </a:t>
              </a:r>
              <a:r>
                <a:rPr lang="en-US" smtClean="0">
                  <a:solidFill>
                    <a:srgbClr val="002060"/>
                  </a:solidFill>
                </a:rPr>
                <a:t>in the Hartree Equations:                    </a:t>
              </a:r>
              <a:r>
                <a:rPr lang="en-US" dirty="0">
                  <a:solidFill>
                    <a:srgbClr val="002060"/>
                  </a:solidFill>
                </a:rPr>
                <a:t>. </a:t>
              </a:r>
            </a:p>
          </p:txBody>
        </p:sp>
        <p:graphicFrame>
          <p:nvGraphicFramePr>
            <p:cNvPr id="10246" name="Object 1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17629382"/>
                </p:ext>
              </p:extLst>
            </p:nvPr>
          </p:nvGraphicFramePr>
          <p:xfrm>
            <a:off x="5791200" y="666750"/>
            <a:ext cx="2071688" cy="4111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67" name="Equation" r:id="rId3" imgW="1228641" imgH="209662" progId="Equation.DSMT4">
                    <p:embed/>
                  </p:oleObj>
                </mc:Choice>
                <mc:Fallback>
                  <p:oleObj name="Equation" r:id="rId3" imgW="1228641" imgH="209662" progId="Equation.DSMT4">
                    <p:embed/>
                    <p:pic>
                      <p:nvPicPr>
                        <p:cNvPr id="0" name="Object 1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91200" y="666750"/>
                          <a:ext cx="2071688" cy="4111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3"/>
          <p:cNvGrpSpPr/>
          <p:nvPr/>
        </p:nvGrpSpPr>
        <p:grpSpPr>
          <a:xfrm>
            <a:off x="8382000" y="1600200"/>
            <a:ext cx="381000" cy="762000"/>
            <a:chOff x="8382000" y="1600200"/>
            <a:chExt cx="381000" cy="762000"/>
          </a:xfrm>
        </p:grpSpPr>
        <p:sp>
          <p:nvSpPr>
            <p:cNvPr id="10248" name="Line 23"/>
            <p:cNvSpPr>
              <a:spLocks noChangeShapeType="1"/>
            </p:cNvSpPr>
            <p:nvPr/>
          </p:nvSpPr>
          <p:spPr bwMode="auto">
            <a:xfrm flipH="1">
              <a:off x="8382000" y="1600200"/>
              <a:ext cx="38100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49" name="Line 24"/>
            <p:cNvSpPr>
              <a:spLocks noChangeShapeType="1"/>
            </p:cNvSpPr>
            <p:nvPr/>
          </p:nvSpPr>
          <p:spPr bwMode="auto">
            <a:xfrm flipH="1">
              <a:off x="8382000" y="2362200"/>
              <a:ext cx="38100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57200" y="3070225"/>
            <a:ext cx="7820025" cy="419100"/>
            <a:chOff x="457200" y="3070225"/>
            <a:chExt cx="7820025" cy="419100"/>
          </a:xfrm>
        </p:grpSpPr>
        <p:sp>
          <p:nvSpPr>
            <p:cNvPr id="10250" name="Text Box 26"/>
            <p:cNvSpPr txBox="1">
              <a:spLocks noChangeArrowheads="1"/>
            </p:cNvSpPr>
            <p:nvPr/>
          </p:nvSpPr>
          <p:spPr bwMode="auto">
            <a:xfrm>
              <a:off x="457200" y="3092450"/>
              <a:ext cx="5726113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dirty="0">
                  <a:solidFill>
                    <a:srgbClr val="002060"/>
                  </a:solidFill>
                </a:rPr>
                <a:t>We then solved the equations to get new orbitals,</a:t>
              </a:r>
            </a:p>
          </p:txBody>
        </p:sp>
        <p:graphicFrame>
          <p:nvGraphicFramePr>
            <p:cNvPr id="10251" name="Object 2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771365815"/>
                </p:ext>
              </p:extLst>
            </p:nvPr>
          </p:nvGraphicFramePr>
          <p:xfrm>
            <a:off x="6143625" y="3070225"/>
            <a:ext cx="2133600" cy="4111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68" name="Equation" r:id="rId5" imgW="1266943" imgH="209662" progId="Equation.DSMT4">
                    <p:embed/>
                  </p:oleObj>
                </mc:Choice>
                <mc:Fallback>
                  <p:oleObj name="Equation" r:id="rId5" imgW="1266943" imgH="209662" progId="Equation.DSMT4">
                    <p:embed/>
                    <p:pic>
                      <p:nvPicPr>
                        <p:cNvPr id="0" name="Object 2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143625" y="3070225"/>
                          <a:ext cx="2133600" cy="4111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2"/>
          <p:cNvGrpSpPr/>
          <p:nvPr/>
        </p:nvGrpSpPr>
        <p:grpSpPr>
          <a:xfrm>
            <a:off x="463550" y="3657600"/>
            <a:ext cx="7148513" cy="800100"/>
            <a:chOff x="463550" y="3657600"/>
            <a:chExt cx="7148513" cy="800100"/>
          </a:xfrm>
        </p:grpSpPr>
        <p:graphicFrame>
          <p:nvGraphicFramePr>
            <p:cNvPr id="10252" name="Object 3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520115162"/>
                </p:ext>
              </p:extLst>
            </p:nvPr>
          </p:nvGraphicFramePr>
          <p:xfrm>
            <a:off x="5978525" y="3673475"/>
            <a:ext cx="1341438" cy="4111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69" name="Equation" r:id="rId7" imgW="781151" imgH="209662" progId="Equation.DSMT4">
                    <p:embed/>
                  </p:oleObj>
                </mc:Choice>
                <mc:Fallback>
                  <p:oleObj name="Equation" r:id="rId7" imgW="781151" imgH="209662" progId="Equation.DSMT4">
                    <p:embed/>
                    <p:pic>
                      <p:nvPicPr>
                        <p:cNvPr id="0" name="Object 3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978525" y="3673475"/>
                          <a:ext cx="1341438" cy="4111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53" name="Text Box 32"/>
            <p:cNvSpPr txBox="1">
              <a:spLocks noChangeArrowheads="1"/>
            </p:cNvSpPr>
            <p:nvPr/>
          </p:nvSpPr>
          <p:spPr bwMode="auto">
            <a:xfrm>
              <a:off x="463550" y="3657600"/>
              <a:ext cx="7148513" cy="800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dirty="0">
                  <a:solidFill>
                    <a:srgbClr val="002060"/>
                  </a:solidFill>
                </a:rPr>
                <a:t>If these new orbitals had been used to calculate                     ,</a:t>
              </a:r>
            </a:p>
            <a:p>
              <a:pPr>
                <a:lnSpc>
                  <a:spcPct val="130000"/>
                </a:lnSpc>
              </a:pPr>
              <a:r>
                <a:rPr lang="en-US" dirty="0">
                  <a:solidFill>
                    <a:srgbClr val="002060"/>
                  </a:solidFill>
                </a:rPr>
                <a:t>we would have gotten different effective potentials.</a:t>
              </a:r>
            </a:p>
          </p:txBody>
        </p:sp>
      </p:grpSp>
      <p:sp>
        <p:nvSpPr>
          <p:cNvPr id="658466" name="Text Box 34"/>
          <p:cNvSpPr txBox="1">
            <a:spLocks noChangeArrowheads="1"/>
          </p:cNvSpPr>
          <p:nvPr/>
        </p:nvSpPr>
        <p:spPr bwMode="auto">
          <a:xfrm>
            <a:off x="517525" y="4632325"/>
            <a:ext cx="30543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 err="1">
                <a:solidFill>
                  <a:srgbClr val="FF00FF"/>
                </a:solidFill>
              </a:rPr>
              <a:t>Oy</a:t>
            </a:r>
            <a:r>
              <a:rPr lang="en-US" dirty="0">
                <a:solidFill>
                  <a:srgbClr val="FF00FF"/>
                </a:solidFill>
              </a:rPr>
              <a:t> Vey!!!</a:t>
            </a:r>
            <a:r>
              <a:rPr lang="en-US" dirty="0"/>
              <a:t>  </a:t>
            </a:r>
            <a:r>
              <a:rPr lang="en-US" dirty="0">
                <a:solidFill>
                  <a:srgbClr val="002060"/>
                </a:solidFill>
              </a:rPr>
              <a:t>What a mess!!!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74663" y="1346200"/>
            <a:ext cx="7766050" cy="1503363"/>
            <a:chOff x="474663" y="1346200"/>
            <a:chExt cx="7766050" cy="1503363"/>
          </a:xfrm>
        </p:grpSpPr>
        <p:graphicFrame>
          <p:nvGraphicFramePr>
            <p:cNvPr id="10255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601894494"/>
                </p:ext>
              </p:extLst>
            </p:nvPr>
          </p:nvGraphicFramePr>
          <p:xfrm>
            <a:off x="476250" y="1360488"/>
            <a:ext cx="4737100" cy="7270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70" name="Equation" r:id="rId9" imgW="2867008" imgH="400141" progId="Equation.DSMT4">
                    <p:embed/>
                  </p:oleObj>
                </mc:Choice>
                <mc:Fallback>
                  <p:oleObj name="Equation" r:id="rId9" imgW="2867008" imgH="400141" progId="Equation.DSMT4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6250" y="1360488"/>
                          <a:ext cx="4737100" cy="7270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56" name="Object 3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753514050"/>
                </p:ext>
              </p:extLst>
            </p:nvPr>
          </p:nvGraphicFramePr>
          <p:xfrm>
            <a:off x="5537200" y="1346200"/>
            <a:ext cx="2703513" cy="7223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71" name="Equation" r:id="rId11" imgW="1619216" imgH="400141" progId="Equation.DSMT4">
                    <p:embed/>
                  </p:oleObj>
                </mc:Choice>
                <mc:Fallback>
                  <p:oleObj name="Equation" r:id="rId11" imgW="1619216" imgH="400141" progId="Equation.DSMT4">
                    <p:embed/>
                    <p:pic>
                      <p:nvPicPr>
                        <p:cNvPr id="0" name="Object 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537200" y="1346200"/>
                          <a:ext cx="2703513" cy="7223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57" name="Object 1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561907943"/>
                </p:ext>
              </p:extLst>
            </p:nvPr>
          </p:nvGraphicFramePr>
          <p:xfrm>
            <a:off x="474663" y="2124075"/>
            <a:ext cx="4851400" cy="7254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72" name="Equation" r:id="rId13" imgW="2933633" imgH="400141" progId="Equation.DSMT4">
                    <p:embed/>
                  </p:oleObj>
                </mc:Choice>
                <mc:Fallback>
                  <p:oleObj name="Equation" r:id="rId13" imgW="2933633" imgH="400141" progId="Equation.DSMT4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63" y="2124075"/>
                          <a:ext cx="4851400" cy="7254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58" name="Object 3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524642230"/>
                </p:ext>
              </p:extLst>
            </p:nvPr>
          </p:nvGraphicFramePr>
          <p:xfrm>
            <a:off x="5545138" y="2106613"/>
            <a:ext cx="2616200" cy="723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73" name="Equation" r:id="rId15" imgW="1571743" imgH="400141" progId="Equation.DSMT4">
                    <p:embed/>
                  </p:oleObj>
                </mc:Choice>
                <mc:Fallback>
                  <p:oleObj name="Equation" r:id="rId15" imgW="1571743" imgH="400141" progId="Equation.DSMT4">
                    <p:embed/>
                    <p:pic>
                      <p:nvPicPr>
                        <p:cNvPr id="0" name="Object 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545138" y="2106613"/>
                          <a:ext cx="2616200" cy="7239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58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5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8441" grpId="0"/>
      <p:bldP spid="10244" grpId="0"/>
      <p:bldP spid="65846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dirty="0" smtClean="0">
                <a:solidFill>
                  <a:srgbClr val="002060"/>
                </a:solidFill>
              </a:rPr>
              <a:t>Slide </a:t>
            </a:r>
            <a:fld id="{1271D144-3BA1-42A5-A8B9-15FD8371613A}" type="slidenum">
              <a:rPr lang="en-US" sz="1400" smtClean="0">
                <a:solidFill>
                  <a:srgbClr val="002060"/>
                </a:solidFill>
              </a:rPr>
              <a:pPr/>
              <a:t>10</a:t>
            </a:fld>
            <a:endParaRPr lang="en-US" sz="1400" dirty="0" smtClean="0">
              <a:solidFill>
                <a:srgbClr val="002060"/>
              </a:solidFill>
            </a:endParaRPr>
          </a:p>
        </p:txBody>
      </p:sp>
      <p:sp>
        <p:nvSpPr>
          <p:cNvPr id="11267" name="Text Box 2057"/>
          <p:cNvSpPr txBox="1">
            <a:spLocks noChangeArrowheads="1"/>
          </p:cNvSpPr>
          <p:nvPr/>
        </p:nvSpPr>
        <p:spPr bwMode="auto">
          <a:xfrm>
            <a:off x="1600200" y="182563"/>
            <a:ext cx="5662613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FF"/>
                </a:solidFill>
              </a:rPr>
              <a:t>The Solution:  Iterate to Self-Consistency</a:t>
            </a:r>
          </a:p>
        </p:txBody>
      </p:sp>
      <p:grpSp>
        <p:nvGrpSpPr>
          <p:cNvPr id="2" name="Group 2075"/>
          <p:cNvGrpSpPr>
            <a:grpSpLocks/>
          </p:cNvGrpSpPr>
          <p:nvPr/>
        </p:nvGrpSpPr>
        <p:grpSpPr bwMode="auto">
          <a:xfrm>
            <a:off x="533400" y="788988"/>
            <a:ext cx="6613525" cy="811212"/>
            <a:chOff x="336" y="497"/>
            <a:chExt cx="4166" cy="511"/>
          </a:xfrm>
        </p:grpSpPr>
        <p:sp>
          <p:nvSpPr>
            <p:cNvPr id="11276" name="Text Box 2059"/>
            <p:cNvSpPr txBox="1">
              <a:spLocks noChangeArrowheads="1"/>
            </p:cNvSpPr>
            <p:nvPr/>
          </p:nvSpPr>
          <p:spPr bwMode="auto">
            <a:xfrm>
              <a:off x="336" y="508"/>
              <a:ext cx="4166" cy="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Repeat the procedure.  This time, use</a:t>
              </a:r>
            </a:p>
            <a:p>
              <a:pPr>
                <a:lnSpc>
                  <a:spcPct val="130000"/>
                </a:lnSpc>
              </a:pPr>
              <a:r>
                <a:rPr lang="en-US">
                  <a:solidFill>
                    <a:srgbClr val="002060"/>
                  </a:solidFill>
                </a:rPr>
                <a:t>to construct                       and solve the equations again. </a:t>
              </a:r>
            </a:p>
          </p:txBody>
        </p:sp>
        <p:graphicFrame>
          <p:nvGraphicFramePr>
            <p:cNvPr id="11277" name="Object 2060"/>
            <p:cNvGraphicFramePr>
              <a:graphicFrameLocks noChangeAspect="1"/>
            </p:cNvGraphicFramePr>
            <p:nvPr/>
          </p:nvGraphicFramePr>
          <p:xfrm>
            <a:off x="3127" y="497"/>
            <a:ext cx="1328" cy="25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05" name="Equation" r:id="rId3" imgW="1257233" imgH="209662" progId="Equation.DSMT4">
                    <p:embed/>
                  </p:oleObj>
                </mc:Choice>
                <mc:Fallback>
                  <p:oleObj name="Equation" r:id="rId3" imgW="1257233" imgH="209662" progId="Equation.DSMT4">
                    <p:embed/>
                    <p:pic>
                      <p:nvPicPr>
                        <p:cNvPr id="0" name="Object 206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27" y="497"/>
                          <a:ext cx="1328" cy="25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278" name="Object 2061"/>
            <p:cNvGraphicFramePr>
              <a:graphicFrameLocks noChangeAspect="1"/>
            </p:cNvGraphicFramePr>
            <p:nvPr/>
          </p:nvGraphicFramePr>
          <p:xfrm>
            <a:off x="1275" y="768"/>
            <a:ext cx="909" cy="2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06" name="Equation" r:id="rId5" imgW="857216" imgH="228575" progId="Equation.DSMT4">
                    <p:embed/>
                  </p:oleObj>
                </mc:Choice>
                <mc:Fallback>
                  <p:oleObj name="Equation" r:id="rId5" imgW="857216" imgH="228575" progId="Equation.DSMT4">
                    <p:embed/>
                    <p:pic>
                      <p:nvPicPr>
                        <p:cNvPr id="0" name="Object 206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75" y="768"/>
                          <a:ext cx="909" cy="2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59478" name="Text Box 2070"/>
          <p:cNvSpPr txBox="1">
            <a:spLocks noChangeArrowheads="1"/>
          </p:cNvSpPr>
          <p:nvPr/>
        </p:nvSpPr>
        <p:spPr bwMode="auto">
          <a:xfrm>
            <a:off x="533400" y="2362200"/>
            <a:ext cx="817721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FF"/>
                </a:solidFill>
              </a:rPr>
              <a:t>BUT:</a:t>
            </a:r>
            <a:r>
              <a:rPr lang="en-US"/>
              <a:t>  </a:t>
            </a:r>
            <a:r>
              <a:rPr lang="en-US">
                <a:solidFill>
                  <a:srgbClr val="002060"/>
                </a:solidFill>
              </a:rPr>
              <a:t>You have the same problem again.  The effective Hamiltonians</a:t>
            </a:r>
          </a:p>
          <a:p>
            <a:r>
              <a:rPr lang="en-US">
                <a:solidFill>
                  <a:srgbClr val="002060"/>
                </a:solidFill>
              </a:rPr>
              <a:t>that were used to compute this newest pair of orbitals were constructed</a:t>
            </a:r>
          </a:p>
          <a:p>
            <a:r>
              <a:rPr lang="en-US">
                <a:solidFill>
                  <a:srgbClr val="002060"/>
                </a:solidFill>
              </a:rPr>
              <a:t>from the older set of orbitals.</a:t>
            </a:r>
          </a:p>
        </p:txBody>
      </p:sp>
      <p:sp>
        <p:nvSpPr>
          <p:cNvPr id="659479" name="Text Box 2071"/>
          <p:cNvSpPr txBox="1">
            <a:spLocks noChangeArrowheads="1"/>
          </p:cNvSpPr>
          <p:nvPr/>
        </p:nvSpPr>
        <p:spPr bwMode="auto">
          <a:xfrm>
            <a:off x="4354513" y="3794125"/>
            <a:ext cx="16652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(1) go insane</a:t>
            </a:r>
          </a:p>
        </p:txBody>
      </p:sp>
      <p:grpSp>
        <p:nvGrpSpPr>
          <p:cNvPr id="3" name="Group 2076"/>
          <p:cNvGrpSpPr>
            <a:grpSpLocks/>
          </p:cNvGrpSpPr>
          <p:nvPr/>
        </p:nvGrpSpPr>
        <p:grpSpPr bwMode="auto">
          <a:xfrm>
            <a:off x="561975" y="1792288"/>
            <a:ext cx="7610475" cy="417512"/>
            <a:chOff x="354" y="1189"/>
            <a:chExt cx="4794" cy="263"/>
          </a:xfrm>
        </p:grpSpPr>
        <p:sp>
          <p:nvSpPr>
            <p:cNvPr id="11274" name="Text Box 2066"/>
            <p:cNvSpPr txBox="1">
              <a:spLocks noChangeArrowheads="1"/>
            </p:cNvSpPr>
            <p:nvPr/>
          </p:nvSpPr>
          <p:spPr bwMode="auto">
            <a:xfrm>
              <a:off x="354" y="1202"/>
              <a:ext cx="334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Now, you’ll get an even newer pair of orbitals,</a:t>
              </a:r>
            </a:p>
          </p:txBody>
        </p:sp>
        <p:graphicFrame>
          <p:nvGraphicFramePr>
            <p:cNvPr id="11275" name="Object 2074"/>
            <p:cNvGraphicFramePr>
              <a:graphicFrameLocks noChangeAspect="1"/>
            </p:cNvGraphicFramePr>
            <p:nvPr/>
          </p:nvGraphicFramePr>
          <p:xfrm>
            <a:off x="3648" y="1189"/>
            <a:ext cx="1500" cy="25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07" name="Equation" r:id="rId7" imgW="1419343" imgH="209662" progId="Equation.DSMT4">
                    <p:embed/>
                  </p:oleObj>
                </mc:Choice>
                <mc:Fallback>
                  <p:oleObj name="Equation" r:id="rId7" imgW="1419343" imgH="209662" progId="Equation.DSMT4">
                    <p:embed/>
                    <p:pic>
                      <p:nvPicPr>
                        <p:cNvPr id="0" name="Object 207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48" y="1189"/>
                          <a:ext cx="1500" cy="25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59486" name="Text Box 2078"/>
          <p:cNvSpPr txBox="1">
            <a:spLocks noChangeArrowheads="1"/>
          </p:cNvSpPr>
          <p:nvPr/>
        </p:nvSpPr>
        <p:spPr bwMode="auto">
          <a:xfrm>
            <a:off x="4384675" y="4175125"/>
            <a:ext cx="414972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(2) quit Chemistry and establish</a:t>
            </a:r>
          </a:p>
          <a:p>
            <a:r>
              <a:rPr lang="en-US">
                <a:solidFill>
                  <a:schemeClr val="bg1"/>
                </a:solidFill>
              </a:rPr>
              <a:t>      a multibillion dollar international</a:t>
            </a:r>
          </a:p>
          <a:p>
            <a:r>
              <a:rPr lang="en-US">
                <a:solidFill>
                  <a:schemeClr val="bg1"/>
                </a:solidFill>
              </a:rPr>
              <a:t>      trucking conglomerate (</a:t>
            </a:r>
            <a:r>
              <a:rPr lang="en-US">
                <a:solidFill>
                  <a:srgbClr val="FF0000"/>
                </a:solidFill>
              </a:rPr>
              <a:t>please</a:t>
            </a:r>
          </a:p>
          <a:p>
            <a:r>
              <a:rPr lang="en-US">
                <a:solidFill>
                  <a:srgbClr val="FF0000"/>
                </a:solidFill>
              </a:rPr>
              <a:t>      remember me in your will</a:t>
            </a:r>
            <a:r>
              <a:rPr lang="en-US">
                <a:solidFill>
                  <a:schemeClr val="bg1"/>
                </a:solidFill>
              </a:rPr>
              <a:t>).</a:t>
            </a:r>
          </a:p>
        </p:txBody>
      </p:sp>
      <p:sp>
        <p:nvSpPr>
          <p:cNvPr id="15" name="Text Box 2077"/>
          <p:cNvSpPr txBox="1">
            <a:spLocks noChangeArrowheads="1"/>
          </p:cNvSpPr>
          <p:nvPr/>
        </p:nvSpPr>
        <p:spPr bwMode="auto">
          <a:xfrm>
            <a:off x="522288" y="3429000"/>
            <a:ext cx="801211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>
                <a:solidFill>
                  <a:srgbClr val="002060"/>
                </a:solidFill>
              </a:rPr>
              <a:t>Well, I suppose you could repeat the procedure again, and again, and</a:t>
            </a:r>
          </a:p>
          <a:p>
            <a:r>
              <a:rPr lang="en-US" dirty="0">
                <a:solidFill>
                  <a:srgbClr val="002060"/>
                </a:solidFill>
              </a:rPr>
              <a:t>again, and again, until you either: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59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59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59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9478" grpId="0" autoUpdateAnimBg="0"/>
      <p:bldP spid="659479" grpId="0" autoUpdateAnimBg="0"/>
      <p:bldP spid="659486" grpId="0" autoUpdateAnimBg="0"/>
      <p:bldP spid="15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943E74C-94A8-4A20-9C40-7B4E524E1645}" type="slidenum">
              <a:rPr lang="en-US" sz="1400" smtClean="0">
                <a:solidFill>
                  <a:srgbClr val="002060"/>
                </a:solidFill>
              </a:rPr>
              <a:pPr/>
              <a:t>11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60482" name="Text Box 2"/>
          <p:cNvSpPr txBox="1">
            <a:spLocks noChangeArrowheads="1"/>
          </p:cNvSpPr>
          <p:nvPr/>
        </p:nvSpPr>
        <p:spPr bwMode="auto">
          <a:xfrm>
            <a:off x="669925" y="533400"/>
            <a:ext cx="753427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Fortunately, the problem is not so dire.  Usually, you will find that</a:t>
            </a:r>
          </a:p>
          <a:p>
            <a:r>
              <a:rPr lang="en-US">
                <a:solidFill>
                  <a:srgbClr val="002060"/>
                </a:solidFill>
              </a:rPr>
              <a:t>the new orbitals predicted by solving the equations get closer and</a:t>
            </a:r>
          </a:p>
          <a:p>
            <a:r>
              <a:rPr lang="en-US">
                <a:solidFill>
                  <a:srgbClr val="002060"/>
                </a:solidFill>
              </a:rPr>
              <a:t>closer to the orbitals used to construct the effective Hamiltonians.</a:t>
            </a:r>
          </a:p>
        </p:txBody>
      </p:sp>
      <p:sp>
        <p:nvSpPr>
          <p:cNvPr id="660483" name="Text Box 3"/>
          <p:cNvSpPr txBox="1">
            <a:spLocks noChangeArrowheads="1"/>
          </p:cNvSpPr>
          <p:nvPr/>
        </p:nvSpPr>
        <p:spPr bwMode="auto">
          <a:xfrm>
            <a:off x="685800" y="1692275"/>
            <a:ext cx="75438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When they are sufficiently close, you stop, declare victory, and go</a:t>
            </a:r>
          </a:p>
          <a:p>
            <a:r>
              <a:rPr lang="en-US">
                <a:solidFill>
                  <a:srgbClr val="002060"/>
                </a:solidFill>
              </a:rPr>
              <a:t>out and celebrate with a dozen Krispy Kreme donuts (or pastrami</a:t>
            </a:r>
          </a:p>
          <a:p>
            <a:r>
              <a:rPr lang="en-US">
                <a:solidFill>
                  <a:srgbClr val="002060"/>
                </a:solidFill>
              </a:rPr>
              <a:t>sandwiches on rye, if that’s your preference).</a:t>
            </a:r>
          </a:p>
        </p:txBody>
      </p:sp>
      <p:sp>
        <p:nvSpPr>
          <p:cNvPr id="660484" name="Text Box 4"/>
          <p:cNvSpPr txBox="1">
            <a:spLocks noChangeArrowheads="1"/>
          </p:cNvSpPr>
          <p:nvPr/>
        </p:nvSpPr>
        <p:spPr bwMode="auto">
          <a:xfrm>
            <a:off x="685800" y="2911475"/>
            <a:ext cx="71072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When the output orbitals are consistent with the input orbitals,</a:t>
            </a:r>
          </a:p>
          <a:p>
            <a:r>
              <a:rPr lang="en-US">
                <a:solidFill>
                  <a:srgbClr val="002060"/>
                </a:solidFill>
              </a:rPr>
              <a:t>you have achieved a </a:t>
            </a:r>
            <a:r>
              <a:rPr lang="en-US">
                <a:solidFill>
                  <a:srgbClr val="FF33CC"/>
                </a:solidFill>
              </a:rPr>
              <a:t>“Self-Consistent Field” (SCF).</a:t>
            </a:r>
          </a:p>
        </p:txBody>
      </p:sp>
      <p:sp>
        <p:nvSpPr>
          <p:cNvPr id="660485" name="Text Box 5"/>
          <p:cNvSpPr txBox="1">
            <a:spLocks noChangeArrowheads="1"/>
          </p:cNvSpPr>
          <p:nvPr/>
        </p:nvSpPr>
        <p:spPr bwMode="auto">
          <a:xfrm>
            <a:off x="685800" y="3810000"/>
            <a:ext cx="71485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Often, you will reach the SCF criterion within </a:t>
            </a:r>
            <a:r>
              <a:rPr lang="en-US">
                <a:solidFill>
                  <a:schemeClr val="bg1"/>
                </a:solidFill>
              </a:rPr>
              <a:t>10-20 iterations</a:t>
            </a:r>
            <a:r>
              <a:rPr lang="en-US">
                <a:solidFill>
                  <a:srgbClr val="002060"/>
                </a:solidFill>
              </a:rPr>
              <a:t>,</a:t>
            </a:r>
          </a:p>
          <a:p>
            <a:r>
              <a:rPr lang="en-US">
                <a:solidFill>
                  <a:srgbClr val="002060"/>
                </a:solidFill>
              </a:rPr>
              <a:t>although it may take </a:t>
            </a:r>
            <a:r>
              <a:rPr lang="en-US">
                <a:solidFill>
                  <a:schemeClr val="bg1"/>
                </a:solidFill>
              </a:rPr>
              <a:t>50-60 iterations </a:t>
            </a:r>
            <a:r>
              <a:rPr lang="en-US">
                <a:solidFill>
                  <a:srgbClr val="002060"/>
                </a:solidFill>
              </a:rPr>
              <a:t>or more in difficult cases.</a:t>
            </a:r>
          </a:p>
        </p:txBody>
      </p:sp>
      <p:sp>
        <p:nvSpPr>
          <p:cNvPr id="660486" name="Text Box 6"/>
          <p:cNvSpPr txBox="1">
            <a:spLocks noChangeArrowheads="1"/>
          </p:cNvSpPr>
          <p:nvPr/>
        </p:nvSpPr>
        <p:spPr bwMode="auto">
          <a:xfrm>
            <a:off x="746125" y="4724400"/>
            <a:ext cx="8027988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While the procedure appears very tedious and time consuming,</a:t>
            </a:r>
          </a:p>
          <a:p>
            <a:r>
              <a:rPr lang="en-US">
                <a:solidFill>
                  <a:srgbClr val="002060"/>
                </a:solidFill>
              </a:rPr>
              <a:t>it’s actually quite fast on modern computers.  A single SCF calculation</a:t>
            </a:r>
          </a:p>
          <a:p>
            <a:r>
              <a:rPr lang="en-US">
                <a:solidFill>
                  <a:srgbClr val="002060"/>
                </a:solidFill>
              </a:rPr>
              <a:t>on a moderate sized molecule (with 50-100 electrons) can take well</a:t>
            </a:r>
          </a:p>
          <a:p>
            <a:r>
              <a:rPr lang="en-US">
                <a:solidFill>
                  <a:srgbClr val="002060"/>
                </a:solidFill>
              </a:rPr>
              <a:t>under 1 second.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6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6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6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6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0482" grpId="0" autoUpdateAnimBg="0"/>
      <p:bldP spid="660483" grpId="0" autoUpdateAnimBg="0"/>
      <p:bldP spid="660484" grpId="0" autoUpdateAnimBg="0"/>
      <p:bldP spid="660485" grpId="0" autoUpdateAnimBg="0"/>
      <p:bldP spid="660486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4CFDE98-A3B9-4756-827B-5AE433B7CAFB}" type="slidenum">
              <a:rPr lang="en-US" sz="1400" smtClean="0">
                <a:solidFill>
                  <a:srgbClr val="002060"/>
                </a:solidFill>
              </a:rPr>
              <a:pPr/>
              <a:t>12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3315" name="Text Box 2"/>
          <p:cNvSpPr txBox="1">
            <a:spLocks noChangeArrowheads="1"/>
          </p:cNvSpPr>
          <p:nvPr/>
        </p:nvSpPr>
        <p:spPr bwMode="auto">
          <a:xfrm>
            <a:off x="3549650" y="182563"/>
            <a:ext cx="170815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FF"/>
                </a:solidFill>
              </a:rPr>
              <a:t>The Energy</a:t>
            </a:r>
          </a:p>
        </p:txBody>
      </p:sp>
      <p:sp>
        <p:nvSpPr>
          <p:cNvPr id="661507" name="Text Box 3"/>
          <p:cNvSpPr txBox="1">
            <a:spLocks noChangeArrowheads="1"/>
          </p:cNvSpPr>
          <p:nvPr/>
        </p:nvSpPr>
        <p:spPr bwMode="auto">
          <a:xfrm>
            <a:off x="593725" y="696913"/>
            <a:ext cx="25384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FF"/>
                </a:solidFill>
              </a:rPr>
              <a:t>A.  The total energy</a:t>
            </a:r>
          </a:p>
        </p:txBody>
      </p:sp>
      <p:graphicFrame>
        <p:nvGraphicFramePr>
          <p:cNvPr id="661510" name="Object 6"/>
          <p:cNvGraphicFramePr>
            <a:graphicFrameLocks noChangeAspect="1"/>
          </p:cNvGraphicFramePr>
          <p:nvPr/>
        </p:nvGraphicFramePr>
        <p:xfrm>
          <a:off x="622300" y="1276350"/>
          <a:ext cx="3824288" cy="71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22" name="Equation" r:id="rId3" imgW="2343184" imgH="400141" progId="Equation.DSMT4">
                  <p:embed/>
                </p:oleObj>
              </mc:Choice>
              <mc:Fallback>
                <p:oleObj name="Equation" r:id="rId3" imgW="2343184" imgH="400141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2300" y="1276350"/>
                        <a:ext cx="3824288" cy="71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1511" name="Object 7"/>
          <p:cNvGraphicFramePr>
            <a:graphicFrameLocks noChangeAspect="1"/>
          </p:cNvGraphicFramePr>
          <p:nvPr/>
        </p:nvGraphicFramePr>
        <p:xfrm>
          <a:off x="4586288" y="1214438"/>
          <a:ext cx="4167187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23" name="Equation" r:id="rId5" imgW="2562208" imgH="457149" progId="Equation.DSMT4">
                  <p:embed/>
                </p:oleObj>
              </mc:Choice>
              <mc:Fallback>
                <p:oleObj name="Equation" r:id="rId5" imgW="2562208" imgH="457149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6288" y="1214438"/>
                        <a:ext cx="4167187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1512" name="Object 8"/>
          <p:cNvGraphicFramePr>
            <a:graphicFrameLocks noChangeAspect="1"/>
          </p:cNvGraphicFramePr>
          <p:nvPr/>
        </p:nvGraphicFramePr>
        <p:xfrm>
          <a:off x="458788" y="2343150"/>
          <a:ext cx="2787650" cy="71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24" name="Equation" r:id="rId7" imgW="1695551" imgH="400141" progId="Equation.DSMT4">
                  <p:embed/>
                </p:oleObj>
              </mc:Choice>
              <mc:Fallback>
                <p:oleObj name="Equation" r:id="rId7" imgW="1695551" imgH="400141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788" y="2343150"/>
                        <a:ext cx="2787650" cy="71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3352800" y="2352675"/>
            <a:ext cx="5283200" cy="714375"/>
            <a:chOff x="2112" y="1482"/>
            <a:chExt cx="3328" cy="450"/>
          </a:xfrm>
        </p:grpSpPr>
        <p:sp>
          <p:nvSpPr>
            <p:cNvPr id="13326" name="Text Box 9"/>
            <p:cNvSpPr txBox="1">
              <a:spLocks noChangeArrowheads="1"/>
            </p:cNvSpPr>
            <p:nvPr/>
          </p:nvSpPr>
          <p:spPr bwMode="auto">
            <a:xfrm>
              <a:off x="2112" y="1543"/>
              <a:ext cx="55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where</a:t>
              </a:r>
            </a:p>
          </p:txBody>
        </p:sp>
        <p:graphicFrame>
          <p:nvGraphicFramePr>
            <p:cNvPr id="13327" name="Object 10"/>
            <p:cNvGraphicFramePr>
              <a:graphicFrameLocks noChangeAspect="1"/>
            </p:cNvGraphicFramePr>
            <p:nvPr/>
          </p:nvGraphicFramePr>
          <p:xfrm>
            <a:off x="2697" y="1482"/>
            <a:ext cx="2743" cy="4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625" name="Equation" r:id="rId9" imgW="2676576" imgH="400141" progId="Equation.DSMT4">
                    <p:embed/>
                  </p:oleObj>
                </mc:Choice>
                <mc:Fallback>
                  <p:oleObj name="Equation" r:id="rId9" imgW="2676576" imgH="400141" progId="Equation.DSMT4">
                    <p:embed/>
                    <p:pic>
                      <p:nvPicPr>
                        <p:cNvPr id="0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97" y="1482"/>
                          <a:ext cx="2743" cy="4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61516" name="Text Box 12"/>
          <p:cNvSpPr txBox="1">
            <a:spLocks noChangeArrowheads="1"/>
          </p:cNvSpPr>
          <p:nvPr/>
        </p:nvSpPr>
        <p:spPr bwMode="auto">
          <a:xfrm>
            <a:off x="576263" y="3276600"/>
            <a:ext cx="795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H</a:t>
            </a:r>
            <a:r>
              <a:rPr lang="en-US" baseline="-25000">
                <a:solidFill>
                  <a:srgbClr val="002060"/>
                </a:solidFill>
              </a:rPr>
              <a:t>1</a:t>
            </a:r>
            <a:r>
              <a:rPr lang="en-US">
                <a:solidFill>
                  <a:srgbClr val="002060"/>
                </a:solidFill>
              </a:rPr>
              <a:t> and H</a:t>
            </a:r>
            <a:r>
              <a:rPr lang="en-US" baseline="-25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 are just each the Hamiltonian for the electron in a He</a:t>
            </a:r>
            <a:r>
              <a:rPr lang="en-US" baseline="30000">
                <a:solidFill>
                  <a:srgbClr val="002060"/>
                </a:solidFill>
              </a:rPr>
              <a:t>+</a:t>
            </a:r>
            <a:r>
              <a:rPr lang="en-US">
                <a:solidFill>
                  <a:srgbClr val="002060"/>
                </a:solidFill>
              </a:rPr>
              <a:t> ion.</a:t>
            </a:r>
          </a:p>
        </p:txBody>
      </p:sp>
      <p:graphicFrame>
        <p:nvGraphicFramePr>
          <p:cNvPr id="661517" name="Object 13"/>
          <p:cNvGraphicFramePr>
            <a:graphicFrameLocks noChangeAspect="1"/>
          </p:cNvGraphicFramePr>
          <p:nvPr/>
        </p:nvGraphicFramePr>
        <p:xfrm>
          <a:off x="2105025" y="4103688"/>
          <a:ext cx="1690688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26" name="Equation" r:id="rId11" imgW="1009616" imgH="247758" progId="Equation.DSMT4">
                  <p:embed/>
                </p:oleObj>
              </mc:Choice>
              <mc:Fallback>
                <p:oleObj name="Equation" r:id="rId11" imgW="1009616" imgH="247758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5025" y="4103688"/>
                        <a:ext cx="1690688" cy="473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1518" name="Object 14"/>
          <p:cNvGraphicFramePr>
            <a:graphicFrameLocks noChangeAspect="1"/>
          </p:cNvGraphicFramePr>
          <p:nvPr/>
        </p:nvGraphicFramePr>
        <p:xfrm>
          <a:off x="3733800" y="4110038"/>
          <a:ext cx="2822575" cy="42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27" name="Equation" r:id="rId13" imgW="1724143" imgH="228575" progId="Equation.DSMT4">
                  <p:embed/>
                </p:oleObj>
              </mc:Choice>
              <mc:Fallback>
                <p:oleObj name="Equation" r:id="rId13" imgW="1724143" imgH="228575" progId="Equation.DSMT4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800" y="4110038"/>
                        <a:ext cx="2822575" cy="420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1520" name="Text Box 16"/>
          <p:cNvSpPr txBox="1">
            <a:spLocks noChangeArrowheads="1"/>
          </p:cNvSpPr>
          <p:nvPr/>
        </p:nvSpPr>
        <p:spPr bwMode="auto">
          <a:xfrm>
            <a:off x="1068388" y="5775325"/>
            <a:ext cx="67802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We’re assuming that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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1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and 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2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have both been normalized.</a:t>
            </a:r>
            <a:endParaRPr lang="en-US">
              <a:solidFill>
                <a:srgbClr val="002060"/>
              </a:solidFill>
            </a:endParaRPr>
          </a:p>
        </p:txBody>
      </p:sp>
      <p:graphicFrame>
        <p:nvGraphicFramePr>
          <p:cNvPr id="661521" name="Object 17"/>
          <p:cNvGraphicFramePr>
            <a:graphicFrameLocks noChangeAspect="1"/>
          </p:cNvGraphicFramePr>
          <p:nvPr/>
        </p:nvGraphicFramePr>
        <p:xfrm>
          <a:off x="1870075" y="4779963"/>
          <a:ext cx="5072063" cy="71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28" name="Equation" r:id="rId15" imgW="3124335" imgH="400141" progId="Equation.DSMT4">
                  <p:embed/>
                </p:oleObj>
              </mc:Choice>
              <mc:Fallback>
                <p:oleObj name="Equation" r:id="rId15" imgW="3124335" imgH="400141" progId="Equation.DSMT4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0075" y="4779963"/>
                        <a:ext cx="5072063" cy="717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6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6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6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6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6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6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61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61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1507" grpId="0" autoUpdateAnimBg="0"/>
      <p:bldP spid="661516" grpId="0" autoUpdateAnimBg="0"/>
      <p:bldP spid="661520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F3151D4-2532-4A51-87E4-828DA618D080}" type="slidenum">
              <a:rPr lang="en-US" sz="1400" smtClean="0">
                <a:solidFill>
                  <a:srgbClr val="002060"/>
                </a:solidFill>
              </a:rPr>
              <a:pPr/>
              <a:t>13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663555" name="Object 3"/>
          <p:cNvGraphicFramePr>
            <a:graphicFrameLocks noChangeAspect="1"/>
          </p:cNvGraphicFramePr>
          <p:nvPr/>
        </p:nvGraphicFramePr>
        <p:xfrm>
          <a:off x="838200" y="1219200"/>
          <a:ext cx="1598613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73" name="Equation" r:id="rId3" imgW="971584" imgH="219118" progId="Equation.DSMT4">
                  <p:embed/>
                </p:oleObj>
              </mc:Choice>
              <mc:Fallback>
                <p:oleObj name="Equation" r:id="rId3" imgW="971584" imgH="219118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1219200"/>
                        <a:ext cx="1598613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3560" name="Object 8"/>
          <p:cNvGraphicFramePr>
            <a:graphicFrameLocks noChangeAspect="1"/>
          </p:cNvGraphicFramePr>
          <p:nvPr/>
        </p:nvGraphicFramePr>
        <p:xfrm>
          <a:off x="4387850" y="4708525"/>
          <a:ext cx="4070350" cy="817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74" name="Equation" r:id="rId5" imgW="2495584" imgH="466606" progId="Equation.DSMT4">
                  <p:embed/>
                </p:oleObj>
              </mc:Choice>
              <mc:Fallback>
                <p:oleObj name="Equation" r:id="rId5" imgW="2495584" imgH="466606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7850" y="4708525"/>
                        <a:ext cx="4070350" cy="817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3561" name="Object 9"/>
          <p:cNvGraphicFramePr>
            <a:graphicFrameLocks noChangeAspect="1"/>
          </p:cNvGraphicFramePr>
          <p:nvPr/>
        </p:nvGraphicFramePr>
        <p:xfrm>
          <a:off x="7002463" y="1893888"/>
          <a:ext cx="2046287" cy="474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75" name="Equation" r:id="rId7" imgW="1238351" imgH="247758" progId="Equation.DSMT4">
                  <p:embed/>
                </p:oleObj>
              </mc:Choice>
              <mc:Fallback>
                <p:oleObj name="Equation" r:id="rId7" imgW="1238351" imgH="247758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02463" y="1893888"/>
                        <a:ext cx="2046287" cy="474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3563" name="Object 11"/>
          <p:cNvGraphicFramePr>
            <a:graphicFrameLocks noChangeAspect="1"/>
          </p:cNvGraphicFramePr>
          <p:nvPr/>
        </p:nvGraphicFramePr>
        <p:xfrm>
          <a:off x="1103313" y="4778375"/>
          <a:ext cx="3216275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76" name="Equation" r:id="rId9" imgW="1962049" imgH="400141" progId="Equation.DSMT4">
                  <p:embed/>
                </p:oleObj>
              </mc:Choice>
              <mc:Fallback>
                <p:oleObj name="Equation" r:id="rId9" imgW="1962049" imgH="400141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3313" y="4778375"/>
                        <a:ext cx="3216275" cy="719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3564" name="Text Box 12"/>
          <p:cNvSpPr txBox="1">
            <a:spLocks noChangeArrowheads="1"/>
          </p:cNvSpPr>
          <p:nvPr/>
        </p:nvSpPr>
        <p:spPr bwMode="auto">
          <a:xfrm>
            <a:off x="1981200" y="2524125"/>
            <a:ext cx="49768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I</a:t>
            </a:r>
            <a:r>
              <a:rPr lang="en-US" baseline="-25000">
                <a:solidFill>
                  <a:schemeClr val="bg1"/>
                </a:solidFill>
              </a:rPr>
              <a:t>1</a:t>
            </a:r>
            <a:r>
              <a:rPr lang="en-US">
                <a:solidFill>
                  <a:schemeClr val="bg1"/>
                </a:solidFill>
              </a:rPr>
              <a:t> </a:t>
            </a:r>
            <a:r>
              <a:rPr lang="en-US">
                <a:solidFill>
                  <a:srgbClr val="002060"/>
                </a:solidFill>
              </a:rPr>
              <a:t>is the energy of an electron in a He</a:t>
            </a:r>
            <a:r>
              <a:rPr lang="en-US" baseline="30000">
                <a:solidFill>
                  <a:srgbClr val="002060"/>
                </a:solidFill>
              </a:rPr>
              <a:t>+</a:t>
            </a:r>
            <a:r>
              <a:rPr lang="en-US">
                <a:solidFill>
                  <a:srgbClr val="002060"/>
                </a:solidFill>
              </a:rPr>
              <a:t> ion.</a:t>
            </a:r>
          </a:p>
        </p:txBody>
      </p:sp>
      <p:sp>
        <p:nvSpPr>
          <p:cNvPr id="663565" name="Text Box 13"/>
          <p:cNvSpPr txBox="1">
            <a:spLocks noChangeArrowheads="1"/>
          </p:cNvSpPr>
          <p:nvPr/>
        </p:nvSpPr>
        <p:spPr bwMode="auto">
          <a:xfrm>
            <a:off x="1981200" y="4032250"/>
            <a:ext cx="49768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I</a:t>
            </a:r>
            <a:r>
              <a:rPr lang="en-US" baseline="-25000">
                <a:solidFill>
                  <a:schemeClr val="bg1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 is the energy of an electron in a He</a:t>
            </a:r>
            <a:r>
              <a:rPr lang="en-US" baseline="30000">
                <a:solidFill>
                  <a:srgbClr val="002060"/>
                </a:solidFill>
              </a:rPr>
              <a:t>+</a:t>
            </a:r>
            <a:r>
              <a:rPr lang="en-US">
                <a:solidFill>
                  <a:srgbClr val="002060"/>
                </a:solidFill>
              </a:rPr>
              <a:t> ion.</a:t>
            </a:r>
          </a:p>
        </p:txBody>
      </p:sp>
      <p:sp>
        <p:nvSpPr>
          <p:cNvPr id="663566" name="Text Box 14"/>
          <p:cNvSpPr txBox="1">
            <a:spLocks noChangeArrowheads="1"/>
          </p:cNvSpPr>
          <p:nvPr/>
        </p:nvSpPr>
        <p:spPr bwMode="auto">
          <a:xfrm>
            <a:off x="1752600" y="5622925"/>
            <a:ext cx="55451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J</a:t>
            </a:r>
            <a:r>
              <a:rPr lang="en-US" baseline="-25000">
                <a:solidFill>
                  <a:schemeClr val="bg1"/>
                </a:solidFill>
              </a:rPr>
              <a:t>12</a:t>
            </a:r>
            <a:r>
              <a:rPr lang="en-US">
                <a:solidFill>
                  <a:srgbClr val="002060"/>
                </a:solidFill>
              </a:rPr>
              <a:t> is the Coulomb Integral and represents the </a:t>
            </a:r>
          </a:p>
          <a:p>
            <a:r>
              <a:rPr lang="en-US">
                <a:solidFill>
                  <a:srgbClr val="002060"/>
                </a:solidFill>
              </a:rPr>
              <a:t>coulombic repulsion energy of the two electrons</a:t>
            </a:r>
          </a:p>
        </p:txBody>
      </p:sp>
      <p:sp>
        <p:nvSpPr>
          <p:cNvPr id="663567" name="Text Box 15"/>
          <p:cNvSpPr txBox="1">
            <a:spLocks noChangeArrowheads="1"/>
          </p:cNvSpPr>
          <p:nvPr/>
        </p:nvSpPr>
        <p:spPr bwMode="auto">
          <a:xfrm>
            <a:off x="2606675" y="1219200"/>
            <a:ext cx="63849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FF"/>
                </a:solidFill>
              </a:rPr>
              <a:t>Remember, this is the total energy of the two electrons.</a:t>
            </a:r>
          </a:p>
        </p:txBody>
      </p:sp>
      <p:graphicFrame>
        <p:nvGraphicFramePr>
          <p:cNvPr id="663569" name="Object 17"/>
          <p:cNvGraphicFramePr>
            <a:graphicFrameLocks noChangeAspect="1"/>
          </p:cNvGraphicFramePr>
          <p:nvPr/>
        </p:nvGraphicFramePr>
        <p:xfrm>
          <a:off x="1870075" y="361950"/>
          <a:ext cx="5072063" cy="71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77" name="Equation" r:id="rId11" imgW="3124335" imgH="400141" progId="Equation.DSMT4">
                  <p:embed/>
                </p:oleObj>
              </mc:Choice>
              <mc:Fallback>
                <p:oleObj name="Equation" r:id="rId11" imgW="3124335" imgH="400141" progId="Equation.DSMT4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0075" y="361950"/>
                        <a:ext cx="5072063" cy="71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3570" name="Object 18"/>
          <p:cNvGraphicFramePr>
            <a:graphicFrameLocks noChangeAspect="1"/>
          </p:cNvGraphicFramePr>
          <p:nvPr/>
        </p:nvGraphicFramePr>
        <p:xfrm>
          <a:off x="4763" y="1893888"/>
          <a:ext cx="3584575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78" name="Equation" r:id="rId13" imgW="2190784" imgH="247758" progId="Equation.DSMT4">
                  <p:embed/>
                </p:oleObj>
              </mc:Choice>
              <mc:Fallback>
                <p:oleObj name="Equation" r:id="rId13" imgW="2190784" imgH="247758" progId="Equation.DSMT4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3" y="1893888"/>
                        <a:ext cx="3584575" cy="473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3571" name="Object 19"/>
          <p:cNvGraphicFramePr>
            <a:graphicFrameLocks noChangeAspect="1"/>
          </p:cNvGraphicFramePr>
          <p:nvPr/>
        </p:nvGraphicFramePr>
        <p:xfrm>
          <a:off x="3463925" y="1893888"/>
          <a:ext cx="3633788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79" name="Equation" r:id="rId15" imgW="2228816" imgH="247758" progId="Equation.DSMT4">
                  <p:embed/>
                </p:oleObj>
              </mc:Choice>
              <mc:Fallback>
                <p:oleObj name="Equation" r:id="rId15" imgW="2228816" imgH="247758" progId="Equation.DSMT4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3925" y="1893888"/>
                        <a:ext cx="3633788" cy="473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3572" name="Object 20"/>
          <p:cNvGraphicFramePr>
            <a:graphicFrameLocks noChangeAspect="1"/>
          </p:cNvGraphicFramePr>
          <p:nvPr/>
        </p:nvGraphicFramePr>
        <p:xfrm>
          <a:off x="6951663" y="3194050"/>
          <a:ext cx="2147887" cy="47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80" name="Equation" r:id="rId17" imgW="1304976" imgH="247758" progId="Equation.DSMT4">
                  <p:embed/>
                </p:oleObj>
              </mc:Choice>
              <mc:Fallback>
                <p:oleObj name="Equation" r:id="rId17" imgW="1304976" imgH="247758" progId="Equation.DSMT4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51663" y="3194050"/>
                        <a:ext cx="2147887" cy="474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3573" name="Object 21"/>
          <p:cNvGraphicFramePr>
            <a:graphicFrameLocks noChangeAspect="1"/>
          </p:cNvGraphicFramePr>
          <p:nvPr/>
        </p:nvGraphicFramePr>
        <p:xfrm>
          <a:off x="-28575" y="3194050"/>
          <a:ext cx="3654425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81" name="Equation" r:id="rId19" imgW="2247967" imgH="247758" progId="Equation.DSMT4">
                  <p:embed/>
                </p:oleObj>
              </mc:Choice>
              <mc:Fallback>
                <p:oleObj name="Equation" r:id="rId19" imgW="2247967" imgH="247758" progId="Equation.DSMT4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28575" y="3194050"/>
                        <a:ext cx="3654425" cy="473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3574" name="Object 22"/>
          <p:cNvGraphicFramePr>
            <a:graphicFrameLocks noChangeAspect="1"/>
          </p:cNvGraphicFramePr>
          <p:nvPr/>
        </p:nvGraphicFramePr>
        <p:xfrm>
          <a:off x="3436938" y="3194050"/>
          <a:ext cx="3686175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82" name="Equation" r:id="rId21" imgW="2257408" imgH="247758" progId="Equation.DSMT4">
                  <p:embed/>
                </p:oleObj>
              </mc:Choice>
              <mc:Fallback>
                <p:oleObj name="Equation" r:id="rId21" imgW="2257408" imgH="247758" progId="Equation.DSMT4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36938" y="3194050"/>
                        <a:ext cx="3686175" cy="473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3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3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635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635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6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663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6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635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635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63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63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635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635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6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6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63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63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663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63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63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635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635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63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63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635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635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63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63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63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63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66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63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6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63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63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6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6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6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6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663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3564" grpId="0" autoUpdateAnimBg="0"/>
      <p:bldP spid="663565" grpId="0" autoUpdateAnimBg="0"/>
      <p:bldP spid="663566" grpId="0" autoUpdateAnimBg="0"/>
      <p:bldP spid="663567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dirty="0" smtClean="0">
                <a:solidFill>
                  <a:srgbClr val="002060"/>
                </a:solidFill>
              </a:rPr>
              <a:t>Slide </a:t>
            </a:r>
            <a:fld id="{586E3A9C-8C8A-4099-B504-08C804E4C904}" type="slidenum">
              <a:rPr lang="en-US" sz="1400" smtClean="0">
                <a:solidFill>
                  <a:srgbClr val="002060"/>
                </a:solidFill>
              </a:rPr>
              <a:pPr/>
              <a:t>14</a:t>
            </a:fld>
            <a:endParaRPr lang="en-US" sz="1400" dirty="0" smtClean="0">
              <a:solidFill>
                <a:srgbClr val="002060"/>
              </a:solidFill>
            </a:endParaRPr>
          </a:p>
        </p:txBody>
      </p:sp>
      <p:sp>
        <p:nvSpPr>
          <p:cNvPr id="15363" name="Text Box 2"/>
          <p:cNvSpPr txBox="1">
            <a:spLocks noChangeArrowheads="1"/>
          </p:cNvSpPr>
          <p:nvPr/>
        </p:nvSpPr>
        <p:spPr bwMode="auto">
          <a:xfrm>
            <a:off x="3549650" y="182563"/>
            <a:ext cx="170815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FF"/>
                </a:solidFill>
              </a:rPr>
              <a:t>The Energy</a:t>
            </a:r>
          </a:p>
        </p:txBody>
      </p:sp>
      <p:sp>
        <p:nvSpPr>
          <p:cNvPr id="15364" name="Text Box 3"/>
          <p:cNvSpPr txBox="1">
            <a:spLocks noChangeArrowheads="1"/>
          </p:cNvSpPr>
          <p:nvPr/>
        </p:nvSpPr>
        <p:spPr bwMode="auto">
          <a:xfrm>
            <a:off x="533400" y="685800"/>
            <a:ext cx="55213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FF"/>
                </a:solidFill>
              </a:rPr>
              <a:t>B.  The Individual Orbital Energies, </a:t>
            </a:r>
            <a:r>
              <a:rPr lang="en-US" b="1">
                <a:solidFill>
                  <a:srgbClr val="FF00FF"/>
                </a:solidFill>
                <a:sym typeface="Symbol" pitchFamily="18" charset="2"/>
              </a:rPr>
              <a:t></a:t>
            </a:r>
            <a:r>
              <a:rPr lang="en-US" b="1" baseline="-25000">
                <a:solidFill>
                  <a:srgbClr val="FF00FF"/>
                </a:solidFill>
                <a:sym typeface="Symbol" pitchFamily="18" charset="2"/>
              </a:rPr>
              <a:t>1</a:t>
            </a:r>
            <a:r>
              <a:rPr lang="en-US" b="1">
                <a:solidFill>
                  <a:srgbClr val="FF00FF"/>
                </a:solidFill>
                <a:sym typeface="Symbol" pitchFamily="18" charset="2"/>
              </a:rPr>
              <a:t> and </a:t>
            </a:r>
            <a:r>
              <a:rPr lang="en-US" b="1" baseline="-25000">
                <a:solidFill>
                  <a:srgbClr val="FF00FF"/>
                </a:solidFill>
                <a:sym typeface="Symbol" pitchFamily="18" charset="2"/>
              </a:rPr>
              <a:t>2</a:t>
            </a:r>
            <a:r>
              <a:rPr lang="en-US" b="1">
                <a:solidFill>
                  <a:srgbClr val="FF00FF"/>
                </a:solidFill>
                <a:sym typeface="Symbol" pitchFamily="18" charset="2"/>
              </a:rPr>
              <a:t> </a:t>
            </a:r>
            <a:endParaRPr lang="en-US" b="1">
              <a:solidFill>
                <a:srgbClr val="FF00FF"/>
              </a:solidFill>
            </a:endParaRPr>
          </a:p>
        </p:txBody>
      </p:sp>
      <p:graphicFrame>
        <p:nvGraphicFramePr>
          <p:cNvPr id="66458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9451674"/>
              </p:ext>
            </p:extLst>
          </p:nvPr>
        </p:nvGraphicFramePr>
        <p:xfrm>
          <a:off x="666750" y="1839913"/>
          <a:ext cx="7981950" cy="728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23" name="Equation" r:id="rId3" imgW="4848208" imgH="400141" progId="Equation.DSMT4">
                  <p:embed/>
                </p:oleObj>
              </mc:Choice>
              <mc:Fallback>
                <p:oleObj name="Equation" r:id="rId3" imgW="4848208" imgH="400141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6750" y="1839913"/>
                        <a:ext cx="7981950" cy="728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4587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4944846"/>
              </p:ext>
            </p:extLst>
          </p:nvPr>
        </p:nvGraphicFramePr>
        <p:xfrm>
          <a:off x="1063625" y="2667000"/>
          <a:ext cx="7026275" cy="798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24" name="Equation" r:id="rId5" imgW="4267200" imgH="457149" progId="Equation.DSMT4">
                  <p:embed/>
                </p:oleObj>
              </mc:Choice>
              <mc:Fallback>
                <p:oleObj name="Equation" r:id="rId5" imgW="4267200" imgH="457149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3625" y="2667000"/>
                        <a:ext cx="7026275" cy="798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4588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6931317"/>
              </p:ext>
            </p:extLst>
          </p:nvPr>
        </p:nvGraphicFramePr>
        <p:xfrm>
          <a:off x="1323975" y="3630613"/>
          <a:ext cx="6359525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25" name="Equation" r:id="rId7" imgW="3857743" imgH="457149" progId="Equation.DSMT4">
                  <p:embed/>
                </p:oleObj>
              </mc:Choice>
              <mc:Fallback>
                <p:oleObj name="Equation" r:id="rId7" imgW="3857743" imgH="457149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23975" y="3630613"/>
                        <a:ext cx="6359525" cy="800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4589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4397529"/>
              </p:ext>
            </p:extLst>
          </p:nvPr>
        </p:nvGraphicFramePr>
        <p:xfrm>
          <a:off x="1490663" y="4579938"/>
          <a:ext cx="5218112" cy="728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26" name="Equation" r:id="rId9" imgW="3162367" imgH="400141" progId="Equation.DSMT4">
                  <p:embed/>
                </p:oleObj>
              </mc:Choice>
              <mc:Fallback>
                <p:oleObj name="Equation" r:id="rId9" imgW="3162367" imgH="400141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0663" y="4579938"/>
                        <a:ext cx="5218112" cy="728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4590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0996551"/>
              </p:ext>
            </p:extLst>
          </p:nvPr>
        </p:nvGraphicFramePr>
        <p:xfrm>
          <a:off x="1989138" y="5319713"/>
          <a:ext cx="1203325" cy="385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27" name="Equation" r:id="rId11" imgW="695376" imgH="199935" progId="Equation.DSMT4">
                  <p:embed/>
                </p:oleObj>
              </mc:Choice>
              <mc:Fallback>
                <p:oleObj name="Equation" r:id="rId11" imgW="695376" imgH="199935" progId="Equation.DSMT4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9138" y="5319713"/>
                        <a:ext cx="1203325" cy="385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4591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7920061"/>
              </p:ext>
            </p:extLst>
          </p:nvPr>
        </p:nvGraphicFramePr>
        <p:xfrm>
          <a:off x="1068388" y="5649913"/>
          <a:ext cx="6602412" cy="827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28" name="Equation" r:id="rId13" imgW="4010143" imgH="466606" progId="Equation.DSMT4">
                  <p:embed/>
                </p:oleObj>
              </mc:Choice>
              <mc:Fallback>
                <p:oleObj name="Equation" r:id="rId13" imgW="4010143" imgH="466606" progId="Equation.DSMT4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8388" y="5649913"/>
                        <a:ext cx="6602412" cy="827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990600" y="1143000"/>
            <a:ext cx="71967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smtClean="0">
                <a:solidFill>
                  <a:srgbClr val="C00000"/>
                </a:solidFill>
              </a:rPr>
              <a:t>Note: </a:t>
            </a:r>
            <a:r>
              <a:rPr lang="en-US" smtClean="0">
                <a:solidFill>
                  <a:srgbClr val="C00000"/>
                </a:solidFill>
              </a:rPr>
              <a:t>You are not responsible for the details of the calculation</a:t>
            </a:r>
          </a:p>
          <a:p>
            <a:r>
              <a:rPr lang="en-US" smtClean="0">
                <a:solidFill>
                  <a:srgbClr val="C00000"/>
                </a:solidFill>
              </a:rPr>
              <a:t>below - just the final comparison (slide after next)</a:t>
            </a:r>
            <a:endParaRPr lang="en-US">
              <a:solidFill>
                <a:srgbClr val="C00000"/>
              </a:solidFill>
            </a:endParaRPr>
          </a:p>
        </p:txBody>
      </p:sp>
      <p:sp>
        <p:nvSpPr>
          <p:cNvPr id="3" name="Rectangle 2"/>
          <p:cNvSpPr/>
          <p:nvPr/>
        </p:nvSpPr>
        <p:spPr bwMode="auto">
          <a:xfrm>
            <a:off x="1658938" y="5257800"/>
            <a:ext cx="1770062" cy="533400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6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6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6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6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6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66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6F0625E8-644F-4C0E-897D-38A58413A870}" type="slidenum">
              <a:rPr lang="en-US" sz="1400" smtClean="0">
                <a:solidFill>
                  <a:srgbClr val="002060"/>
                </a:solidFill>
              </a:rPr>
              <a:pPr/>
              <a:t>15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6387" name="Text Box 2"/>
          <p:cNvSpPr txBox="1">
            <a:spLocks noChangeArrowheads="1"/>
          </p:cNvSpPr>
          <p:nvPr/>
        </p:nvSpPr>
        <p:spPr bwMode="auto">
          <a:xfrm>
            <a:off x="3549650" y="152400"/>
            <a:ext cx="170815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FF"/>
                </a:solidFill>
              </a:rPr>
              <a:t>The Energy</a:t>
            </a:r>
          </a:p>
        </p:txBody>
      </p:sp>
      <p:sp>
        <p:nvSpPr>
          <p:cNvPr id="16388" name="Text Box 3"/>
          <p:cNvSpPr txBox="1">
            <a:spLocks noChangeArrowheads="1"/>
          </p:cNvSpPr>
          <p:nvPr/>
        </p:nvSpPr>
        <p:spPr bwMode="auto">
          <a:xfrm>
            <a:off x="533400" y="715962"/>
            <a:ext cx="66341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FF"/>
                </a:solidFill>
              </a:rPr>
              <a:t>B.  The Individual Orbital Energies, </a:t>
            </a:r>
            <a:r>
              <a:rPr lang="en-US" b="1">
                <a:solidFill>
                  <a:srgbClr val="FF00FF"/>
                </a:solidFill>
                <a:sym typeface="Symbol" pitchFamily="18" charset="2"/>
              </a:rPr>
              <a:t></a:t>
            </a:r>
            <a:r>
              <a:rPr lang="en-US" b="1" baseline="-25000">
                <a:solidFill>
                  <a:srgbClr val="FF00FF"/>
                </a:solidFill>
                <a:sym typeface="Symbol" pitchFamily="18" charset="2"/>
              </a:rPr>
              <a:t>1</a:t>
            </a:r>
            <a:r>
              <a:rPr lang="en-US" b="1">
                <a:solidFill>
                  <a:srgbClr val="FF00FF"/>
                </a:solidFill>
                <a:sym typeface="Symbol" pitchFamily="18" charset="2"/>
              </a:rPr>
              <a:t> and </a:t>
            </a:r>
            <a:r>
              <a:rPr lang="en-US" b="1" baseline="-25000">
                <a:solidFill>
                  <a:srgbClr val="FF00FF"/>
                </a:solidFill>
                <a:sym typeface="Symbol" pitchFamily="18" charset="2"/>
              </a:rPr>
              <a:t>2</a:t>
            </a:r>
            <a:r>
              <a:rPr lang="en-US" b="1">
                <a:solidFill>
                  <a:srgbClr val="FF00FF"/>
                </a:solidFill>
                <a:sym typeface="Symbol" pitchFamily="18" charset="2"/>
              </a:rPr>
              <a:t> (Cont’d.) </a:t>
            </a:r>
            <a:endParaRPr lang="en-US" b="1">
              <a:solidFill>
                <a:srgbClr val="FF00FF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677863" y="1531938"/>
            <a:ext cx="7959725" cy="4792662"/>
            <a:chOff x="677863" y="1531938"/>
            <a:chExt cx="7959725" cy="4792662"/>
          </a:xfrm>
        </p:grpSpPr>
        <p:graphicFrame>
          <p:nvGraphicFramePr>
            <p:cNvPr id="714756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539770303"/>
                </p:ext>
              </p:extLst>
            </p:nvPr>
          </p:nvGraphicFramePr>
          <p:xfrm>
            <a:off x="677863" y="1531938"/>
            <a:ext cx="7959725" cy="7286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647" name="Equation" r:id="rId3" imgW="4838767" imgH="400141" progId="Equation.DSMT4">
                    <p:embed/>
                  </p:oleObj>
                </mc:Choice>
                <mc:Fallback>
                  <p:oleObj name="Equation" r:id="rId3" imgW="4838767" imgH="400141" progId="Equation.DSMT4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77863" y="1531938"/>
                          <a:ext cx="7959725" cy="72866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14760" name="Object 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25214310"/>
                </p:ext>
              </p:extLst>
            </p:nvPr>
          </p:nvGraphicFramePr>
          <p:xfrm>
            <a:off x="1960563" y="5064125"/>
            <a:ext cx="1260475" cy="3857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648" name="Equation" r:id="rId5" imgW="733408" imgH="199935" progId="Equation.DSMT4">
                    <p:embed/>
                  </p:oleObj>
                </mc:Choice>
                <mc:Fallback>
                  <p:oleObj name="Equation" r:id="rId5" imgW="733408" imgH="199935" progId="Equation.DSMT4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60563" y="5064125"/>
                          <a:ext cx="1260475" cy="3857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14761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516085058"/>
                </p:ext>
              </p:extLst>
            </p:nvPr>
          </p:nvGraphicFramePr>
          <p:xfrm>
            <a:off x="1068388" y="5497513"/>
            <a:ext cx="6602412" cy="8270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649" name="Equation" r:id="rId7" imgW="4010143" imgH="466606" progId="Equation.DSMT4">
                    <p:embed/>
                  </p:oleObj>
                </mc:Choice>
                <mc:Fallback>
                  <p:oleObj name="Equation" r:id="rId7" imgW="4010143" imgH="466606" progId="Equation.DSMT4">
                    <p:embed/>
                    <p:pic>
                      <p:nvPicPr>
                        <p:cNvPr id="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68388" y="5497513"/>
                          <a:ext cx="6602412" cy="8270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14762" name="Object 1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980427929"/>
                </p:ext>
              </p:extLst>
            </p:nvPr>
          </p:nvGraphicFramePr>
          <p:xfrm>
            <a:off x="968375" y="2359025"/>
            <a:ext cx="7216775" cy="7985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650" name="Equation" r:id="rId9" imgW="4381567" imgH="457149" progId="Equation.DSMT4">
                    <p:embed/>
                  </p:oleObj>
                </mc:Choice>
                <mc:Fallback>
                  <p:oleObj name="Equation" r:id="rId9" imgW="4381567" imgH="457149" progId="Equation.DSMT4">
                    <p:embed/>
                    <p:pic>
                      <p:nvPicPr>
                        <p:cNvPr id="0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68375" y="2359025"/>
                          <a:ext cx="7216775" cy="7985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14763" name="Object 1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943905885"/>
                </p:ext>
              </p:extLst>
            </p:nvPr>
          </p:nvGraphicFramePr>
          <p:xfrm>
            <a:off x="1227138" y="3322638"/>
            <a:ext cx="6553200" cy="800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651" name="Equation" r:id="rId11" imgW="3971841" imgH="457149" progId="Equation.DSMT4">
                    <p:embed/>
                  </p:oleObj>
                </mc:Choice>
                <mc:Fallback>
                  <p:oleObj name="Equation" r:id="rId11" imgW="3971841" imgH="457149" progId="Equation.DSMT4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27138" y="3322638"/>
                          <a:ext cx="6553200" cy="8001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14764" name="Object 1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242142864"/>
                </p:ext>
              </p:extLst>
            </p:nvPr>
          </p:nvGraphicFramePr>
          <p:xfrm>
            <a:off x="1414463" y="4271963"/>
            <a:ext cx="5372100" cy="7286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652" name="Equation" r:id="rId13" imgW="3248143" imgH="400141" progId="Equation.DSMT4">
                    <p:embed/>
                  </p:oleObj>
                </mc:Choice>
                <mc:Fallback>
                  <p:oleObj name="Equation" r:id="rId13" imgW="3248143" imgH="400141" progId="Equation.DSMT4">
                    <p:embed/>
                    <p:pic>
                      <p:nvPicPr>
                        <p:cNvPr id="0" name="Object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14463" y="4271963"/>
                          <a:ext cx="5372100" cy="72866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" name="TextBox 1"/>
          <p:cNvSpPr txBox="1"/>
          <p:nvPr/>
        </p:nvSpPr>
        <p:spPr>
          <a:xfrm>
            <a:off x="685800" y="1143000"/>
            <a:ext cx="34629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rgbClr val="000000"/>
                </a:solidFill>
              </a:rPr>
              <a:t>Analogously, one finds for </a:t>
            </a:r>
            <a:r>
              <a:rPr lang="en-US" smtClean="0">
                <a:solidFill>
                  <a:srgbClr val="000000"/>
                </a:solidFill>
                <a:sym typeface="Symbol"/>
              </a:rPr>
              <a:t></a:t>
            </a:r>
            <a:r>
              <a:rPr lang="en-US" baseline="-25000" smtClean="0">
                <a:solidFill>
                  <a:srgbClr val="000000"/>
                </a:solidFill>
                <a:sym typeface="Symbol"/>
              </a:rPr>
              <a:t>2</a:t>
            </a:r>
            <a:r>
              <a:rPr lang="en-US" smtClean="0">
                <a:solidFill>
                  <a:srgbClr val="000000"/>
                </a:solidFill>
                <a:sym typeface="Symbol"/>
              </a:rPr>
              <a:t>: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658938" y="5029200"/>
            <a:ext cx="1770062" cy="533400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383DDC9E-5FD4-41F5-A530-65D7917A87C4}" type="slidenum">
              <a:rPr lang="en-US" sz="1400" smtClean="0">
                <a:solidFill>
                  <a:srgbClr val="002060"/>
                </a:solidFill>
              </a:rPr>
              <a:pPr/>
              <a:t>16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2759075" y="517525"/>
            <a:ext cx="3336925" cy="412750"/>
            <a:chOff x="1738" y="326"/>
            <a:chExt cx="2102" cy="260"/>
          </a:xfrm>
        </p:grpSpPr>
        <p:graphicFrame>
          <p:nvGraphicFramePr>
            <p:cNvPr id="17422" name="Object 2"/>
            <p:cNvGraphicFramePr>
              <a:graphicFrameLocks noChangeAspect="1"/>
            </p:cNvGraphicFramePr>
            <p:nvPr/>
          </p:nvGraphicFramePr>
          <p:xfrm>
            <a:off x="1738" y="326"/>
            <a:ext cx="758" cy="2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676" name="Equation" r:id="rId3" imgW="695376" imgH="199935" progId="Equation.DSMT4">
                    <p:embed/>
                  </p:oleObj>
                </mc:Choice>
                <mc:Fallback>
                  <p:oleObj name="Equation" r:id="rId3" imgW="695376" imgH="199935" progId="Equation.DSMT4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38" y="326"/>
                          <a:ext cx="758" cy="24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7423" name="Object 3"/>
            <p:cNvGraphicFramePr>
              <a:graphicFrameLocks noChangeAspect="1"/>
            </p:cNvGraphicFramePr>
            <p:nvPr/>
          </p:nvGraphicFramePr>
          <p:xfrm>
            <a:off x="3043" y="343"/>
            <a:ext cx="797" cy="2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677" name="Equation" r:id="rId5" imgW="733408" imgH="199935" progId="Equation.DSMT4">
                    <p:embed/>
                  </p:oleObj>
                </mc:Choice>
                <mc:Fallback>
                  <p:oleObj name="Equation" r:id="rId5" imgW="733408" imgH="199935" progId="Equation.DSMT4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43" y="343"/>
                          <a:ext cx="797" cy="24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66629" name="Text Box 5"/>
          <p:cNvSpPr txBox="1">
            <a:spLocks noChangeArrowheads="1"/>
          </p:cNvSpPr>
          <p:nvPr/>
        </p:nvSpPr>
        <p:spPr bwMode="auto">
          <a:xfrm>
            <a:off x="328613" y="1355725"/>
            <a:ext cx="33289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sum of orbital energies:</a:t>
            </a:r>
          </a:p>
        </p:txBody>
      </p:sp>
      <p:graphicFrame>
        <p:nvGraphicFramePr>
          <p:cNvPr id="666630" name="Object 6"/>
          <p:cNvGraphicFramePr>
            <a:graphicFrameLocks noChangeAspect="1"/>
          </p:cNvGraphicFramePr>
          <p:nvPr/>
        </p:nvGraphicFramePr>
        <p:xfrm>
          <a:off x="3619500" y="1333500"/>
          <a:ext cx="3003550" cy="430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78" name="Equation" r:id="rId7" imgW="1800208" imgH="228575" progId="Equation.DSMT4">
                  <p:embed/>
                </p:oleObj>
              </mc:Choice>
              <mc:Fallback>
                <p:oleObj name="Equation" r:id="rId7" imgW="1800208" imgH="228575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9500" y="1333500"/>
                        <a:ext cx="3003550" cy="430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6631" name="Object 7"/>
          <p:cNvGraphicFramePr>
            <a:graphicFrameLocks noChangeAspect="1"/>
          </p:cNvGraphicFramePr>
          <p:nvPr/>
        </p:nvGraphicFramePr>
        <p:xfrm>
          <a:off x="6638925" y="1355725"/>
          <a:ext cx="1514475" cy="385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79" name="Equation" r:id="rId9" imgW="885808" imgH="199935" progId="Equation.DSMT4">
                  <p:embed/>
                </p:oleObj>
              </mc:Choice>
              <mc:Fallback>
                <p:oleObj name="Equation" r:id="rId9" imgW="885808" imgH="199935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38925" y="1355725"/>
                        <a:ext cx="1514475" cy="385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6632" name="Text Box 8"/>
          <p:cNvSpPr txBox="1">
            <a:spLocks noChangeArrowheads="1"/>
          </p:cNvSpPr>
          <p:nvPr/>
        </p:nvSpPr>
        <p:spPr bwMode="auto">
          <a:xfrm>
            <a:off x="534988" y="2136775"/>
            <a:ext cx="58658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FF"/>
                </a:solidFill>
              </a:rPr>
              <a:t>C.  Total Energy versus sum of orbital energies</a:t>
            </a:r>
          </a:p>
        </p:txBody>
      </p:sp>
      <p:graphicFrame>
        <p:nvGraphicFramePr>
          <p:cNvPr id="666633" name="Object 9"/>
          <p:cNvGraphicFramePr>
            <a:graphicFrameLocks noChangeAspect="1"/>
          </p:cNvGraphicFramePr>
          <p:nvPr/>
        </p:nvGraphicFramePr>
        <p:xfrm>
          <a:off x="4354513" y="2803525"/>
          <a:ext cx="2198687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80" name="Equation" r:id="rId11" imgW="1304976" imgH="199935" progId="Equation.DSMT4">
                  <p:embed/>
                </p:oleObj>
              </mc:Choice>
              <mc:Fallback>
                <p:oleObj name="Equation" r:id="rId11" imgW="1304976" imgH="199935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4513" y="2803525"/>
                        <a:ext cx="2198687" cy="387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6634" name="Text Box 10"/>
          <p:cNvSpPr txBox="1">
            <a:spLocks noChangeArrowheads="1"/>
          </p:cNvSpPr>
          <p:nvPr/>
        </p:nvSpPr>
        <p:spPr bwMode="auto">
          <a:xfrm>
            <a:off x="990600" y="2819400"/>
            <a:ext cx="33289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sum of orbital energies:</a:t>
            </a:r>
          </a:p>
        </p:txBody>
      </p:sp>
      <p:sp>
        <p:nvSpPr>
          <p:cNvPr id="666635" name="Text Box 11"/>
          <p:cNvSpPr txBox="1">
            <a:spLocks noChangeArrowheads="1"/>
          </p:cNvSpPr>
          <p:nvPr/>
        </p:nvSpPr>
        <p:spPr bwMode="auto">
          <a:xfrm>
            <a:off x="2209800" y="3352800"/>
            <a:ext cx="20875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total energy:</a:t>
            </a:r>
          </a:p>
        </p:txBody>
      </p:sp>
      <p:graphicFrame>
        <p:nvGraphicFramePr>
          <p:cNvPr id="666636" name="Object 12"/>
          <p:cNvGraphicFramePr>
            <a:graphicFrameLocks noChangeAspect="1"/>
          </p:cNvGraphicFramePr>
          <p:nvPr/>
        </p:nvGraphicFramePr>
        <p:xfrm>
          <a:off x="4356100" y="3368675"/>
          <a:ext cx="1584325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81" name="Equation" r:id="rId13" imgW="952433" imgH="199935" progId="Equation.DSMT4">
                  <p:embed/>
                </p:oleObj>
              </mc:Choice>
              <mc:Fallback>
                <p:oleObj name="Equation" r:id="rId13" imgW="952433" imgH="199935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6100" y="3368675"/>
                        <a:ext cx="1584325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6637" name="Text Box 13"/>
          <p:cNvSpPr txBox="1">
            <a:spLocks noChangeArrowheads="1"/>
          </p:cNvSpPr>
          <p:nvPr/>
        </p:nvSpPr>
        <p:spPr bwMode="auto">
          <a:xfrm>
            <a:off x="974725" y="3946525"/>
            <a:ext cx="68548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sum of the orbital energies has one too many Coulomb</a:t>
            </a:r>
          </a:p>
          <a:p>
            <a:r>
              <a:rPr lang="en-US">
                <a:solidFill>
                  <a:srgbClr val="002060"/>
                </a:solidFill>
              </a:rPr>
              <a:t>integrals, J</a:t>
            </a:r>
            <a:r>
              <a:rPr lang="en-US" baseline="-25000">
                <a:solidFill>
                  <a:srgbClr val="002060"/>
                </a:solidFill>
              </a:rPr>
              <a:t>12</a:t>
            </a:r>
            <a:r>
              <a:rPr lang="en-US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666638" name="Text Box 14"/>
          <p:cNvSpPr txBox="1">
            <a:spLocks noChangeArrowheads="1"/>
          </p:cNvSpPr>
          <p:nvPr/>
        </p:nvSpPr>
        <p:spPr bwMode="auto">
          <a:xfrm>
            <a:off x="974725" y="4800600"/>
            <a:ext cx="77295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reason is that </a:t>
            </a:r>
            <a:r>
              <a:rPr lang="en-US" b="1" i="1">
                <a:solidFill>
                  <a:srgbClr val="FF00FF"/>
                </a:solidFill>
              </a:rPr>
              <a:t>each</a:t>
            </a:r>
            <a:r>
              <a:rPr lang="en-US"/>
              <a:t> </a:t>
            </a:r>
            <a:r>
              <a:rPr lang="en-US">
                <a:solidFill>
                  <a:srgbClr val="002060"/>
                </a:solidFill>
              </a:rPr>
              <a:t>orbital energy has the full electron-electron</a:t>
            </a:r>
          </a:p>
          <a:p>
            <a:r>
              <a:rPr lang="en-US">
                <a:solidFill>
                  <a:srgbClr val="002060"/>
                </a:solidFill>
              </a:rPr>
              <a:t>repulsion – You’re counting it one time too many!!!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6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6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6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6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6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6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6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6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6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6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6629" grpId="0" autoUpdateAnimBg="0"/>
      <p:bldP spid="666632" grpId="0" autoUpdateAnimBg="0"/>
      <p:bldP spid="666634" grpId="0" autoUpdateAnimBg="0"/>
      <p:bldP spid="666635" grpId="0" autoUpdateAnimBg="0"/>
      <p:bldP spid="666637" grpId="0" autoUpdateAnimBg="0"/>
      <p:bldP spid="666638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F4731A65-D133-4892-B9E4-01973898FF7E}" type="slidenum">
              <a:rPr lang="en-US" sz="1400" smtClean="0">
                <a:solidFill>
                  <a:srgbClr val="002060"/>
                </a:solidFill>
              </a:rPr>
              <a:pPr/>
              <a:t>17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411538" y="974725"/>
            <a:ext cx="2198687" cy="946150"/>
            <a:chOff x="3411538" y="974725"/>
            <a:chExt cx="2198687" cy="946150"/>
          </a:xfrm>
        </p:grpSpPr>
        <p:graphicFrame>
          <p:nvGraphicFramePr>
            <p:cNvPr id="667650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699234202"/>
                </p:ext>
              </p:extLst>
            </p:nvPr>
          </p:nvGraphicFramePr>
          <p:xfrm>
            <a:off x="3411538" y="974725"/>
            <a:ext cx="2198687" cy="3857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614" name="Equation" r:id="rId3" imgW="1304976" imgH="199935" progId="Equation.DSMT4">
                    <p:embed/>
                  </p:oleObj>
                </mc:Choice>
                <mc:Fallback>
                  <p:oleObj name="Equation" r:id="rId3" imgW="1304976" imgH="199935" progId="Equation.DSMT4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11538" y="974725"/>
                          <a:ext cx="2198687" cy="3857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67651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297976002"/>
                </p:ext>
              </p:extLst>
            </p:nvPr>
          </p:nvGraphicFramePr>
          <p:xfrm>
            <a:off x="3413125" y="1539875"/>
            <a:ext cx="1584325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615" name="Equation" r:id="rId5" imgW="952433" imgH="199935" progId="Equation.DSMT4">
                    <p:embed/>
                  </p:oleObj>
                </mc:Choice>
                <mc:Fallback>
                  <p:oleObj name="Equation" r:id="rId5" imgW="952433" imgH="199935" progId="Equation.DSMT4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13125" y="1539875"/>
                          <a:ext cx="1584325" cy="3810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67652" name="Text Box 4"/>
          <p:cNvSpPr txBox="1">
            <a:spLocks noChangeArrowheads="1"/>
          </p:cNvSpPr>
          <p:nvPr/>
        </p:nvSpPr>
        <p:spPr bwMode="auto">
          <a:xfrm>
            <a:off x="1752600" y="2270125"/>
            <a:ext cx="13541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Therefore:</a:t>
            </a:r>
          </a:p>
        </p:txBody>
      </p:sp>
      <p:graphicFrame>
        <p:nvGraphicFramePr>
          <p:cNvPr id="667653" name="Object 5"/>
          <p:cNvGraphicFramePr>
            <a:graphicFrameLocks noChangeAspect="1"/>
          </p:cNvGraphicFramePr>
          <p:nvPr/>
        </p:nvGraphicFramePr>
        <p:xfrm>
          <a:off x="3298825" y="2301875"/>
          <a:ext cx="2928938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16" name="Equation" r:id="rId7" imgW="1790767" imgH="199935" progId="Equation.DSMT4">
                  <p:embed/>
                </p:oleObj>
              </mc:Choice>
              <mc:Fallback>
                <p:oleObj name="Equation" r:id="rId7" imgW="1790767" imgH="199935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8825" y="2301875"/>
                        <a:ext cx="2928938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182938" y="2895600"/>
            <a:ext cx="1752600" cy="533400"/>
            <a:chOff x="1584" y="1488"/>
            <a:chExt cx="1104" cy="336"/>
          </a:xfrm>
        </p:grpSpPr>
        <p:graphicFrame>
          <p:nvGraphicFramePr>
            <p:cNvPr id="18440" name="Object 6"/>
            <p:cNvGraphicFramePr>
              <a:graphicFrameLocks noChangeAspect="1"/>
            </p:cNvGraphicFramePr>
            <p:nvPr/>
          </p:nvGraphicFramePr>
          <p:xfrm>
            <a:off x="1632" y="1546"/>
            <a:ext cx="1013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617" name="Equation" r:id="rId9" imgW="962143" imgH="199935" progId="Equation.DSMT4">
                    <p:embed/>
                  </p:oleObj>
                </mc:Choice>
                <mc:Fallback>
                  <p:oleObj name="Equation" r:id="rId9" imgW="962143" imgH="199935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2" y="1546"/>
                          <a:ext cx="1013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441" name="Rectangle 7"/>
            <p:cNvSpPr>
              <a:spLocks noChangeArrowheads="1"/>
            </p:cNvSpPr>
            <p:nvPr/>
          </p:nvSpPr>
          <p:spPr bwMode="auto">
            <a:xfrm>
              <a:off x="1584" y="1488"/>
              <a:ext cx="1104" cy="336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472063" y="3784937"/>
            <a:ext cx="844333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rgbClr val="000000"/>
                </a:solidFill>
              </a:rPr>
              <a:t>We conclude that one must subtract the Coulomb repulsive energy, </a:t>
            </a:r>
            <a:r>
              <a:rPr lang="en-US" smtClean="0">
                <a:solidFill>
                  <a:srgbClr val="0000FF"/>
                </a:solidFill>
              </a:rPr>
              <a:t>J</a:t>
            </a:r>
            <a:r>
              <a:rPr lang="en-US" baseline="-25000" smtClean="0">
                <a:solidFill>
                  <a:srgbClr val="0000FF"/>
                </a:solidFill>
              </a:rPr>
              <a:t>12</a:t>
            </a:r>
            <a:r>
              <a:rPr lang="en-US" smtClean="0">
                <a:solidFill>
                  <a:srgbClr val="000000"/>
                </a:solidFill>
              </a:rPr>
              <a:t>,</a:t>
            </a:r>
          </a:p>
          <a:p>
            <a:r>
              <a:rPr lang="en-US" smtClean="0">
                <a:solidFill>
                  <a:srgbClr val="000000"/>
                </a:solidFill>
              </a:rPr>
              <a:t>from the sum of orbital energies, </a:t>
            </a:r>
            <a:r>
              <a:rPr lang="en-US" smtClean="0">
                <a:solidFill>
                  <a:srgbClr val="0000FF"/>
                </a:solidFill>
                <a:sym typeface="Symbol"/>
              </a:rPr>
              <a:t></a:t>
            </a:r>
            <a:r>
              <a:rPr lang="en-US" baseline="-25000" smtClean="0">
                <a:solidFill>
                  <a:srgbClr val="0000FF"/>
                </a:solidFill>
                <a:sym typeface="Symbol"/>
              </a:rPr>
              <a:t>1</a:t>
            </a:r>
            <a:r>
              <a:rPr lang="en-US" smtClean="0">
                <a:solidFill>
                  <a:srgbClr val="0000FF"/>
                </a:solidFill>
                <a:sym typeface="Symbol"/>
              </a:rPr>
              <a:t>+</a:t>
            </a:r>
            <a:r>
              <a:rPr lang="en-US" baseline="-25000" smtClean="0">
                <a:solidFill>
                  <a:srgbClr val="0000FF"/>
                </a:solidFill>
                <a:sym typeface="Symbol"/>
              </a:rPr>
              <a:t>2</a:t>
            </a:r>
            <a:r>
              <a:rPr lang="en-US" smtClean="0">
                <a:solidFill>
                  <a:srgbClr val="000000"/>
                </a:solidFill>
                <a:sym typeface="Symbol"/>
              </a:rPr>
              <a:t>,</a:t>
            </a:r>
            <a:r>
              <a:rPr lang="en-US" smtClean="0">
                <a:solidFill>
                  <a:srgbClr val="000000"/>
                </a:solidFill>
              </a:rPr>
              <a:t> to correct for the double counting </a:t>
            </a:r>
          </a:p>
          <a:p>
            <a:r>
              <a:rPr lang="en-US" smtClean="0">
                <a:solidFill>
                  <a:srgbClr val="000000"/>
                </a:solidFill>
              </a:rPr>
              <a:t>of the repulsion between the two electrons.</a:t>
            </a:r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6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7652" grpId="0" autoUpdateAnimBg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7C6BBC1-E84B-41A7-AB52-1E9AEE9746A0}" type="slidenum">
              <a:rPr lang="en-US" sz="1400" smtClean="0">
                <a:solidFill>
                  <a:srgbClr val="002060"/>
                </a:solidFill>
              </a:rPr>
              <a:pPr/>
              <a:t>18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76200"/>
            <a:ext cx="7772400" cy="457200"/>
          </a:xfrm>
        </p:spPr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Part C:  Many Electron Atoms</a:t>
            </a:r>
            <a:endParaRPr lang="en-US" smtClean="0">
              <a:solidFill>
                <a:srgbClr val="002060"/>
              </a:solidFill>
            </a:endParaRP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457200" y="684213"/>
            <a:ext cx="538321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The Hamiltonian for Multielectron Atoms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460375" y="3702050"/>
            <a:ext cx="35972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The Hartree-Fock Method</a:t>
            </a:r>
            <a:endParaRPr lang="en-US" sz="2600">
              <a:solidFill>
                <a:srgbClr val="002060"/>
              </a:solidFill>
            </a:endParaRPr>
          </a:p>
        </p:txBody>
      </p:sp>
      <p:sp>
        <p:nvSpPr>
          <p:cNvPr id="19462" name="Text Box 7"/>
          <p:cNvSpPr txBox="1">
            <a:spLocks noChangeArrowheads="1"/>
          </p:cNvSpPr>
          <p:nvPr/>
        </p:nvSpPr>
        <p:spPr bwMode="auto">
          <a:xfrm>
            <a:off x="460375" y="1217613"/>
            <a:ext cx="39592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The Hartree Method: Helium</a:t>
            </a:r>
          </a:p>
        </p:txBody>
      </p:sp>
      <p:sp>
        <p:nvSpPr>
          <p:cNvPr id="19463" name="Text Box 8"/>
          <p:cNvSpPr txBox="1">
            <a:spLocks noChangeArrowheads="1"/>
          </p:cNvSpPr>
          <p:nvPr/>
        </p:nvSpPr>
        <p:spPr bwMode="auto">
          <a:xfrm>
            <a:off x="460375" y="4387850"/>
            <a:ext cx="53371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Hartree-Fock Orbital Energies for Argon</a:t>
            </a:r>
          </a:p>
        </p:txBody>
      </p:sp>
      <p:sp>
        <p:nvSpPr>
          <p:cNvPr id="19464" name="Text Box 9"/>
          <p:cNvSpPr txBox="1">
            <a:spLocks noChangeArrowheads="1"/>
          </p:cNvSpPr>
          <p:nvPr/>
        </p:nvSpPr>
        <p:spPr bwMode="auto">
          <a:xfrm>
            <a:off x="484188" y="2406650"/>
            <a:ext cx="44640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Extension to Multielectron Atoms</a:t>
            </a:r>
          </a:p>
        </p:txBody>
      </p:sp>
      <p:sp>
        <p:nvSpPr>
          <p:cNvPr id="19465" name="Text Box 10"/>
          <p:cNvSpPr txBox="1">
            <a:spLocks noChangeArrowheads="1"/>
          </p:cNvSpPr>
          <p:nvPr/>
        </p:nvSpPr>
        <p:spPr bwMode="auto">
          <a:xfrm>
            <a:off x="508000" y="3048000"/>
            <a:ext cx="707548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Antisymmetrized Wavefunctions:  Slater Determinants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19466" name="Text Box 11"/>
          <p:cNvSpPr txBox="1">
            <a:spLocks noChangeArrowheads="1"/>
          </p:cNvSpPr>
          <p:nvPr/>
        </p:nvSpPr>
        <p:spPr bwMode="auto">
          <a:xfrm>
            <a:off x="457200" y="5073650"/>
            <a:ext cx="28638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Electron Correlation</a:t>
            </a:r>
          </a:p>
        </p:txBody>
      </p:sp>
      <p:sp>
        <p:nvSpPr>
          <p:cNvPr id="19467" name="Text Box 12"/>
          <p:cNvSpPr txBox="1">
            <a:spLocks noChangeArrowheads="1"/>
          </p:cNvSpPr>
          <p:nvPr/>
        </p:nvSpPr>
        <p:spPr bwMode="auto">
          <a:xfrm>
            <a:off x="488950" y="1795463"/>
            <a:ext cx="31940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  <a:sym typeface="Symbol" pitchFamily="18" charset="2"/>
              </a:rPr>
              <a:t>Koopman’s Theorem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6E31EEB9-3637-42A0-9A3B-BC5EA1BDE9C4}" type="slidenum">
              <a:rPr lang="en-US" sz="1400" smtClean="0">
                <a:solidFill>
                  <a:srgbClr val="002060"/>
                </a:solidFill>
              </a:rPr>
              <a:pPr/>
              <a:t>19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Koopman’s Theorem</a:t>
            </a:r>
          </a:p>
        </p:txBody>
      </p:sp>
      <p:graphicFrame>
        <p:nvGraphicFramePr>
          <p:cNvPr id="668675" name="Object 3"/>
          <p:cNvGraphicFramePr>
            <a:graphicFrameLocks noChangeAspect="1"/>
          </p:cNvGraphicFramePr>
          <p:nvPr/>
        </p:nvGraphicFramePr>
        <p:xfrm>
          <a:off x="3505200" y="2449513"/>
          <a:ext cx="2012950" cy="430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2" name="Equation" r:id="rId3" imgW="1190608" imgH="228575" progId="Equation.DSMT4">
                  <p:embed/>
                </p:oleObj>
              </mc:Choice>
              <mc:Fallback>
                <p:oleObj name="Equation" r:id="rId3" imgW="1190608" imgH="228575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2449513"/>
                        <a:ext cx="2012950" cy="430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8676" name="Text Box 4"/>
          <p:cNvSpPr txBox="1">
            <a:spLocks noChangeArrowheads="1"/>
          </p:cNvSpPr>
          <p:nvPr/>
        </p:nvSpPr>
        <p:spPr bwMode="auto">
          <a:xfrm>
            <a:off x="914400" y="642938"/>
            <a:ext cx="68643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>
                <a:solidFill>
                  <a:srgbClr val="FF00FF"/>
                </a:solidFill>
              </a:rPr>
              <a:t>Estimation of Atomic (or Molecular) Ionization Energies</a:t>
            </a:r>
          </a:p>
        </p:txBody>
      </p:sp>
      <p:sp>
        <p:nvSpPr>
          <p:cNvPr id="668677" name="Text Box 5"/>
          <p:cNvSpPr txBox="1">
            <a:spLocks noChangeArrowheads="1"/>
          </p:cNvSpPr>
          <p:nvPr/>
        </p:nvSpPr>
        <p:spPr bwMode="auto">
          <a:xfrm>
            <a:off x="587375" y="1195388"/>
            <a:ext cx="28622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Ionization Energy (IE):</a:t>
            </a:r>
          </a:p>
        </p:txBody>
      </p:sp>
      <p:sp>
        <p:nvSpPr>
          <p:cNvPr id="668678" name="Text Box 6"/>
          <p:cNvSpPr txBox="1">
            <a:spLocks noChangeArrowheads="1"/>
          </p:cNvSpPr>
          <p:nvPr/>
        </p:nvSpPr>
        <p:spPr bwMode="auto">
          <a:xfrm>
            <a:off x="3375025" y="1192213"/>
            <a:ext cx="53800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M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 M</a:t>
            </a:r>
            <a:r>
              <a:rPr lang="en-US" baseline="30000">
                <a:solidFill>
                  <a:schemeClr val="bg1"/>
                </a:solidFill>
                <a:sym typeface="Symbol" pitchFamily="18" charset="2"/>
              </a:rPr>
              <a:t>+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 + e</a:t>
            </a:r>
            <a:r>
              <a:rPr lang="en-US" baseline="30000">
                <a:solidFill>
                  <a:schemeClr val="bg1"/>
                </a:solidFill>
                <a:sym typeface="Symbol" pitchFamily="18" charset="2"/>
              </a:rPr>
              <a:t>-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   M is a neutral atom or molecule</a:t>
            </a:r>
            <a:endParaRPr lang="en-US">
              <a:solidFill>
                <a:schemeClr val="bg1"/>
              </a:solidFill>
            </a:endParaRPr>
          </a:p>
        </p:txBody>
      </p:sp>
      <p:graphicFrame>
        <p:nvGraphicFramePr>
          <p:cNvPr id="668679" name="Object 7"/>
          <p:cNvGraphicFramePr>
            <a:graphicFrameLocks noChangeAspect="1"/>
          </p:cNvGraphicFramePr>
          <p:nvPr/>
        </p:nvGraphicFramePr>
        <p:xfrm>
          <a:off x="3389313" y="1709738"/>
          <a:ext cx="271780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3" name="Equation" r:id="rId5" imgW="1619216" imgH="199935" progId="Equation.DSMT4">
                  <p:embed/>
                </p:oleObj>
              </mc:Choice>
              <mc:Fallback>
                <p:oleObj name="Equation" r:id="rId5" imgW="1619216" imgH="199935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9313" y="1709738"/>
                        <a:ext cx="2717800" cy="390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8680" name="Object 8"/>
          <p:cNvGraphicFramePr>
            <a:graphicFrameLocks noChangeAspect="1"/>
          </p:cNvGraphicFramePr>
          <p:nvPr/>
        </p:nvGraphicFramePr>
        <p:xfrm>
          <a:off x="2301875" y="2471738"/>
          <a:ext cx="1203325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4" name="Equation" r:id="rId7" imgW="695376" imgH="199935" progId="Equation.DSMT4">
                  <p:embed/>
                </p:oleObj>
              </mc:Choice>
              <mc:Fallback>
                <p:oleObj name="Equation" r:id="rId7" imgW="695376" imgH="199935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01875" y="2471738"/>
                        <a:ext cx="1203325" cy="387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8681" name="Object 9"/>
          <p:cNvGraphicFramePr>
            <a:graphicFrameLocks noChangeAspect="1"/>
          </p:cNvGraphicFramePr>
          <p:nvPr/>
        </p:nvGraphicFramePr>
        <p:xfrm>
          <a:off x="5545138" y="2498725"/>
          <a:ext cx="862012" cy="385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5" name="Equation" r:id="rId9" imgW="495233" imgH="199935" progId="Equation.DSMT4">
                  <p:embed/>
                </p:oleObj>
              </mc:Choice>
              <mc:Fallback>
                <p:oleObj name="Equation" r:id="rId9" imgW="495233" imgH="199935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45138" y="2498725"/>
                        <a:ext cx="862012" cy="385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8682" name="Object 10"/>
          <p:cNvGraphicFramePr>
            <a:graphicFrameLocks noChangeAspect="1"/>
          </p:cNvGraphicFramePr>
          <p:nvPr/>
        </p:nvGraphicFramePr>
        <p:xfrm>
          <a:off x="2984500" y="3032125"/>
          <a:ext cx="1281113" cy="385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6" name="Equation" r:id="rId11" imgW="742849" imgH="199935" progId="Equation.DSMT4">
                  <p:embed/>
                </p:oleObj>
              </mc:Choice>
              <mc:Fallback>
                <p:oleObj name="Equation" r:id="rId11" imgW="742849" imgH="199935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4500" y="3032125"/>
                        <a:ext cx="1281113" cy="385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8683" name="Text Box 11"/>
          <p:cNvSpPr txBox="1">
            <a:spLocks noChangeArrowheads="1"/>
          </p:cNvSpPr>
          <p:nvPr/>
        </p:nvSpPr>
        <p:spPr bwMode="auto">
          <a:xfrm>
            <a:off x="2563813" y="3554413"/>
            <a:ext cx="3608387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</a:t>
            </a:r>
            <a:r>
              <a:rPr lang="en-US" baseline="-25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 is the energy of the He</a:t>
            </a:r>
            <a:r>
              <a:rPr lang="en-US" baseline="30000">
                <a:solidFill>
                  <a:srgbClr val="002060"/>
                </a:solidFill>
              </a:rPr>
              <a:t>+</a:t>
            </a:r>
            <a:r>
              <a:rPr lang="en-US">
                <a:solidFill>
                  <a:srgbClr val="002060"/>
                </a:solidFill>
              </a:rPr>
              <a:t> ion</a:t>
            </a:r>
          </a:p>
          <a:p>
            <a:pPr>
              <a:lnSpc>
                <a:spcPct val="130000"/>
              </a:lnSpc>
            </a:pPr>
            <a:r>
              <a:rPr lang="en-US">
                <a:solidFill>
                  <a:srgbClr val="002060"/>
                </a:solidFill>
              </a:rPr>
              <a:t>E is the energy of the He atom</a:t>
            </a:r>
          </a:p>
        </p:txBody>
      </p:sp>
      <p:graphicFrame>
        <p:nvGraphicFramePr>
          <p:cNvPr id="668684" name="Object 12"/>
          <p:cNvGraphicFramePr>
            <a:graphicFrameLocks noChangeAspect="1"/>
          </p:cNvGraphicFramePr>
          <p:nvPr/>
        </p:nvGraphicFramePr>
        <p:xfrm>
          <a:off x="4262438" y="3030538"/>
          <a:ext cx="191770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7" name="Equation" r:id="rId13" imgW="1143135" imgH="199935" progId="Equation.DSMT4">
                  <p:embed/>
                </p:oleObj>
              </mc:Choice>
              <mc:Fallback>
                <p:oleObj name="Equation" r:id="rId13" imgW="1143135" imgH="199935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2438" y="3030538"/>
                        <a:ext cx="1917700" cy="390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8685" name="Object 13"/>
          <p:cNvGraphicFramePr>
            <a:graphicFrameLocks noChangeAspect="1"/>
          </p:cNvGraphicFramePr>
          <p:nvPr/>
        </p:nvGraphicFramePr>
        <p:xfrm>
          <a:off x="6164263" y="3057525"/>
          <a:ext cx="1011237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8" name="Equation" r:id="rId15" imgW="581008" imgH="171566" progId="Equation.DSMT4">
                  <p:embed/>
                </p:oleObj>
              </mc:Choice>
              <mc:Fallback>
                <p:oleObj name="Equation" r:id="rId15" imgW="581008" imgH="171566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64263" y="3057525"/>
                        <a:ext cx="1011237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593725" y="4556125"/>
            <a:ext cx="8081963" cy="1006475"/>
            <a:chOff x="374" y="2870"/>
            <a:chExt cx="5091" cy="634"/>
          </a:xfrm>
        </p:grpSpPr>
        <p:sp>
          <p:nvSpPr>
            <p:cNvPr id="20496" name="Text Box 14"/>
            <p:cNvSpPr txBox="1">
              <a:spLocks noChangeArrowheads="1"/>
            </p:cNvSpPr>
            <p:nvPr/>
          </p:nvSpPr>
          <p:spPr bwMode="auto">
            <a:xfrm>
              <a:off x="374" y="2870"/>
              <a:ext cx="176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Koopman’s Theorem:</a:t>
              </a:r>
            </a:p>
          </p:txBody>
        </p:sp>
        <p:sp>
          <p:nvSpPr>
            <p:cNvPr id="20497" name="Text Box 15"/>
            <p:cNvSpPr txBox="1">
              <a:spLocks noChangeArrowheads="1"/>
            </p:cNvSpPr>
            <p:nvPr/>
          </p:nvSpPr>
          <p:spPr bwMode="auto">
            <a:xfrm>
              <a:off x="2150" y="2870"/>
              <a:ext cx="3315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The ionization energy of an atom or molecule</a:t>
              </a:r>
            </a:p>
            <a:p>
              <a:r>
                <a:rPr lang="en-US">
                  <a:solidFill>
                    <a:schemeClr val="bg1"/>
                  </a:solidFill>
                </a:rPr>
                <a:t>can be estimated as -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</a:t>
              </a:r>
              <a:r>
                <a:rPr lang="en-US" baseline="-25000">
                  <a:solidFill>
                    <a:schemeClr val="bg1"/>
                  </a:solidFill>
                  <a:sym typeface="Symbol" pitchFamily="18" charset="2"/>
                </a:rPr>
                <a:t>H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, which is the orbital</a:t>
              </a:r>
            </a:p>
            <a:p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energy of the highest occupied orbital.</a:t>
              </a:r>
              <a:endParaRPr lang="en-US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6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6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6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6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6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6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6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6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6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6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668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668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8676" grpId="0" autoUpdateAnimBg="0"/>
      <p:bldP spid="668677" grpId="0" autoUpdateAnimBg="0"/>
      <p:bldP spid="668678" grpId="0" autoUpdateAnimBg="0"/>
      <p:bldP spid="668683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BD09C85-C196-4B40-B19B-EA1A0CCDD760}" type="slidenum">
              <a:rPr lang="en-US" sz="1400" smtClean="0">
                <a:solidFill>
                  <a:srgbClr val="002060"/>
                </a:solidFill>
              </a:rPr>
              <a:pPr/>
              <a:t>20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593725" y="1279525"/>
            <a:ext cx="27955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Koopman’s Theorem:</a:t>
            </a:r>
          </a:p>
        </p:txBody>
      </p:sp>
      <p:grpSp>
        <p:nvGrpSpPr>
          <p:cNvPr id="21508" name="Group 10"/>
          <p:cNvGrpSpPr>
            <a:grpSpLocks/>
          </p:cNvGrpSpPr>
          <p:nvPr/>
        </p:nvGrpSpPr>
        <p:grpSpPr bwMode="auto">
          <a:xfrm>
            <a:off x="2370138" y="304800"/>
            <a:ext cx="6305550" cy="1981200"/>
            <a:chOff x="1493" y="192"/>
            <a:chExt cx="3972" cy="1248"/>
          </a:xfrm>
        </p:grpSpPr>
        <p:sp>
          <p:nvSpPr>
            <p:cNvPr id="21513" name="Text Box 3"/>
            <p:cNvSpPr txBox="1">
              <a:spLocks noChangeArrowheads="1"/>
            </p:cNvSpPr>
            <p:nvPr/>
          </p:nvSpPr>
          <p:spPr bwMode="auto">
            <a:xfrm>
              <a:off x="2150" y="806"/>
              <a:ext cx="3315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The ionization energy of an atom or molecule</a:t>
              </a:r>
            </a:p>
            <a:p>
              <a:r>
                <a:rPr lang="en-US">
                  <a:solidFill>
                    <a:schemeClr val="bg1"/>
                  </a:solidFill>
                </a:rPr>
                <a:t>can be estimated as -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</a:t>
              </a:r>
              <a:r>
                <a:rPr lang="en-US" baseline="-25000">
                  <a:solidFill>
                    <a:schemeClr val="bg1"/>
                  </a:solidFill>
                  <a:sym typeface="Symbol" pitchFamily="18" charset="2"/>
                </a:rPr>
                <a:t>H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, which is the orbital</a:t>
              </a:r>
            </a:p>
            <a:p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energy of the highest occupied orbital.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1514" name="Text Box 4"/>
            <p:cNvSpPr txBox="1">
              <a:spLocks noChangeArrowheads="1"/>
            </p:cNvSpPr>
            <p:nvPr/>
          </p:nvSpPr>
          <p:spPr bwMode="auto">
            <a:xfrm>
              <a:off x="1493" y="192"/>
              <a:ext cx="3389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M 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 M</a:t>
              </a:r>
              <a:r>
                <a:rPr lang="en-US" baseline="30000">
                  <a:solidFill>
                    <a:schemeClr val="bg1"/>
                  </a:solidFill>
                  <a:sym typeface="Symbol" pitchFamily="18" charset="2"/>
                </a:rPr>
                <a:t>+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 + e</a:t>
              </a:r>
              <a:r>
                <a:rPr lang="en-US" baseline="30000">
                  <a:solidFill>
                    <a:schemeClr val="bg1"/>
                  </a:solidFill>
                  <a:sym typeface="Symbol" pitchFamily="18" charset="2"/>
                </a:rPr>
                <a:t>-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   M is a neutral atom or molecule</a:t>
              </a:r>
              <a:endParaRPr lang="en-US">
                <a:solidFill>
                  <a:schemeClr val="bg1"/>
                </a:solidFill>
              </a:endParaRPr>
            </a:p>
          </p:txBody>
        </p:sp>
        <p:graphicFrame>
          <p:nvGraphicFramePr>
            <p:cNvPr id="21515" name="Object 5"/>
            <p:cNvGraphicFramePr>
              <a:graphicFrameLocks noChangeAspect="1"/>
            </p:cNvGraphicFramePr>
            <p:nvPr/>
          </p:nvGraphicFramePr>
          <p:xfrm>
            <a:off x="1502" y="518"/>
            <a:ext cx="1712" cy="2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558" name="Equation" r:id="rId3" imgW="1619216" imgH="199935" progId="Equation.DSMT4">
                    <p:embed/>
                  </p:oleObj>
                </mc:Choice>
                <mc:Fallback>
                  <p:oleObj name="Equation" r:id="rId3" imgW="1619216" imgH="199935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02" y="518"/>
                          <a:ext cx="1712" cy="2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69702" name="Text Box 6"/>
          <p:cNvSpPr txBox="1">
            <a:spLocks noChangeArrowheads="1"/>
          </p:cNvSpPr>
          <p:nvPr/>
        </p:nvSpPr>
        <p:spPr bwMode="auto">
          <a:xfrm>
            <a:off x="669925" y="2678113"/>
            <a:ext cx="8139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 are two approximations in using Koopman’s theorem to estimate</a:t>
            </a:r>
          </a:p>
          <a:p>
            <a:r>
              <a:rPr lang="en-US">
                <a:solidFill>
                  <a:srgbClr val="002060"/>
                </a:solidFill>
              </a:rPr>
              <a:t>ionization energies which limit the accuracy:</a:t>
            </a:r>
          </a:p>
        </p:txBody>
      </p:sp>
      <p:sp>
        <p:nvSpPr>
          <p:cNvPr id="669703" name="Text Box 7"/>
          <p:cNvSpPr txBox="1">
            <a:spLocks noChangeArrowheads="1"/>
          </p:cNvSpPr>
          <p:nvPr/>
        </p:nvSpPr>
        <p:spPr bwMode="auto">
          <a:xfrm>
            <a:off x="685800" y="3505200"/>
            <a:ext cx="77708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1.  Electron “relaxation” of the remaining N-1 electrons is neglected.</a:t>
            </a:r>
          </a:p>
        </p:txBody>
      </p:sp>
      <p:sp>
        <p:nvSpPr>
          <p:cNvPr id="669704" name="Text Box 8"/>
          <p:cNvSpPr txBox="1">
            <a:spLocks noChangeArrowheads="1"/>
          </p:cNvSpPr>
          <p:nvPr/>
        </p:nvSpPr>
        <p:spPr bwMode="auto">
          <a:xfrm>
            <a:off x="685800" y="4114800"/>
            <a:ext cx="7423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AutoNum type="arabicPeriod" startAt="2"/>
            </a:pPr>
            <a:r>
              <a:rPr lang="en-US">
                <a:solidFill>
                  <a:schemeClr val="bg1"/>
                </a:solidFill>
              </a:rPr>
              <a:t>Differences in the “correlation energy” [to be discussed later]</a:t>
            </a:r>
          </a:p>
          <a:p>
            <a:r>
              <a:rPr lang="en-US">
                <a:solidFill>
                  <a:schemeClr val="bg1"/>
                </a:solidFill>
              </a:rPr>
              <a:t>      of the electrons in the ion and neutral atom are ignored.</a:t>
            </a:r>
          </a:p>
        </p:txBody>
      </p:sp>
      <p:sp>
        <p:nvSpPr>
          <p:cNvPr id="669705" name="Text Box 9"/>
          <p:cNvSpPr txBox="1">
            <a:spLocks noChangeArrowheads="1"/>
          </p:cNvSpPr>
          <p:nvPr/>
        </p:nvSpPr>
        <p:spPr bwMode="auto">
          <a:xfrm>
            <a:off x="669925" y="4953000"/>
            <a:ext cx="774382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To obtain an </a:t>
            </a:r>
            <a:r>
              <a:rPr lang="en-US">
                <a:solidFill>
                  <a:srgbClr val="FF33CC"/>
                </a:solidFill>
              </a:rPr>
              <a:t>accurate</a:t>
            </a:r>
            <a:r>
              <a:rPr lang="en-US"/>
              <a:t> </a:t>
            </a:r>
            <a:r>
              <a:rPr lang="en-US">
                <a:solidFill>
                  <a:srgbClr val="002060"/>
                </a:solidFill>
              </a:rPr>
              <a:t>estimate of the ionization energy, one should</a:t>
            </a:r>
          </a:p>
          <a:p>
            <a:r>
              <a:rPr lang="en-US">
                <a:solidFill>
                  <a:srgbClr val="002060"/>
                </a:solidFill>
              </a:rPr>
              <a:t>perform quantum mechanical energy calculations on the neutral</a:t>
            </a:r>
          </a:p>
          <a:p>
            <a:r>
              <a:rPr lang="en-US">
                <a:solidFill>
                  <a:srgbClr val="002060"/>
                </a:solidFill>
              </a:rPr>
              <a:t>atom and ion to get E(M) and E(M</a:t>
            </a:r>
            <a:r>
              <a:rPr lang="en-US" baseline="30000">
                <a:solidFill>
                  <a:srgbClr val="002060"/>
                </a:solidFill>
              </a:rPr>
              <a:t>+</a:t>
            </a:r>
            <a:r>
              <a:rPr lang="en-US">
                <a:solidFill>
                  <a:srgbClr val="002060"/>
                </a:solidFill>
              </a:rPr>
              <a:t>), from which the IE can be</a:t>
            </a:r>
          </a:p>
          <a:p>
            <a:r>
              <a:rPr lang="en-US">
                <a:solidFill>
                  <a:srgbClr val="002060"/>
                </a:solidFill>
              </a:rPr>
              <a:t>computed by the definition.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6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6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6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9702" grpId="0" autoUpdateAnimBg="0"/>
      <p:bldP spid="669703" grpId="0" autoUpdateAnimBg="0"/>
      <p:bldP spid="669704" grpId="0" autoUpdateAnimBg="0"/>
      <p:bldP spid="669705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1A6A6FAE-020B-484C-B56E-CD8D10B21DE3}" type="slidenum">
              <a:rPr lang="en-US" sz="1400" smtClean="0">
                <a:solidFill>
                  <a:srgbClr val="002060"/>
                </a:solidFill>
              </a:rPr>
              <a:pPr/>
              <a:t>21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2531" name="Text Box 4"/>
          <p:cNvSpPr txBox="1">
            <a:spLocks noChangeArrowheads="1"/>
          </p:cNvSpPr>
          <p:nvPr/>
        </p:nvSpPr>
        <p:spPr bwMode="auto">
          <a:xfrm>
            <a:off x="3216275" y="182563"/>
            <a:ext cx="2346325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Electron Affinity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304800" y="949325"/>
            <a:ext cx="8126413" cy="400050"/>
            <a:chOff x="192" y="519"/>
            <a:chExt cx="5119" cy="252"/>
          </a:xfrm>
        </p:grpSpPr>
        <p:sp>
          <p:nvSpPr>
            <p:cNvPr id="22536" name="Text Box 5"/>
            <p:cNvSpPr txBox="1">
              <a:spLocks noChangeArrowheads="1"/>
            </p:cNvSpPr>
            <p:nvPr/>
          </p:nvSpPr>
          <p:spPr bwMode="auto">
            <a:xfrm>
              <a:off x="192" y="521"/>
              <a:ext cx="177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Electron Affinity (EA):</a:t>
              </a:r>
            </a:p>
          </p:txBody>
        </p:sp>
        <p:sp>
          <p:nvSpPr>
            <p:cNvPr id="22537" name="Text Box 6"/>
            <p:cNvSpPr txBox="1">
              <a:spLocks noChangeArrowheads="1"/>
            </p:cNvSpPr>
            <p:nvPr/>
          </p:nvSpPr>
          <p:spPr bwMode="auto">
            <a:xfrm>
              <a:off x="1948" y="519"/>
              <a:ext cx="3363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M + 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e</a:t>
              </a:r>
              <a:r>
                <a:rPr lang="en-US" baseline="30000">
                  <a:solidFill>
                    <a:schemeClr val="bg1"/>
                  </a:solidFill>
                  <a:sym typeface="Symbol" pitchFamily="18" charset="2"/>
                </a:rPr>
                <a:t>-</a:t>
              </a:r>
              <a:r>
                <a:rPr lang="en-US">
                  <a:solidFill>
                    <a:schemeClr val="bg1"/>
                  </a:solidFill>
                </a:rPr>
                <a:t> 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 M</a:t>
              </a:r>
              <a:r>
                <a:rPr lang="en-US" baseline="30000">
                  <a:solidFill>
                    <a:schemeClr val="bg1"/>
                  </a:solidFill>
                  <a:sym typeface="Symbol" pitchFamily="18" charset="2"/>
                </a:rPr>
                <a:t>-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   M is a neutral atom or molecule</a:t>
              </a:r>
            </a:p>
          </p:txBody>
        </p:sp>
      </p:grpSp>
      <p:graphicFrame>
        <p:nvGraphicFramePr>
          <p:cNvPr id="670727" name="Object 7"/>
          <p:cNvGraphicFramePr>
            <a:graphicFrameLocks noChangeAspect="1"/>
          </p:cNvGraphicFramePr>
          <p:nvPr/>
        </p:nvGraphicFramePr>
        <p:xfrm>
          <a:off x="3121025" y="1412875"/>
          <a:ext cx="2754313" cy="392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80" name="Equation" r:id="rId3" imgW="1647808" imgH="199935" progId="Equation.DSMT4">
                  <p:embed/>
                </p:oleObj>
              </mc:Choice>
              <mc:Fallback>
                <p:oleObj name="Equation" r:id="rId3" imgW="1647808" imgH="199935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1025" y="1412875"/>
                        <a:ext cx="2754313" cy="392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0728" name="Text Box 8"/>
          <p:cNvSpPr txBox="1">
            <a:spLocks noChangeArrowheads="1"/>
          </p:cNvSpPr>
          <p:nvPr/>
        </p:nvSpPr>
        <p:spPr bwMode="auto">
          <a:xfrm>
            <a:off x="608013" y="3276600"/>
            <a:ext cx="7926387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Note:</a:t>
            </a:r>
            <a:r>
              <a:rPr lang="en-US"/>
              <a:t>  </a:t>
            </a:r>
            <a:r>
              <a:rPr lang="en-US">
                <a:solidFill>
                  <a:srgbClr val="002060"/>
                </a:solidFill>
              </a:rPr>
              <a:t>The “old” definition of Electron Affinity is the energy “released”</a:t>
            </a:r>
          </a:p>
          <a:p>
            <a:r>
              <a:rPr lang="en-US">
                <a:solidFill>
                  <a:srgbClr val="002060"/>
                </a:solidFill>
              </a:rPr>
              <a:t>           when an electron is added to a neutral atom.</a:t>
            </a:r>
          </a:p>
          <a:p>
            <a:pPr>
              <a:lnSpc>
                <a:spcPct val="160000"/>
              </a:lnSpc>
            </a:pPr>
            <a:r>
              <a:rPr lang="en-US">
                <a:solidFill>
                  <a:srgbClr val="002060"/>
                </a:solidFill>
              </a:rPr>
              <a:t>           EA(old) = - EA(new)</a:t>
            </a:r>
          </a:p>
        </p:txBody>
      </p:sp>
      <p:sp>
        <p:nvSpPr>
          <p:cNvPr id="670729" name="Text Box 9"/>
          <p:cNvSpPr txBox="1">
            <a:spLocks noChangeArrowheads="1"/>
          </p:cNvSpPr>
          <p:nvPr/>
        </p:nvSpPr>
        <p:spPr bwMode="auto">
          <a:xfrm>
            <a:off x="1431925" y="2041525"/>
            <a:ext cx="63754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With this “new” definition of Electron Affinity, a negative</a:t>
            </a:r>
          </a:p>
          <a:p>
            <a:r>
              <a:rPr lang="en-US">
                <a:solidFill>
                  <a:srgbClr val="002060"/>
                </a:solidFill>
              </a:rPr>
              <a:t>value of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EA means that adding an electron to the atom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is an exothermic process.</a:t>
            </a:r>
            <a:endParaRPr lang="en-US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7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7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7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0728" grpId="0" autoUpdateAnimBg="0"/>
      <p:bldP spid="670729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09C1B3F2-3C09-46B7-B969-A70882E66ABA}" type="slidenum">
              <a:rPr lang="en-US" sz="1400" smtClean="0">
                <a:solidFill>
                  <a:srgbClr val="002060"/>
                </a:solidFill>
              </a:rPr>
              <a:pPr/>
              <a:t>22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76200"/>
            <a:ext cx="7772400" cy="457200"/>
          </a:xfrm>
        </p:spPr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Part C:  Many Electron Atoms</a:t>
            </a:r>
            <a:endParaRPr lang="en-US" smtClean="0">
              <a:solidFill>
                <a:srgbClr val="002060"/>
              </a:solidFill>
            </a:endParaRP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457200" y="684213"/>
            <a:ext cx="538321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The Hamiltonian for Multielectron Atoms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23557" name="Text Box 6"/>
          <p:cNvSpPr txBox="1">
            <a:spLocks noChangeArrowheads="1"/>
          </p:cNvSpPr>
          <p:nvPr/>
        </p:nvSpPr>
        <p:spPr bwMode="auto">
          <a:xfrm>
            <a:off x="460375" y="3702050"/>
            <a:ext cx="35972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The Hartree-Fock Method</a:t>
            </a:r>
            <a:endParaRPr lang="en-US" sz="2600">
              <a:solidFill>
                <a:srgbClr val="002060"/>
              </a:solidFill>
            </a:endParaRPr>
          </a:p>
        </p:txBody>
      </p:sp>
      <p:sp>
        <p:nvSpPr>
          <p:cNvPr id="23558" name="Text Box 7"/>
          <p:cNvSpPr txBox="1">
            <a:spLocks noChangeArrowheads="1"/>
          </p:cNvSpPr>
          <p:nvPr/>
        </p:nvSpPr>
        <p:spPr bwMode="auto">
          <a:xfrm>
            <a:off x="460375" y="1217613"/>
            <a:ext cx="39592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The Hartree Method: Helium</a:t>
            </a:r>
          </a:p>
        </p:txBody>
      </p:sp>
      <p:sp>
        <p:nvSpPr>
          <p:cNvPr id="23559" name="Text Box 8"/>
          <p:cNvSpPr txBox="1">
            <a:spLocks noChangeArrowheads="1"/>
          </p:cNvSpPr>
          <p:nvPr/>
        </p:nvSpPr>
        <p:spPr bwMode="auto">
          <a:xfrm>
            <a:off x="460375" y="4387850"/>
            <a:ext cx="53371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Hartree-Fock Orbital Energies for Argon</a:t>
            </a:r>
          </a:p>
        </p:txBody>
      </p:sp>
      <p:sp>
        <p:nvSpPr>
          <p:cNvPr id="23560" name="Text Box 9"/>
          <p:cNvSpPr txBox="1">
            <a:spLocks noChangeArrowheads="1"/>
          </p:cNvSpPr>
          <p:nvPr/>
        </p:nvSpPr>
        <p:spPr bwMode="auto">
          <a:xfrm>
            <a:off x="484188" y="2405063"/>
            <a:ext cx="48768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  <a:sym typeface="Symbol" pitchFamily="18" charset="2"/>
              </a:rPr>
              <a:t>Extension to Multielectron Atoms</a:t>
            </a:r>
          </a:p>
        </p:txBody>
      </p:sp>
      <p:sp>
        <p:nvSpPr>
          <p:cNvPr id="23561" name="Text Box 10"/>
          <p:cNvSpPr txBox="1">
            <a:spLocks noChangeArrowheads="1"/>
          </p:cNvSpPr>
          <p:nvPr/>
        </p:nvSpPr>
        <p:spPr bwMode="auto">
          <a:xfrm>
            <a:off x="508000" y="3048000"/>
            <a:ext cx="707548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Antisymmetrized Wavefunctions:  Slater Determinants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23562" name="Text Box 11"/>
          <p:cNvSpPr txBox="1">
            <a:spLocks noChangeArrowheads="1"/>
          </p:cNvSpPr>
          <p:nvPr/>
        </p:nvSpPr>
        <p:spPr bwMode="auto">
          <a:xfrm>
            <a:off x="457200" y="5073650"/>
            <a:ext cx="28638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Electron Correlation</a:t>
            </a:r>
          </a:p>
        </p:txBody>
      </p:sp>
      <p:sp>
        <p:nvSpPr>
          <p:cNvPr id="23563" name="Text Box 12"/>
          <p:cNvSpPr txBox="1">
            <a:spLocks noChangeArrowheads="1"/>
          </p:cNvSpPr>
          <p:nvPr/>
        </p:nvSpPr>
        <p:spPr bwMode="auto">
          <a:xfrm>
            <a:off x="488950" y="1795463"/>
            <a:ext cx="30067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Koopman’s Theorem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C62CDDA0-E81A-46FD-83EB-56D394AC79E8}" type="slidenum">
              <a:rPr lang="en-US" sz="1400" smtClean="0">
                <a:solidFill>
                  <a:srgbClr val="002060"/>
                </a:solidFill>
              </a:rPr>
              <a:pPr/>
              <a:t>23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The Hartree Method for Multielectron Atoms</a:t>
            </a:r>
          </a:p>
        </p:txBody>
      </p:sp>
      <p:graphicFrame>
        <p:nvGraphicFramePr>
          <p:cNvPr id="662532" name="Object 4"/>
          <p:cNvGraphicFramePr>
            <a:graphicFrameLocks noChangeAspect="1"/>
          </p:cNvGraphicFramePr>
          <p:nvPr/>
        </p:nvGraphicFramePr>
        <p:xfrm>
          <a:off x="3411538" y="4059238"/>
          <a:ext cx="5400675" cy="71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15" name="Equation" r:id="rId3" imgW="3276735" imgH="400141" progId="Equation.DSMT4">
                  <p:embed/>
                </p:oleObj>
              </mc:Choice>
              <mc:Fallback>
                <p:oleObj name="Equation" r:id="rId3" imgW="3276735" imgH="400141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1538" y="4059238"/>
                        <a:ext cx="5400675" cy="717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2533" name="Object 5"/>
          <p:cNvGraphicFramePr>
            <a:graphicFrameLocks noChangeAspect="1"/>
          </p:cNvGraphicFramePr>
          <p:nvPr/>
        </p:nvGraphicFramePr>
        <p:xfrm>
          <a:off x="655638" y="2351088"/>
          <a:ext cx="5108575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16" name="Equation" r:id="rId5" imgW="3095743" imgH="400141" progId="Equation.DSMT4">
                  <p:embed/>
                </p:oleObj>
              </mc:Choice>
              <mc:Fallback>
                <p:oleObj name="Equation" r:id="rId5" imgW="3095743" imgH="400141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638" y="2351088"/>
                        <a:ext cx="5108575" cy="727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2534" name="Text Box 6"/>
          <p:cNvSpPr txBox="1">
            <a:spLocks noChangeArrowheads="1"/>
          </p:cNvSpPr>
          <p:nvPr/>
        </p:nvSpPr>
        <p:spPr bwMode="auto">
          <a:xfrm>
            <a:off x="3771900" y="2984500"/>
            <a:ext cx="6477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1600" b="1">
                <a:solidFill>
                  <a:srgbClr val="FF0000"/>
                </a:solidFill>
              </a:rPr>
              <a:t>elect</a:t>
            </a:r>
          </a:p>
          <a:p>
            <a:pPr algn="ctr"/>
            <a:r>
              <a:rPr lang="en-US" sz="1600" b="1">
                <a:solidFill>
                  <a:srgbClr val="FF0000"/>
                </a:solidFill>
              </a:rPr>
              <a:t>KE</a:t>
            </a:r>
          </a:p>
        </p:txBody>
      </p:sp>
      <p:sp>
        <p:nvSpPr>
          <p:cNvPr id="662535" name="Text Box 7"/>
          <p:cNvSpPr txBox="1">
            <a:spLocks noChangeArrowheads="1"/>
          </p:cNvSpPr>
          <p:nvPr/>
        </p:nvSpPr>
        <p:spPr bwMode="auto">
          <a:xfrm>
            <a:off x="4348163" y="2984500"/>
            <a:ext cx="715962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1600" b="1">
                <a:solidFill>
                  <a:srgbClr val="FF0000"/>
                </a:solidFill>
              </a:rPr>
              <a:t>elect-</a:t>
            </a:r>
          </a:p>
          <a:p>
            <a:pPr algn="ctr"/>
            <a:r>
              <a:rPr lang="en-US" sz="1600" b="1">
                <a:solidFill>
                  <a:srgbClr val="FF0000"/>
                </a:solidFill>
              </a:rPr>
              <a:t>Nuc</a:t>
            </a:r>
          </a:p>
          <a:p>
            <a:pPr algn="ctr"/>
            <a:r>
              <a:rPr lang="en-US" sz="1600" b="1">
                <a:solidFill>
                  <a:srgbClr val="FF0000"/>
                </a:solidFill>
              </a:rPr>
              <a:t>PE</a:t>
            </a:r>
          </a:p>
        </p:txBody>
      </p:sp>
      <p:sp>
        <p:nvSpPr>
          <p:cNvPr id="662536" name="Text Box 8"/>
          <p:cNvSpPr txBox="1">
            <a:spLocks noChangeArrowheads="1"/>
          </p:cNvSpPr>
          <p:nvPr/>
        </p:nvSpPr>
        <p:spPr bwMode="auto">
          <a:xfrm>
            <a:off x="5013325" y="2984500"/>
            <a:ext cx="123507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1600" b="1">
                <a:solidFill>
                  <a:srgbClr val="FF0000"/>
                </a:solidFill>
              </a:rPr>
              <a:t>“Effective”</a:t>
            </a:r>
          </a:p>
          <a:p>
            <a:pPr algn="ctr"/>
            <a:r>
              <a:rPr lang="en-US" sz="1600" b="1">
                <a:solidFill>
                  <a:srgbClr val="FF0000"/>
                </a:solidFill>
              </a:rPr>
              <a:t>elect-elect</a:t>
            </a:r>
          </a:p>
          <a:p>
            <a:pPr algn="ctr"/>
            <a:r>
              <a:rPr lang="en-US" sz="1600" b="1">
                <a:solidFill>
                  <a:srgbClr val="FF0000"/>
                </a:solidFill>
              </a:rPr>
              <a:t>PE</a:t>
            </a:r>
          </a:p>
        </p:txBody>
      </p:sp>
      <p:sp>
        <p:nvSpPr>
          <p:cNvPr id="662537" name="Text Box 9"/>
          <p:cNvSpPr txBox="1">
            <a:spLocks noChangeArrowheads="1"/>
          </p:cNvSpPr>
          <p:nvPr/>
        </p:nvSpPr>
        <p:spPr bwMode="auto">
          <a:xfrm>
            <a:off x="517525" y="685800"/>
            <a:ext cx="795178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Hartree method for the more general N electron atom is a </a:t>
            </a:r>
          </a:p>
          <a:p>
            <a:r>
              <a:rPr lang="en-US">
                <a:solidFill>
                  <a:srgbClr val="002060"/>
                </a:solidFill>
              </a:rPr>
              <a:t>straightforward extension of the method outlined for the two electrons</a:t>
            </a:r>
          </a:p>
          <a:p>
            <a:r>
              <a:rPr lang="en-US">
                <a:solidFill>
                  <a:srgbClr val="002060"/>
                </a:solidFill>
              </a:rPr>
              <a:t>in Helium</a:t>
            </a:r>
          </a:p>
        </p:txBody>
      </p:sp>
      <p:sp>
        <p:nvSpPr>
          <p:cNvPr id="662538" name="Text Box 10"/>
          <p:cNvSpPr txBox="1">
            <a:spLocks noChangeArrowheads="1"/>
          </p:cNvSpPr>
          <p:nvPr/>
        </p:nvSpPr>
        <p:spPr bwMode="auto">
          <a:xfrm>
            <a:off x="533400" y="1763713"/>
            <a:ext cx="80660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Each of the N electrons has an effective Hamiltonian.  For electron #1,</a:t>
            </a:r>
          </a:p>
          <a:p>
            <a:r>
              <a:rPr lang="en-US">
                <a:solidFill>
                  <a:srgbClr val="002060"/>
                </a:solidFill>
              </a:rPr>
              <a:t>for example:</a:t>
            </a:r>
          </a:p>
        </p:txBody>
      </p:sp>
      <p:graphicFrame>
        <p:nvGraphicFramePr>
          <p:cNvPr id="662539" name="Object 11"/>
          <p:cNvGraphicFramePr>
            <a:graphicFrameLocks noChangeAspect="1"/>
          </p:cNvGraphicFramePr>
          <p:nvPr/>
        </p:nvGraphicFramePr>
        <p:xfrm>
          <a:off x="336550" y="4122738"/>
          <a:ext cx="3027363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17" name="Equation" r:id="rId7" imgW="1809649" imgH="428510" progId="Equation.DSMT4">
                  <p:embed/>
                </p:oleObj>
              </mc:Choice>
              <mc:Fallback>
                <p:oleObj name="Equation" r:id="rId7" imgW="1809649" imgH="428510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550" y="4122738"/>
                        <a:ext cx="3027363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2540" name="Text Box 12"/>
          <p:cNvSpPr txBox="1">
            <a:spLocks noChangeArrowheads="1"/>
          </p:cNvSpPr>
          <p:nvPr/>
        </p:nvSpPr>
        <p:spPr bwMode="auto">
          <a:xfrm>
            <a:off x="593725" y="5089525"/>
            <a:ext cx="75866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As before, we are assuming that electron #1 is interacting with the</a:t>
            </a:r>
          </a:p>
          <a:p>
            <a:r>
              <a:rPr lang="en-US">
                <a:solidFill>
                  <a:srgbClr val="002060"/>
                </a:solidFill>
              </a:rPr>
              <a:t>“smeared out” electron density of electrons #2 to N.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6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6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6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6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6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6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6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6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2534" grpId="0" autoUpdateAnimBg="0"/>
      <p:bldP spid="662535" grpId="0" autoUpdateAnimBg="0"/>
      <p:bldP spid="662536" grpId="0" autoUpdateAnimBg="0"/>
      <p:bldP spid="662537" grpId="0" autoUpdateAnimBg="0"/>
      <p:bldP spid="662538" grpId="0" autoUpdateAnimBg="0"/>
      <p:bldP spid="662540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1F34D013-9868-4296-A610-B41CE38125B5}" type="slidenum">
              <a:rPr lang="en-US" sz="1400" smtClean="0">
                <a:solidFill>
                  <a:srgbClr val="002060"/>
                </a:solidFill>
              </a:rPr>
              <a:pPr/>
              <a:t>24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672770" name="Object 2"/>
          <p:cNvGraphicFramePr>
            <a:graphicFrameLocks noChangeAspect="1"/>
          </p:cNvGraphicFramePr>
          <p:nvPr/>
        </p:nvGraphicFramePr>
        <p:xfrm>
          <a:off x="1679575" y="674688"/>
          <a:ext cx="510063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36" name="Equation" r:id="rId3" imgW="3086033" imgH="400141" progId="Equation.DSMT4">
                  <p:embed/>
                </p:oleObj>
              </mc:Choice>
              <mc:Fallback>
                <p:oleObj name="Equation" r:id="rId3" imgW="3086033" imgH="400141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9575" y="674688"/>
                        <a:ext cx="5100638" cy="727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2771" name="Object 3"/>
          <p:cNvGraphicFramePr>
            <a:graphicFrameLocks noChangeAspect="1"/>
          </p:cNvGraphicFramePr>
          <p:nvPr/>
        </p:nvGraphicFramePr>
        <p:xfrm>
          <a:off x="3941763" y="1306513"/>
          <a:ext cx="4665662" cy="91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37" name="Equation" r:id="rId5" imgW="2819535" imgH="514428" progId="Equation.DSMT4">
                  <p:embed/>
                </p:oleObj>
              </mc:Choice>
              <mc:Fallback>
                <p:oleObj name="Equation" r:id="rId5" imgW="2819535" imgH="514428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1763" y="1306513"/>
                        <a:ext cx="4665662" cy="911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2772" name="Text Box 4"/>
          <p:cNvSpPr txBox="1">
            <a:spLocks noChangeArrowheads="1"/>
          </p:cNvSpPr>
          <p:nvPr/>
        </p:nvSpPr>
        <p:spPr bwMode="auto">
          <a:xfrm>
            <a:off x="533400" y="212725"/>
            <a:ext cx="80375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 are equivalent equations for each electron, i, of the N electrons:</a:t>
            </a:r>
          </a:p>
        </p:txBody>
      </p:sp>
      <p:sp>
        <p:nvSpPr>
          <p:cNvPr id="672773" name="Text Box 5"/>
          <p:cNvSpPr txBox="1">
            <a:spLocks noChangeArrowheads="1"/>
          </p:cNvSpPr>
          <p:nvPr/>
        </p:nvSpPr>
        <p:spPr bwMode="auto">
          <a:xfrm>
            <a:off x="669925" y="2370138"/>
            <a:ext cx="78819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As in the two electron case, one assumes that the total wavefunction</a:t>
            </a:r>
          </a:p>
          <a:p>
            <a:r>
              <a:rPr lang="en-US">
                <a:solidFill>
                  <a:srgbClr val="002060"/>
                </a:solidFill>
              </a:rPr>
              <a:t>is the product of one electron wavefunctions:</a:t>
            </a:r>
          </a:p>
        </p:txBody>
      </p:sp>
      <p:graphicFrame>
        <p:nvGraphicFramePr>
          <p:cNvPr id="672774" name="Object 6"/>
          <p:cNvGraphicFramePr>
            <a:graphicFrameLocks noChangeAspect="1"/>
          </p:cNvGraphicFramePr>
          <p:nvPr/>
        </p:nvGraphicFramePr>
        <p:xfrm>
          <a:off x="1833563" y="3187700"/>
          <a:ext cx="5213350" cy="725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38" name="Equation" r:id="rId7" imgW="3162367" imgH="400141" progId="Equation.DSMT4">
                  <p:embed/>
                </p:oleObj>
              </mc:Choice>
              <mc:Fallback>
                <p:oleObj name="Equation" r:id="rId7" imgW="3162367" imgH="400141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3563" y="3187700"/>
                        <a:ext cx="5213350" cy="725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2775" name="Text Box 7"/>
          <p:cNvSpPr txBox="1">
            <a:spLocks noChangeArrowheads="1"/>
          </p:cNvSpPr>
          <p:nvPr/>
        </p:nvSpPr>
        <p:spPr bwMode="auto">
          <a:xfrm>
            <a:off x="655638" y="4019550"/>
            <a:ext cx="8031162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Initial guesses are made for each of the atomic functions,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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i</a:t>
            </a:r>
            <a:r>
              <a:rPr lang="en-US" baseline="30000">
                <a:solidFill>
                  <a:srgbClr val="002060"/>
                </a:solidFill>
                <a:sym typeface="Symbol" pitchFamily="18" charset="2"/>
              </a:rPr>
              <a:t>init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, which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are used to compute the effective potentials, V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i</a:t>
            </a:r>
            <a:r>
              <a:rPr lang="en-US" baseline="30000">
                <a:solidFill>
                  <a:srgbClr val="002060"/>
                </a:solidFill>
                <a:sym typeface="Symbol" pitchFamily="18" charset="2"/>
              </a:rPr>
              <a:t>eff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, and the N equations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are solved to get a new set of ’s.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672776" name="Text Box 8"/>
          <p:cNvSpPr txBox="1">
            <a:spLocks noChangeArrowheads="1"/>
          </p:cNvSpPr>
          <p:nvPr/>
        </p:nvSpPr>
        <p:spPr bwMode="auto">
          <a:xfrm>
            <a:off x="655638" y="5165725"/>
            <a:ext cx="806767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procedure is repeated (iterated) until the guess wavefunctions are</a:t>
            </a:r>
          </a:p>
          <a:p>
            <a:r>
              <a:rPr lang="en-US">
                <a:solidFill>
                  <a:srgbClr val="002060"/>
                </a:solidFill>
              </a:rPr>
              <a:t>the same as the ones which are computed; i.e. until you reach a</a:t>
            </a:r>
          </a:p>
          <a:p>
            <a:r>
              <a:rPr lang="en-US">
                <a:solidFill>
                  <a:srgbClr val="002060"/>
                </a:solidFill>
              </a:rPr>
              <a:t>Self-Consistent Field (SCF)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7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7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7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7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7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2772" grpId="0" autoUpdateAnimBg="0"/>
      <p:bldP spid="672773" grpId="0" autoUpdateAnimBg="0"/>
      <p:bldP spid="672775" grpId="0" autoUpdateAnimBg="0"/>
      <p:bldP spid="672776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1AEBA65-14FD-43B6-8969-466F1DE264CB}" type="slidenum">
              <a:rPr lang="en-US" sz="1400" smtClean="0">
                <a:solidFill>
                  <a:srgbClr val="002060"/>
                </a:solidFill>
              </a:rPr>
              <a:pPr/>
              <a:t>25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6627" name="Text Box 2"/>
          <p:cNvSpPr txBox="1">
            <a:spLocks noChangeArrowheads="1"/>
          </p:cNvSpPr>
          <p:nvPr/>
        </p:nvSpPr>
        <p:spPr bwMode="auto">
          <a:xfrm>
            <a:off x="3505200" y="152400"/>
            <a:ext cx="170815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FF"/>
                </a:solidFill>
              </a:rPr>
              <a:t>The Energy</a:t>
            </a:r>
          </a:p>
        </p:txBody>
      </p:sp>
      <p:graphicFrame>
        <p:nvGraphicFramePr>
          <p:cNvPr id="673795" name="Object 3"/>
          <p:cNvGraphicFramePr>
            <a:graphicFrameLocks noChangeAspect="1"/>
          </p:cNvGraphicFramePr>
          <p:nvPr/>
        </p:nvGraphicFramePr>
        <p:xfrm>
          <a:off x="3273425" y="681038"/>
          <a:ext cx="2068513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847" name="Equation" r:id="rId3" imgW="1228641" imgH="419054" progId="Equation.DSMT4">
                  <p:embed/>
                </p:oleObj>
              </mc:Choice>
              <mc:Fallback>
                <p:oleObj name="Equation" r:id="rId3" imgW="1228641" imgH="419054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3425" y="681038"/>
                        <a:ext cx="2068513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3796" name="Object 4"/>
          <p:cNvGraphicFramePr>
            <a:graphicFrameLocks noChangeAspect="1"/>
          </p:cNvGraphicFramePr>
          <p:nvPr/>
        </p:nvGraphicFramePr>
        <p:xfrm>
          <a:off x="1800225" y="1516063"/>
          <a:ext cx="5033963" cy="388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848" name="Equation" r:id="rId5" imgW="3048000" imgH="199935" progId="Equation.DSMT4">
                  <p:embed/>
                </p:oleObj>
              </mc:Choice>
              <mc:Fallback>
                <p:oleObj name="Equation" r:id="rId5" imgW="3048000" imgH="199935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0225" y="1516063"/>
                        <a:ext cx="5033963" cy="388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3797" name="Text Box 5"/>
          <p:cNvSpPr txBox="1">
            <a:spLocks noChangeArrowheads="1"/>
          </p:cNvSpPr>
          <p:nvPr/>
        </p:nvSpPr>
        <p:spPr bwMode="auto">
          <a:xfrm>
            <a:off x="990600" y="2057400"/>
            <a:ext cx="69802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  <a:sym typeface="Symbol" pitchFamily="18" charset="2"/>
              </a:rPr>
              <a:t>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i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is the orbital energy of the i’th. electron.  This is the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   eigenvalue of the effective Hamiltonian for the i’th. electron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673798" name="Text Box 6"/>
          <p:cNvSpPr txBox="1">
            <a:spLocks noChangeArrowheads="1"/>
          </p:cNvSpPr>
          <p:nvPr/>
        </p:nvSpPr>
        <p:spPr bwMode="auto">
          <a:xfrm>
            <a:off x="990600" y="2903538"/>
            <a:ext cx="69151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  <a:sym typeface="Symbol" pitchFamily="18" charset="2"/>
              </a:rPr>
              <a:t>J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ij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is the Coulomb Integral describing the repulsion between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    an electron in orbital 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i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and an electron in orbital 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j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.</a:t>
            </a: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822325" y="5257800"/>
            <a:ext cx="7038975" cy="795338"/>
            <a:chOff x="518" y="3494"/>
            <a:chExt cx="4434" cy="501"/>
          </a:xfrm>
        </p:grpSpPr>
        <p:sp>
          <p:nvSpPr>
            <p:cNvPr id="26635" name="Text Box 9"/>
            <p:cNvSpPr txBox="1">
              <a:spLocks noChangeArrowheads="1"/>
            </p:cNvSpPr>
            <p:nvPr/>
          </p:nvSpPr>
          <p:spPr bwMode="auto">
            <a:xfrm>
              <a:off x="518" y="3494"/>
              <a:ext cx="443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002060"/>
                  </a:solidFill>
                </a:rPr>
                <a:t>Note:</a:t>
              </a:r>
              <a:r>
                <a:rPr lang="en-US">
                  <a:solidFill>
                    <a:srgbClr val="002060"/>
                  </a:solidFill>
                </a:rPr>
                <a:t>  If N=2 (i.e. He), the above expression for E reduces to</a:t>
              </a:r>
              <a:endParaRPr lang="en-US" b="1">
                <a:solidFill>
                  <a:srgbClr val="002060"/>
                </a:solidFill>
              </a:endParaRPr>
            </a:p>
          </p:txBody>
        </p:sp>
        <p:graphicFrame>
          <p:nvGraphicFramePr>
            <p:cNvPr id="26636" name="Object 10"/>
            <p:cNvGraphicFramePr>
              <a:graphicFrameLocks noChangeAspect="1"/>
            </p:cNvGraphicFramePr>
            <p:nvPr/>
          </p:nvGraphicFramePr>
          <p:xfrm>
            <a:off x="2040" y="3752"/>
            <a:ext cx="1032" cy="2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849" name="Equation" r:id="rId7" imgW="962143" imgH="199935" progId="Equation.DSMT4">
                    <p:embed/>
                  </p:oleObj>
                </mc:Choice>
                <mc:Fallback>
                  <p:oleObj name="Equation" r:id="rId7" imgW="962143" imgH="199935" progId="Equation.DSMT4">
                    <p:embed/>
                    <p:pic>
                      <p:nvPicPr>
                        <p:cNvPr id="0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40" y="3752"/>
                          <a:ext cx="1032" cy="24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73804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5961428"/>
              </p:ext>
            </p:extLst>
          </p:nvPr>
        </p:nvGraphicFramePr>
        <p:xfrm>
          <a:off x="4089400" y="3957638"/>
          <a:ext cx="2844800" cy="84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850" name="Equation" r:id="rId9" imgW="1733584" imgH="495245" progId="Equation.DSMT4">
                  <p:embed/>
                </p:oleObj>
              </mc:Choice>
              <mc:Fallback>
                <p:oleObj name="Equation" r:id="rId9" imgW="1733584" imgH="495245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9400" y="3957638"/>
                        <a:ext cx="2844800" cy="849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3805" name="Object 13"/>
          <p:cNvGraphicFramePr>
            <a:graphicFrameLocks noChangeAspect="1"/>
          </p:cNvGraphicFramePr>
          <p:nvPr/>
        </p:nvGraphicFramePr>
        <p:xfrm>
          <a:off x="2020888" y="4094163"/>
          <a:ext cx="2058987" cy="71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851" name="Equation" r:id="rId11" imgW="1238351" imgH="400141" progId="Equation.DSMT4">
                  <p:embed/>
                </p:oleObj>
              </mc:Choice>
              <mc:Fallback>
                <p:oleObj name="Equation" r:id="rId11" imgW="1238351" imgH="400141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0888" y="4094163"/>
                        <a:ext cx="2058987" cy="717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7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7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7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7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7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3797" grpId="0" autoUpdateAnimBg="0"/>
      <p:bldP spid="673798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0AB8A7BC-FF6F-4771-B389-86ABDBC9447A}" type="slidenum">
              <a:rPr lang="en-US" sz="1400" smtClean="0">
                <a:solidFill>
                  <a:srgbClr val="002060"/>
                </a:solidFill>
              </a:rPr>
              <a:pPr/>
              <a:t>26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Math. Preliminary:  Determinants</a:t>
            </a:r>
          </a:p>
        </p:txBody>
      </p:sp>
      <p:graphicFrame>
        <p:nvGraphicFramePr>
          <p:cNvPr id="674819" name="Object 3"/>
          <p:cNvGraphicFramePr>
            <a:graphicFrameLocks noChangeAspect="1"/>
          </p:cNvGraphicFramePr>
          <p:nvPr/>
        </p:nvGraphicFramePr>
        <p:xfrm>
          <a:off x="5808663" y="819150"/>
          <a:ext cx="2643187" cy="191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30" name="Equation" r:id="rId3" imgW="1581184" imgH="1142873" progId="Equation.DSMT4">
                  <p:embed/>
                </p:oleObj>
              </mc:Choice>
              <mc:Fallback>
                <p:oleObj name="Equation" r:id="rId3" imgW="1581184" imgH="1142873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08663" y="819150"/>
                        <a:ext cx="2643187" cy="191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4820" name="Text Box 4"/>
          <p:cNvSpPr txBox="1">
            <a:spLocks noChangeArrowheads="1"/>
          </p:cNvSpPr>
          <p:nvPr/>
        </p:nvSpPr>
        <p:spPr bwMode="auto">
          <a:xfrm>
            <a:off x="365125" y="762000"/>
            <a:ext cx="519906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 determinant of order N is an NxN array</a:t>
            </a:r>
          </a:p>
          <a:p>
            <a:r>
              <a:rPr lang="en-US">
                <a:solidFill>
                  <a:srgbClr val="002060"/>
                </a:solidFill>
              </a:rPr>
              <a:t>of numbers (elements).  The total number of </a:t>
            </a:r>
          </a:p>
          <a:p>
            <a:r>
              <a:rPr lang="en-US">
                <a:solidFill>
                  <a:srgbClr val="002060"/>
                </a:solidFill>
              </a:rPr>
              <a:t>elements is N</a:t>
            </a:r>
            <a:r>
              <a:rPr lang="en-US" baseline="30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674821" name="Text Box 5"/>
          <p:cNvSpPr txBox="1">
            <a:spLocks noChangeArrowheads="1"/>
          </p:cNvSpPr>
          <p:nvPr/>
        </p:nvSpPr>
        <p:spPr bwMode="auto">
          <a:xfrm>
            <a:off x="776288" y="1970088"/>
            <a:ext cx="34147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FF"/>
                </a:solidFill>
              </a:rPr>
              <a:t>Second Order Determinant</a:t>
            </a:r>
          </a:p>
        </p:txBody>
      </p:sp>
      <p:graphicFrame>
        <p:nvGraphicFramePr>
          <p:cNvPr id="674822" name="Object 6"/>
          <p:cNvGraphicFramePr>
            <a:graphicFrameLocks noChangeAspect="1"/>
          </p:cNvGraphicFramePr>
          <p:nvPr/>
        </p:nvGraphicFramePr>
        <p:xfrm>
          <a:off x="1360488" y="2346325"/>
          <a:ext cx="2520950" cy="79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31" name="Equation" r:id="rId5" imgW="1504849" imgH="457149" progId="Equation.DSMT4">
                  <p:embed/>
                </p:oleObj>
              </mc:Choice>
              <mc:Fallback>
                <p:oleObj name="Equation" r:id="rId5" imgW="1504849" imgH="457149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0488" y="2346325"/>
                        <a:ext cx="2520950" cy="796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4823" name="Text Box 7"/>
          <p:cNvSpPr txBox="1">
            <a:spLocks noChangeArrowheads="1"/>
          </p:cNvSpPr>
          <p:nvPr/>
        </p:nvSpPr>
        <p:spPr bwMode="auto">
          <a:xfrm>
            <a:off x="457200" y="3417888"/>
            <a:ext cx="77295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FF"/>
                </a:solidFill>
              </a:rPr>
              <a:t>Third (and higher) Order Determinant: Expansion by Cofactors</a:t>
            </a:r>
          </a:p>
        </p:txBody>
      </p:sp>
      <p:graphicFrame>
        <p:nvGraphicFramePr>
          <p:cNvPr id="674824" name="Object 8"/>
          <p:cNvGraphicFramePr>
            <a:graphicFrameLocks noChangeAspect="1"/>
          </p:cNvGraphicFramePr>
          <p:nvPr/>
        </p:nvGraphicFramePr>
        <p:xfrm>
          <a:off x="865188" y="4005263"/>
          <a:ext cx="5803900" cy="1169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32" name="Equation" r:id="rId7" imgW="3514641" imgH="685724" progId="Equation.DSMT4">
                  <p:embed/>
                </p:oleObj>
              </mc:Choice>
              <mc:Fallback>
                <p:oleObj name="Equation" r:id="rId7" imgW="3514641" imgH="685724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5188" y="4005263"/>
                        <a:ext cx="5803900" cy="1169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4825" name="Object 9"/>
          <p:cNvGraphicFramePr>
            <a:graphicFrameLocks noChangeAspect="1"/>
          </p:cNvGraphicFramePr>
          <p:nvPr/>
        </p:nvGraphicFramePr>
        <p:xfrm>
          <a:off x="2286000" y="5307013"/>
          <a:ext cx="6423025" cy="331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33" name="Equation" r:id="rId9" imgW="3905216" imgH="219118" progId="Equation.DSMT4">
                  <p:embed/>
                </p:oleObj>
              </mc:Choice>
              <mc:Fallback>
                <p:oleObj name="Equation" r:id="rId9" imgW="3905216" imgH="219118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0" y="5307013"/>
                        <a:ext cx="6423025" cy="331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4826" name="Text Box 10"/>
          <p:cNvSpPr txBox="1">
            <a:spLocks noChangeArrowheads="1"/>
          </p:cNvSpPr>
          <p:nvPr/>
        </p:nvSpPr>
        <p:spPr bwMode="auto">
          <a:xfrm>
            <a:off x="4010025" y="2895600"/>
            <a:ext cx="39909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Note:  The expansion has 2 terms</a:t>
            </a:r>
          </a:p>
        </p:txBody>
      </p:sp>
      <p:sp>
        <p:nvSpPr>
          <p:cNvPr id="674827" name="Text Box 11"/>
          <p:cNvSpPr txBox="1">
            <a:spLocks noChangeArrowheads="1"/>
          </p:cNvSpPr>
          <p:nvPr/>
        </p:nvSpPr>
        <p:spPr bwMode="auto">
          <a:xfrm>
            <a:off x="4010025" y="5764213"/>
            <a:ext cx="39909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Note:  The expansion has 6 terms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67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7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7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7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7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7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7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4820" grpId="0" autoUpdateAnimBg="0"/>
      <p:bldP spid="674821" grpId="0" autoUpdateAnimBg="0"/>
      <p:bldP spid="674823" grpId="0" autoUpdateAnimBg="0"/>
      <p:bldP spid="674826" grpId="0" autoUpdateAnimBg="0"/>
      <p:bldP spid="674827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Slide </a:t>
            </a:r>
            <a:fld id="{04836178-6EF5-460B-9DE7-A0981A4A2D9C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27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3000" y="152400"/>
            <a:ext cx="626165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b="1" smtClean="0">
                <a:solidFill>
                  <a:srgbClr val="FF33CC"/>
                </a:solidFill>
              </a:rPr>
              <a:t>Example:  Determinant Expansion/Evaluation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33400" y="889274"/>
            <a:ext cx="6705600" cy="1091926"/>
            <a:chOff x="381000" y="609600"/>
            <a:chExt cx="6705600" cy="1091926"/>
          </a:xfrm>
        </p:grpSpPr>
        <p:sp>
          <p:nvSpPr>
            <p:cNvPr id="4" name="TextBox 3"/>
            <p:cNvSpPr txBox="1"/>
            <p:nvPr/>
          </p:nvSpPr>
          <p:spPr>
            <a:xfrm>
              <a:off x="381000" y="914400"/>
              <a:ext cx="600677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rgbClr val="000000"/>
                  </a:solidFill>
                </a:rPr>
                <a:t>Determine the numerical value of the determinant:  </a:t>
              </a:r>
            </a:p>
          </p:txBody>
        </p:sp>
        <p:graphicFrame>
          <p:nvGraphicFramePr>
            <p:cNvPr id="5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815113502"/>
                </p:ext>
              </p:extLst>
            </p:nvPr>
          </p:nvGraphicFramePr>
          <p:xfrm>
            <a:off x="6172200" y="609600"/>
            <a:ext cx="914400" cy="109192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1500" name="Equation" r:id="rId3" imgW="622080" imgH="711000" progId="Equation.DSMT4">
                    <p:embed/>
                  </p:oleObj>
                </mc:Choice>
                <mc:Fallback>
                  <p:oleObj name="Equation" r:id="rId3" imgW="622080" imgH="711000" progId="Equation.DSMT4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172200" y="609600"/>
                          <a:ext cx="914400" cy="109192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6958271"/>
              </p:ext>
            </p:extLst>
          </p:nvPr>
        </p:nvGraphicFramePr>
        <p:xfrm>
          <a:off x="666750" y="2108200"/>
          <a:ext cx="375285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1" name="Equation" r:id="rId5" imgW="2552400" imgH="711000" progId="Equation.DSMT4">
                  <p:embed/>
                </p:oleObj>
              </mc:Choice>
              <mc:Fallback>
                <p:oleObj name="Equation" r:id="rId5" imgW="2552400" imgH="7110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6750" y="2108200"/>
                        <a:ext cx="375285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6458753"/>
              </p:ext>
            </p:extLst>
          </p:nvPr>
        </p:nvGraphicFramePr>
        <p:xfrm>
          <a:off x="1524000" y="3268663"/>
          <a:ext cx="5453062" cy="388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2" name="Equation" r:id="rId7" imgW="3708360" imgH="253800" progId="Equation.DSMT4">
                  <p:embed/>
                </p:oleObj>
              </mc:Choice>
              <mc:Fallback>
                <p:oleObj name="Equation" r:id="rId7" imgW="3708360" imgH="2538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3268663"/>
                        <a:ext cx="5453062" cy="388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6273656"/>
              </p:ext>
            </p:extLst>
          </p:nvPr>
        </p:nvGraphicFramePr>
        <p:xfrm>
          <a:off x="1511300" y="3954463"/>
          <a:ext cx="3136900" cy="388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3" name="Equation" r:id="rId9" imgW="2133360" imgH="253800" progId="Equation.DSMT4">
                  <p:embed/>
                </p:oleObj>
              </mc:Choice>
              <mc:Fallback>
                <p:oleObj name="Equation" r:id="rId9" imgW="2133360" imgH="2538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11300" y="3954463"/>
                        <a:ext cx="3136900" cy="388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6663284"/>
              </p:ext>
            </p:extLst>
          </p:nvPr>
        </p:nvGraphicFramePr>
        <p:xfrm>
          <a:off x="1530350" y="4565650"/>
          <a:ext cx="4108450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4" name="Equation" r:id="rId11" imgW="2793960" imgH="203040" progId="Equation.DSMT4">
                  <p:embed/>
                </p:oleObj>
              </mc:Choice>
              <mc:Fallback>
                <p:oleObj name="Equation" r:id="rId11" imgW="2793960" imgH="20304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0350" y="4565650"/>
                        <a:ext cx="4108450" cy="311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77771731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57F9271-7553-4294-A611-4BD286710296}" type="slidenum">
              <a:rPr lang="en-US" sz="1400" smtClean="0">
                <a:solidFill>
                  <a:srgbClr val="002060"/>
                </a:solidFill>
              </a:rPr>
              <a:pPr/>
              <a:t>28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675842" name="Object 2"/>
          <p:cNvGraphicFramePr>
            <a:graphicFrameLocks noChangeAspect="1"/>
          </p:cNvGraphicFramePr>
          <p:nvPr/>
        </p:nvGraphicFramePr>
        <p:xfrm>
          <a:off x="1381125" y="588963"/>
          <a:ext cx="5902325" cy="154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4" name="Equation" r:id="rId3" imgW="3581535" imgH="914299" progId="Equation.DSMT4">
                  <p:embed/>
                </p:oleObj>
              </mc:Choice>
              <mc:Fallback>
                <p:oleObj name="Equation" r:id="rId3" imgW="3581535" imgH="914299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81125" y="588963"/>
                        <a:ext cx="5902325" cy="1543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6" name="Text Box 3"/>
          <p:cNvSpPr txBox="1">
            <a:spLocks noChangeArrowheads="1"/>
          </p:cNvSpPr>
          <p:nvPr/>
        </p:nvSpPr>
        <p:spPr bwMode="auto">
          <a:xfrm>
            <a:off x="2795588" y="152400"/>
            <a:ext cx="33004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FF"/>
                </a:solidFill>
              </a:rPr>
              <a:t>Fourth Order Determinant</a:t>
            </a:r>
          </a:p>
        </p:txBody>
      </p:sp>
      <p:sp>
        <p:nvSpPr>
          <p:cNvPr id="675844" name="Text Box 4"/>
          <p:cNvSpPr txBox="1">
            <a:spLocks noChangeArrowheads="1"/>
          </p:cNvSpPr>
          <p:nvPr/>
        </p:nvSpPr>
        <p:spPr bwMode="auto">
          <a:xfrm>
            <a:off x="884238" y="2286000"/>
            <a:ext cx="67357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Note:  Each 3x3 determinant has 6 terms.</a:t>
            </a:r>
          </a:p>
          <a:p>
            <a:r>
              <a:rPr lang="en-US">
                <a:solidFill>
                  <a:srgbClr val="002060"/>
                </a:solidFill>
              </a:rPr>
              <a:t>           Therefore, the 4x4 determinant has 4x6 = 24 terms.</a:t>
            </a:r>
          </a:p>
        </p:txBody>
      </p:sp>
      <p:sp>
        <p:nvSpPr>
          <p:cNvPr id="675845" name="Text Box 5"/>
          <p:cNvSpPr txBox="1">
            <a:spLocks noChangeArrowheads="1"/>
          </p:cNvSpPr>
          <p:nvPr/>
        </p:nvSpPr>
        <p:spPr bwMode="auto">
          <a:xfrm>
            <a:off x="800100" y="3946525"/>
            <a:ext cx="55673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Property #1:  </a:t>
            </a:r>
            <a:r>
              <a:rPr lang="en-US">
                <a:solidFill>
                  <a:schemeClr val="bg1"/>
                </a:solidFill>
              </a:rPr>
              <a:t>An NxN determinant has N! terms.</a:t>
            </a:r>
          </a:p>
        </p:txBody>
      </p:sp>
      <p:sp>
        <p:nvSpPr>
          <p:cNvPr id="675846" name="Text Box 6"/>
          <p:cNvSpPr txBox="1">
            <a:spLocks noChangeArrowheads="1"/>
          </p:cNvSpPr>
          <p:nvPr/>
        </p:nvSpPr>
        <p:spPr bwMode="auto">
          <a:xfrm>
            <a:off x="762000" y="5486400"/>
            <a:ext cx="78184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FF"/>
                </a:solidFill>
              </a:rPr>
              <a:t>Property #3:</a:t>
            </a:r>
            <a:r>
              <a:rPr lang="en-US"/>
              <a:t> </a:t>
            </a:r>
            <a:r>
              <a:rPr lang="en-US">
                <a:solidFill>
                  <a:schemeClr val="bg1"/>
                </a:solidFill>
              </a:rPr>
              <a:t> If two columns or rows of a determinant are the same, </a:t>
            </a:r>
          </a:p>
          <a:p>
            <a:r>
              <a:rPr lang="en-US">
                <a:solidFill>
                  <a:schemeClr val="bg1"/>
                </a:solidFill>
              </a:rPr>
              <a:t>                      then the value of the determinant is 0.</a:t>
            </a:r>
          </a:p>
        </p:txBody>
      </p:sp>
      <p:sp>
        <p:nvSpPr>
          <p:cNvPr id="675847" name="Text Box 7"/>
          <p:cNvSpPr txBox="1">
            <a:spLocks noChangeArrowheads="1"/>
          </p:cNvSpPr>
          <p:nvPr/>
        </p:nvSpPr>
        <p:spPr bwMode="auto">
          <a:xfrm>
            <a:off x="762000" y="4572000"/>
            <a:ext cx="79486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>
                <a:solidFill>
                  <a:srgbClr val="FF00FF"/>
                </a:solidFill>
              </a:rPr>
              <a:t>Property #2:</a:t>
            </a:r>
            <a:r>
              <a:rPr lang="en-US" dirty="0"/>
              <a:t>  </a:t>
            </a:r>
            <a:r>
              <a:rPr lang="en-US" dirty="0">
                <a:solidFill>
                  <a:schemeClr val="bg1"/>
                </a:solidFill>
              </a:rPr>
              <a:t>If two columns or rows of a determinant are exchanged,</a:t>
            </a:r>
          </a:p>
          <a:p>
            <a:r>
              <a:rPr lang="en-US" dirty="0">
                <a:solidFill>
                  <a:schemeClr val="bg1"/>
                </a:solidFill>
              </a:rPr>
              <a:t>                      then the value of the determinant </a:t>
            </a:r>
            <a:r>
              <a:rPr lang="en-US" dirty="0">
                <a:solidFill>
                  <a:srgbClr val="0000FF"/>
                </a:solidFill>
              </a:rPr>
              <a:t>changes sign.</a:t>
            </a:r>
          </a:p>
        </p:txBody>
      </p:sp>
      <p:sp>
        <p:nvSpPr>
          <p:cNvPr id="675848" name="Text Box 8"/>
          <p:cNvSpPr txBox="1">
            <a:spLocks noChangeArrowheads="1"/>
          </p:cNvSpPr>
          <p:nvPr/>
        </p:nvSpPr>
        <p:spPr bwMode="auto">
          <a:xfrm>
            <a:off x="2286000" y="3336925"/>
            <a:ext cx="44561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FF"/>
                </a:solidFill>
              </a:rPr>
              <a:t>General Properties of Determinants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7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7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7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7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75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758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58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758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7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7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75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758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44" grpId="0" autoUpdateAnimBg="0"/>
      <p:bldP spid="675845" grpId="0" autoUpdateAnimBg="0"/>
      <p:bldP spid="675846" grpId="0" autoUpdateAnimBg="0"/>
      <p:bldP spid="675847" grpId="0" autoUpdateAnimBg="0"/>
      <p:bldP spid="675848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10F2A5E2-0C27-48E1-ABD5-A2DBFEFD3051}" type="slidenum">
              <a:rPr lang="en-US" sz="1400" smtClean="0">
                <a:solidFill>
                  <a:srgbClr val="002060"/>
                </a:solidFill>
              </a:rPr>
              <a:pPr/>
              <a:t>29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76200"/>
            <a:ext cx="7772400" cy="457200"/>
          </a:xfrm>
        </p:spPr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Part C:  Many Electron Atoms</a:t>
            </a:r>
            <a:endParaRPr lang="en-US" smtClean="0">
              <a:solidFill>
                <a:srgbClr val="002060"/>
              </a:solidFill>
            </a:endParaRP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457200" y="684213"/>
            <a:ext cx="538321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The Hamiltonian for Multielectron Atoms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29701" name="Text Box 6"/>
          <p:cNvSpPr txBox="1">
            <a:spLocks noChangeArrowheads="1"/>
          </p:cNvSpPr>
          <p:nvPr/>
        </p:nvSpPr>
        <p:spPr bwMode="auto">
          <a:xfrm>
            <a:off x="460375" y="3702050"/>
            <a:ext cx="35972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The Hartree-Fock Method</a:t>
            </a:r>
            <a:endParaRPr lang="en-US" sz="2600">
              <a:solidFill>
                <a:srgbClr val="002060"/>
              </a:solidFill>
            </a:endParaRPr>
          </a:p>
        </p:txBody>
      </p:sp>
      <p:sp>
        <p:nvSpPr>
          <p:cNvPr id="29702" name="Text Box 7"/>
          <p:cNvSpPr txBox="1">
            <a:spLocks noChangeArrowheads="1"/>
          </p:cNvSpPr>
          <p:nvPr/>
        </p:nvSpPr>
        <p:spPr bwMode="auto">
          <a:xfrm>
            <a:off x="460375" y="1217613"/>
            <a:ext cx="39592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The Hartree Method: Helium</a:t>
            </a:r>
          </a:p>
        </p:txBody>
      </p:sp>
      <p:sp>
        <p:nvSpPr>
          <p:cNvPr id="29703" name="Text Box 8"/>
          <p:cNvSpPr txBox="1">
            <a:spLocks noChangeArrowheads="1"/>
          </p:cNvSpPr>
          <p:nvPr/>
        </p:nvSpPr>
        <p:spPr bwMode="auto">
          <a:xfrm>
            <a:off x="460375" y="4387850"/>
            <a:ext cx="53371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Hartree-Fock Orbital Energies for Argon</a:t>
            </a:r>
          </a:p>
        </p:txBody>
      </p:sp>
      <p:sp>
        <p:nvSpPr>
          <p:cNvPr id="29704" name="Text Box 9"/>
          <p:cNvSpPr txBox="1">
            <a:spLocks noChangeArrowheads="1"/>
          </p:cNvSpPr>
          <p:nvPr/>
        </p:nvSpPr>
        <p:spPr bwMode="auto">
          <a:xfrm>
            <a:off x="484188" y="2405063"/>
            <a:ext cx="449103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Extension to Multielectron Atoms</a:t>
            </a:r>
          </a:p>
        </p:txBody>
      </p:sp>
      <p:sp>
        <p:nvSpPr>
          <p:cNvPr id="29705" name="Text Box 10"/>
          <p:cNvSpPr txBox="1">
            <a:spLocks noChangeArrowheads="1"/>
          </p:cNvSpPr>
          <p:nvPr/>
        </p:nvSpPr>
        <p:spPr bwMode="auto">
          <a:xfrm>
            <a:off x="508000" y="3046413"/>
            <a:ext cx="76676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</a:rPr>
              <a:t>Antisymmetrized Wavefunctions:  Slater Determinants</a:t>
            </a:r>
            <a:endParaRPr lang="en-US" sz="2200" b="1">
              <a:solidFill>
                <a:srgbClr val="FF33CC"/>
              </a:solidFill>
              <a:sym typeface="Symbol" pitchFamily="18" charset="2"/>
            </a:endParaRPr>
          </a:p>
        </p:txBody>
      </p:sp>
      <p:sp>
        <p:nvSpPr>
          <p:cNvPr id="29706" name="Text Box 11"/>
          <p:cNvSpPr txBox="1">
            <a:spLocks noChangeArrowheads="1"/>
          </p:cNvSpPr>
          <p:nvPr/>
        </p:nvSpPr>
        <p:spPr bwMode="auto">
          <a:xfrm>
            <a:off x="457200" y="5073650"/>
            <a:ext cx="28638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Electron Correlation</a:t>
            </a:r>
          </a:p>
        </p:txBody>
      </p:sp>
      <p:sp>
        <p:nvSpPr>
          <p:cNvPr id="29707" name="Text Box 12"/>
          <p:cNvSpPr txBox="1">
            <a:spLocks noChangeArrowheads="1"/>
          </p:cNvSpPr>
          <p:nvPr/>
        </p:nvSpPr>
        <p:spPr bwMode="auto">
          <a:xfrm>
            <a:off x="488950" y="1795463"/>
            <a:ext cx="30067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Koopman’s Theorem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875A0A9-4D90-439B-8F1A-88CA0DDD7A61}" type="slidenum">
              <a:rPr lang="en-US" sz="1400" smtClean="0">
                <a:solidFill>
                  <a:srgbClr val="002060"/>
                </a:solidFill>
              </a:rPr>
              <a:pPr/>
              <a:t>30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Slater Determinants</a:t>
            </a:r>
          </a:p>
        </p:txBody>
      </p:sp>
      <p:sp>
        <p:nvSpPr>
          <p:cNvPr id="676867" name="Text Box 3"/>
          <p:cNvSpPr txBox="1">
            <a:spLocks noChangeArrowheads="1"/>
          </p:cNvSpPr>
          <p:nvPr/>
        </p:nvSpPr>
        <p:spPr bwMode="auto">
          <a:xfrm>
            <a:off x="1549400" y="715963"/>
            <a:ext cx="584200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FF"/>
                </a:solidFill>
              </a:rPr>
              <a:t>Review:  The Pauli Antisymmetry Principle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582613" y="1219200"/>
            <a:ext cx="7418387" cy="865188"/>
            <a:chOff x="326" y="864"/>
            <a:chExt cx="4673" cy="545"/>
          </a:xfrm>
        </p:grpSpPr>
        <p:sp>
          <p:nvSpPr>
            <p:cNvPr id="30734" name="Text Box 4"/>
            <p:cNvSpPr txBox="1">
              <a:spLocks noChangeArrowheads="1"/>
            </p:cNvSpPr>
            <p:nvPr/>
          </p:nvSpPr>
          <p:spPr bwMode="auto">
            <a:xfrm>
              <a:off x="326" y="967"/>
              <a:ext cx="4673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permutation operator, P</a:t>
              </a:r>
              <a:r>
                <a:rPr lang="en-US" baseline="-25000">
                  <a:solidFill>
                    <a:srgbClr val="002060"/>
                  </a:solidFill>
                </a:rPr>
                <a:t>ij</a:t>
              </a:r>
              <a:r>
                <a:rPr lang="en-US">
                  <a:solidFill>
                    <a:srgbClr val="002060"/>
                  </a:solidFill>
                </a:rPr>
                <a:t> , exchanges the coordinates of two</a:t>
              </a:r>
            </a:p>
            <a:p>
              <a:r>
                <a:rPr lang="en-US">
                  <a:solidFill>
                    <a:srgbClr val="002060"/>
                  </a:solidFill>
                </a:rPr>
                <a:t>electrons in a wavefunction.</a:t>
              </a:r>
            </a:p>
          </p:txBody>
        </p:sp>
        <p:sp>
          <p:nvSpPr>
            <p:cNvPr id="30735" name="Text Box 5"/>
            <p:cNvSpPr txBox="1">
              <a:spLocks noChangeArrowheads="1"/>
            </p:cNvSpPr>
            <p:nvPr/>
          </p:nvSpPr>
          <p:spPr bwMode="auto">
            <a:xfrm>
              <a:off x="2257" y="864"/>
              <a:ext cx="19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^</a:t>
              </a:r>
            </a:p>
          </p:txBody>
        </p:sp>
      </p:grpSp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593725" y="2209800"/>
            <a:ext cx="7297738" cy="895350"/>
            <a:chOff x="374" y="1392"/>
            <a:chExt cx="4597" cy="564"/>
          </a:xfrm>
        </p:grpSpPr>
        <p:sp>
          <p:nvSpPr>
            <p:cNvPr id="30732" name="Text Box 9"/>
            <p:cNvSpPr txBox="1">
              <a:spLocks noChangeArrowheads="1"/>
            </p:cNvSpPr>
            <p:nvPr/>
          </p:nvSpPr>
          <p:spPr bwMode="auto">
            <a:xfrm>
              <a:off x="374" y="1392"/>
              <a:ext cx="4597" cy="5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Permuting two identical particles will not change the probability</a:t>
              </a:r>
            </a:p>
            <a:p>
              <a:pPr>
                <a:lnSpc>
                  <a:spcPct val="150000"/>
                </a:lnSpc>
              </a:pPr>
              <a:r>
                <a:rPr lang="en-US">
                  <a:solidFill>
                    <a:srgbClr val="002060"/>
                  </a:solidFill>
                </a:rPr>
                <a:t>density:</a:t>
              </a:r>
            </a:p>
          </p:txBody>
        </p:sp>
        <p:graphicFrame>
          <p:nvGraphicFramePr>
            <p:cNvPr id="30733" name="Object 10"/>
            <p:cNvGraphicFramePr>
              <a:graphicFrameLocks noChangeAspect="1"/>
            </p:cNvGraphicFramePr>
            <p:nvPr/>
          </p:nvGraphicFramePr>
          <p:xfrm>
            <a:off x="1924" y="1614"/>
            <a:ext cx="1853" cy="3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0" name="Equation" r:id="rId3" imgW="1800208" imgH="304766" progId="Equation.DSMT4">
                    <p:embed/>
                  </p:oleObj>
                </mc:Choice>
                <mc:Fallback>
                  <p:oleObj name="Equation" r:id="rId3" imgW="1800208" imgH="304766" progId="Equation.DSMT4">
                    <p:embed/>
                    <p:pic>
                      <p:nvPicPr>
                        <p:cNvPr id="0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24" y="1614"/>
                          <a:ext cx="1853" cy="34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646113" y="3189288"/>
            <a:ext cx="2332037" cy="434975"/>
            <a:chOff x="1680" y="3257"/>
            <a:chExt cx="1469" cy="274"/>
          </a:xfrm>
        </p:grpSpPr>
        <p:sp>
          <p:nvSpPr>
            <p:cNvPr id="30730" name="Text Box 12"/>
            <p:cNvSpPr txBox="1">
              <a:spLocks noChangeArrowheads="1"/>
            </p:cNvSpPr>
            <p:nvPr/>
          </p:nvSpPr>
          <p:spPr bwMode="auto">
            <a:xfrm>
              <a:off x="1680" y="3274"/>
              <a:ext cx="85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Therefore:</a:t>
              </a:r>
            </a:p>
          </p:txBody>
        </p:sp>
        <p:graphicFrame>
          <p:nvGraphicFramePr>
            <p:cNvPr id="30731" name="Object 13"/>
            <p:cNvGraphicFramePr>
              <a:graphicFrameLocks noChangeAspect="1"/>
            </p:cNvGraphicFramePr>
            <p:nvPr/>
          </p:nvGraphicFramePr>
          <p:xfrm>
            <a:off x="2578" y="3257"/>
            <a:ext cx="571" cy="2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1" name="Equation" r:id="rId5" imgW="495233" imgH="209662" progId="Equation.DSMT4">
                    <p:embed/>
                  </p:oleObj>
                </mc:Choice>
                <mc:Fallback>
                  <p:oleObj name="Equation" r:id="rId5" imgW="495233" imgH="209662" progId="Equation.DSMT4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78" y="3257"/>
                          <a:ext cx="571" cy="27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76878" name="Text Box 14"/>
          <p:cNvSpPr txBox="1">
            <a:spLocks noChangeArrowheads="1"/>
          </p:cNvSpPr>
          <p:nvPr/>
        </p:nvSpPr>
        <p:spPr bwMode="auto">
          <a:xfrm>
            <a:off x="228600" y="3946525"/>
            <a:ext cx="856773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Pauli Principle:</a:t>
            </a:r>
            <a:r>
              <a:rPr lang="en-US">
                <a:solidFill>
                  <a:srgbClr val="FF33CC"/>
                </a:solidFill>
              </a:rPr>
              <a:t>  </a:t>
            </a:r>
            <a:r>
              <a:rPr lang="en-US">
                <a:solidFill>
                  <a:srgbClr val="002060"/>
                </a:solidFill>
              </a:rPr>
              <a:t>All  elementary particles have an intrinsic angular </a:t>
            </a:r>
          </a:p>
          <a:p>
            <a:r>
              <a:rPr lang="en-US">
                <a:solidFill>
                  <a:srgbClr val="002060"/>
                </a:solidFill>
              </a:rPr>
              <a:t>                            momentum called spin.  There are two types of particles, </a:t>
            </a:r>
          </a:p>
          <a:p>
            <a:r>
              <a:rPr lang="en-US">
                <a:solidFill>
                  <a:srgbClr val="002060"/>
                </a:solidFill>
              </a:rPr>
              <a:t>                            with different permutation properties:</a:t>
            </a:r>
            <a:endParaRPr lang="en-US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676881" name="Text Box 17"/>
          <p:cNvSpPr txBox="1">
            <a:spLocks noChangeArrowheads="1"/>
          </p:cNvSpPr>
          <p:nvPr/>
        </p:nvSpPr>
        <p:spPr bwMode="auto">
          <a:xfrm>
            <a:off x="1855788" y="4860925"/>
            <a:ext cx="60531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>
                <a:solidFill>
                  <a:srgbClr val="FF33CC"/>
                </a:solidFill>
              </a:rPr>
              <a:t>Bosons:    </a:t>
            </a:r>
            <a:r>
              <a:rPr lang="en-US">
                <a:solidFill>
                  <a:srgbClr val="002060"/>
                </a:solidFill>
              </a:rPr>
              <a:t>Integral spin (0, 1, 2,…)           </a:t>
            </a:r>
            <a:r>
              <a:rPr lang="en-US">
                <a:solidFill>
                  <a:schemeClr val="bg1"/>
                </a:solidFill>
              </a:rPr>
              <a:t>P</a:t>
            </a:r>
            <a:r>
              <a:rPr lang="en-US" baseline="-25000">
                <a:solidFill>
                  <a:schemeClr val="bg1"/>
                </a:solidFill>
              </a:rPr>
              <a:t>ij</a:t>
            </a:r>
            <a:r>
              <a:rPr lang="en-US">
                <a:solidFill>
                  <a:schemeClr val="bg1"/>
                </a:solidFill>
              </a:rPr>
              <a:t>(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) = +</a:t>
            </a:r>
            <a:endParaRPr lang="en-US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FF33CC"/>
                </a:solidFill>
              </a:rPr>
              <a:t>Fermions: </a:t>
            </a:r>
            <a:r>
              <a:rPr lang="en-US">
                <a:solidFill>
                  <a:srgbClr val="002060"/>
                </a:solidFill>
              </a:rPr>
              <a:t>Half integral spin (1/2, 3/2,…)  </a:t>
            </a:r>
            <a:r>
              <a:rPr lang="en-US">
                <a:solidFill>
                  <a:schemeClr val="bg1"/>
                </a:solidFill>
              </a:rPr>
              <a:t>P</a:t>
            </a:r>
            <a:r>
              <a:rPr lang="en-US" baseline="-25000">
                <a:solidFill>
                  <a:schemeClr val="bg1"/>
                </a:solidFill>
              </a:rPr>
              <a:t>ij</a:t>
            </a:r>
            <a:r>
              <a:rPr lang="en-US">
                <a:solidFill>
                  <a:schemeClr val="bg1"/>
                </a:solidFill>
              </a:rPr>
              <a:t>(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) = -</a:t>
            </a:r>
            <a:endParaRPr 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7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76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76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768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68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768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768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768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768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768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768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768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768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6867" grpId="0" autoUpdateAnimBg="0"/>
      <p:bldP spid="676878" grpId="0" autoUpdateAnimBg="0"/>
      <p:bldP spid="676881" grpId="0" build="p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1736162-AFF1-42ED-AE8A-325E1A80DCA8}" type="slidenum">
              <a:rPr lang="en-US" sz="1400" smtClean="0">
                <a:solidFill>
                  <a:srgbClr val="002060"/>
                </a:solidFill>
              </a:rPr>
              <a:pPr/>
              <a:t>31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1759" name="Text Box 3"/>
          <p:cNvSpPr txBox="1">
            <a:spLocks noChangeArrowheads="1"/>
          </p:cNvSpPr>
          <p:nvPr/>
        </p:nvSpPr>
        <p:spPr bwMode="auto">
          <a:xfrm>
            <a:off x="838200" y="2209801"/>
            <a:ext cx="76422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Note that the permutation operator exchanges both the spatial and</a:t>
            </a:r>
          </a:p>
          <a:p>
            <a:r>
              <a:rPr lang="en-US">
                <a:solidFill>
                  <a:srgbClr val="002060"/>
                </a:solidFill>
              </a:rPr>
              <a:t>spin coordinates of the electrons.</a:t>
            </a:r>
          </a:p>
        </p:txBody>
      </p:sp>
      <p:grpSp>
        <p:nvGrpSpPr>
          <p:cNvPr id="31760" name="Group 23"/>
          <p:cNvGrpSpPr>
            <a:grpSpLocks/>
          </p:cNvGrpSpPr>
          <p:nvPr/>
        </p:nvGrpSpPr>
        <p:grpSpPr bwMode="auto">
          <a:xfrm>
            <a:off x="838200" y="381000"/>
            <a:ext cx="6946900" cy="1652588"/>
            <a:chOff x="528" y="240"/>
            <a:chExt cx="4376" cy="1041"/>
          </a:xfrm>
        </p:grpSpPr>
        <p:sp>
          <p:nvSpPr>
            <p:cNvPr id="31761" name="Text Box 2"/>
            <p:cNvSpPr txBox="1">
              <a:spLocks noChangeArrowheads="1"/>
            </p:cNvSpPr>
            <p:nvPr/>
          </p:nvSpPr>
          <p:spPr bwMode="auto">
            <a:xfrm>
              <a:off x="528" y="240"/>
              <a:ext cx="4376" cy="7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Electrons (s = </a:t>
              </a:r>
              <a:r>
                <a:rPr lang="en-US">
                  <a:solidFill>
                    <a:srgbClr val="002060"/>
                  </a:solidFill>
                  <a:cs typeface="Arial" charset="0"/>
                </a:rPr>
                <a:t>½) are</a:t>
              </a:r>
              <a:r>
                <a:rPr lang="en-US">
                  <a:solidFill>
                    <a:srgbClr val="FF0000"/>
                  </a:solidFill>
                  <a:cs typeface="Arial" charset="0"/>
                </a:rPr>
                <a:t> fermions</a:t>
              </a:r>
              <a:r>
                <a:rPr lang="en-US">
                  <a:solidFill>
                    <a:srgbClr val="002060"/>
                  </a:solidFill>
                  <a:cs typeface="Arial" charset="0"/>
                </a:rPr>
                <a:t>.  </a:t>
              </a:r>
            </a:p>
            <a:p>
              <a:pPr>
                <a:lnSpc>
                  <a:spcPct val="150000"/>
                </a:lnSpc>
              </a:pPr>
              <a:r>
                <a:rPr lang="en-US">
                  <a:solidFill>
                    <a:srgbClr val="002060"/>
                  </a:solidFill>
                  <a:cs typeface="Arial" charset="0"/>
                </a:rPr>
                <a:t>Therefore, wavefunctions are </a:t>
              </a:r>
              <a:r>
                <a:rPr lang="en-US">
                  <a:solidFill>
                    <a:srgbClr val="FF0000"/>
                  </a:solidFill>
                  <a:cs typeface="Arial" charset="0"/>
                </a:rPr>
                <a:t>antisymmetric</a:t>
              </a:r>
              <a:r>
                <a:rPr lang="en-US">
                  <a:solidFill>
                    <a:srgbClr val="002060"/>
                  </a:solidFill>
                  <a:cs typeface="Arial" charset="0"/>
                </a:rPr>
                <a:t> with respect to </a:t>
              </a:r>
            </a:p>
            <a:p>
              <a:r>
                <a:rPr lang="en-US">
                  <a:solidFill>
                    <a:srgbClr val="002060"/>
                  </a:solidFill>
                  <a:cs typeface="Arial" charset="0"/>
                </a:rPr>
                <a:t>electron exchange (permutation).</a:t>
              </a:r>
              <a:endParaRPr lang="en-US">
                <a:solidFill>
                  <a:srgbClr val="002060"/>
                </a:solidFill>
              </a:endParaRPr>
            </a:p>
          </p:txBody>
        </p:sp>
        <p:graphicFrame>
          <p:nvGraphicFramePr>
            <p:cNvPr id="31762" name="Object 6"/>
            <p:cNvGraphicFramePr>
              <a:graphicFrameLocks noChangeAspect="1"/>
            </p:cNvGraphicFramePr>
            <p:nvPr/>
          </p:nvGraphicFramePr>
          <p:xfrm>
            <a:off x="1690" y="1003"/>
            <a:ext cx="1999" cy="2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931" name="Equation" r:id="rId3" imgW="1943167" imgH="238031" progId="Equation.DSMT4">
                    <p:embed/>
                  </p:oleObj>
                </mc:Choice>
                <mc:Fallback>
                  <p:oleObj name="Equation" r:id="rId3" imgW="1943167" imgH="238031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90" y="1003"/>
                          <a:ext cx="1999" cy="27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77895" name="Object 7"/>
          <p:cNvGraphicFramePr>
            <a:graphicFrameLocks noChangeAspect="1"/>
          </p:cNvGraphicFramePr>
          <p:nvPr/>
        </p:nvGraphicFramePr>
        <p:xfrm>
          <a:off x="1017588" y="3741738"/>
          <a:ext cx="4618037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32" name="Equation" r:id="rId5" imgW="2838416" imgH="390414" progId="Equation.DSMT4">
                  <p:embed/>
                </p:oleObj>
              </mc:Choice>
              <mc:Fallback>
                <p:oleObj name="Equation" r:id="rId5" imgW="2838416" imgH="390414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7588" y="3741738"/>
                        <a:ext cx="4618037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533400" y="4487863"/>
            <a:ext cx="4572000" cy="922337"/>
            <a:chOff x="528" y="2875"/>
            <a:chExt cx="2880" cy="581"/>
          </a:xfrm>
        </p:grpSpPr>
        <p:sp>
          <p:nvSpPr>
            <p:cNvPr id="31756" name="Text Box 9"/>
            <p:cNvSpPr txBox="1">
              <a:spLocks noChangeArrowheads="1"/>
            </p:cNvSpPr>
            <p:nvPr/>
          </p:nvSpPr>
          <p:spPr bwMode="auto">
            <a:xfrm>
              <a:off x="528" y="2956"/>
              <a:ext cx="25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or</a:t>
              </a:r>
            </a:p>
          </p:txBody>
        </p:sp>
        <p:sp>
          <p:nvSpPr>
            <p:cNvPr id="31757" name="Text Box 10"/>
            <p:cNvSpPr txBox="1">
              <a:spLocks noChangeArrowheads="1"/>
            </p:cNvSpPr>
            <p:nvPr/>
          </p:nvSpPr>
          <p:spPr bwMode="auto">
            <a:xfrm>
              <a:off x="1824" y="3206"/>
              <a:ext cx="85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0000"/>
                  </a:solidFill>
                </a:rPr>
                <a:t>Shorthand</a:t>
              </a:r>
            </a:p>
          </p:txBody>
        </p:sp>
        <p:graphicFrame>
          <p:nvGraphicFramePr>
            <p:cNvPr id="31758" name="Object 11"/>
            <p:cNvGraphicFramePr>
              <a:graphicFrameLocks noChangeAspect="1"/>
            </p:cNvGraphicFramePr>
            <p:nvPr/>
          </p:nvGraphicFramePr>
          <p:xfrm>
            <a:off x="860" y="2875"/>
            <a:ext cx="2548" cy="4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933" name="Equation" r:id="rId7" imgW="2486143" imgH="390414" progId="Equation.DSMT4">
                    <p:embed/>
                  </p:oleObj>
                </mc:Choice>
                <mc:Fallback>
                  <p:oleObj name="Equation" r:id="rId7" imgW="2486143" imgH="390414" progId="Equation.DSMT4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60" y="2875"/>
                          <a:ext cx="2548" cy="4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77900" name="Text Box 12"/>
          <p:cNvSpPr txBox="1">
            <a:spLocks noChangeArrowheads="1"/>
          </p:cNvSpPr>
          <p:nvPr/>
        </p:nvSpPr>
        <p:spPr bwMode="auto">
          <a:xfrm>
            <a:off x="2590800" y="3200400"/>
            <a:ext cx="4179888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FF"/>
                </a:solidFill>
              </a:rPr>
              <a:t>Review:  Ground State Helium</a:t>
            </a:r>
          </a:p>
        </p:txBody>
      </p:sp>
      <p:grpSp>
        <p:nvGrpSpPr>
          <p:cNvPr id="5" name="Group 21"/>
          <p:cNvGrpSpPr>
            <a:grpSpLocks/>
          </p:cNvGrpSpPr>
          <p:nvPr/>
        </p:nvGrpSpPr>
        <p:grpSpPr bwMode="auto">
          <a:xfrm>
            <a:off x="938213" y="5478463"/>
            <a:ext cx="3656012" cy="938212"/>
            <a:chOff x="1392" y="3451"/>
            <a:chExt cx="2303" cy="591"/>
          </a:xfrm>
        </p:grpSpPr>
        <p:sp>
          <p:nvSpPr>
            <p:cNvPr id="31753" name="Text Box 17"/>
            <p:cNvSpPr txBox="1">
              <a:spLocks noChangeArrowheads="1"/>
            </p:cNvSpPr>
            <p:nvPr/>
          </p:nvSpPr>
          <p:spPr bwMode="auto">
            <a:xfrm>
              <a:off x="1392" y="3532"/>
              <a:ext cx="25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or</a:t>
              </a:r>
            </a:p>
          </p:txBody>
        </p:sp>
        <p:sp>
          <p:nvSpPr>
            <p:cNvPr id="31754" name="Text Box 18"/>
            <p:cNvSpPr txBox="1">
              <a:spLocks noChangeArrowheads="1"/>
            </p:cNvSpPr>
            <p:nvPr/>
          </p:nvSpPr>
          <p:spPr bwMode="auto">
            <a:xfrm>
              <a:off x="2340" y="3792"/>
              <a:ext cx="116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0000"/>
                  </a:solidFill>
                </a:rPr>
                <a:t>Factored Form</a:t>
              </a:r>
            </a:p>
          </p:txBody>
        </p:sp>
        <p:graphicFrame>
          <p:nvGraphicFramePr>
            <p:cNvPr id="31755" name="Object 19"/>
            <p:cNvGraphicFramePr>
              <a:graphicFrameLocks noChangeAspect="1"/>
            </p:cNvGraphicFramePr>
            <p:nvPr/>
          </p:nvGraphicFramePr>
          <p:xfrm>
            <a:off x="1734" y="3451"/>
            <a:ext cx="1961" cy="4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934" name="Equation" r:id="rId9" imgW="1905135" imgH="390414" progId="Equation.DSMT4">
                    <p:embed/>
                  </p:oleObj>
                </mc:Choice>
                <mc:Fallback>
                  <p:oleObj name="Equation" r:id="rId9" imgW="1905135" imgH="390414" progId="Equation.DSMT4">
                    <p:embed/>
                    <p:pic>
                      <p:nvPicPr>
                        <p:cNvPr id="0" name="Object 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34" y="3451"/>
                          <a:ext cx="1961" cy="4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77910" name="Text Box 22"/>
          <p:cNvSpPr txBox="1">
            <a:spLocks noChangeArrowheads="1"/>
          </p:cNvSpPr>
          <p:nvPr/>
        </p:nvSpPr>
        <p:spPr bwMode="auto">
          <a:xfrm>
            <a:off x="5181600" y="4595813"/>
            <a:ext cx="3957638" cy="96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900">
                <a:solidFill>
                  <a:srgbClr val="002060"/>
                </a:solidFill>
              </a:rPr>
              <a:t>This wavefunction is antisymmetric</a:t>
            </a:r>
          </a:p>
          <a:p>
            <a:r>
              <a:rPr lang="en-US" sz="1900">
                <a:solidFill>
                  <a:srgbClr val="002060"/>
                </a:solidFill>
              </a:rPr>
              <a:t>with respect to exchange of</a:t>
            </a:r>
          </a:p>
          <a:p>
            <a:r>
              <a:rPr lang="en-US" sz="1900">
                <a:solidFill>
                  <a:srgbClr val="002060"/>
                </a:solidFill>
              </a:rPr>
              <a:t>electrons 1 and 2.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7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77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67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677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9" grpId="0"/>
      <p:bldP spid="677900" grpId="0" autoUpdateAnimBg="0"/>
      <p:bldP spid="677910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07E4625-F338-4321-8FA7-C56E5AA23521}" type="slidenum">
              <a:rPr lang="en-US" sz="1400" smtClean="0">
                <a:solidFill>
                  <a:srgbClr val="002060"/>
                </a:solidFill>
              </a:rPr>
              <a:pPr/>
              <a:t>32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78914" name="Text Box 2"/>
          <p:cNvSpPr txBox="1">
            <a:spLocks noChangeArrowheads="1"/>
          </p:cNvSpPr>
          <p:nvPr/>
        </p:nvSpPr>
        <p:spPr bwMode="auto">
          <a:xfrm>
            <a:off x="457200" y="304800"/>
            <a:ext cx="69532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electron configuration of ground state Lithium is 1s</a:t>
            </a:r>
            <a:r>
              <a:rPr lang="en-US" baseline="30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2s</a:t>
            </a:r>
            <a:r>
              <a:rPr lang="en-US" baseline="30000">
                <a:solidFill>
                  <a:srgbClr val="002060"/>
                </a:solidFill>
              </a:rPr>
              <a:t>1</a:t>
            </a:r>
            <a:r>
              <a:rPr lang="en-US">
                <a:solidFill>
                  <a:srgbClr val="002060"/>
                </a:solidFill>
              </a:rPr>
              <a:t>.</a:t>
            </a:r>
          </a:p>
        </p:txBody>
      </p:sp>
      <p:graphicFrame>
        <p:nvGraphicFramePr>
          <p:cNvPr id="678916" name="Object 4"/>
          <p:cNvGraphicFramePr>
            <a:graphicFrameLocks noChangeAspect="1"/>
          </p:cNvGraphicFramePr>
          <p:nvPr/>
        </p:nvGraphicFramePr>
        <p:xfrm>
          <a:off x="765175" y="2574925"/>
          <a:ext cx="6592888" cy="1169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68" name="Equation" r:id="rId3" imgW="4000433" imgH="685724" progId="Equation.DSMT4">
                  <p:embed/>
                </p:oleObj>
              </mc:Choice>
              <mc:Fallback>
                <p:oleObj name="Equation" r:id="rId3" imgW="4000433" imgH="685724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5175" y="2574925"/>
                        <a:ext cx="6592888" cy="1169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484188" y="819150"/>
            <a:ext cx="7288212" cy="407988"/>
            <a:chOff x="470" y="672"/>
            <a:chExt cx="4591" cy="257"/>
          </a:xfrm>
        </p:grpSpPr>
        <p:sp>
          <p:nvSpPr>
            <p:cNvPr id="32782" name="Text Box 3"/>
            <p:cNvSpPr txBox="1">
              <a:spLocks noChangeArrowheads="1"/>
            </p:cNvSpPr>
            <p:nvPr/>
          </p:nvSpPr>
          <p:spPr bwMode="auto">
            <a:xfrm>
              <a:off x="470" y="679"/>
              <a:ext cx="459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wavefunction,                                                 , just won’t do.</a:t>
              </a:r>
            </a:p>
          </p:txBody>
        </p:sp>
        <p:graphicFrame>
          <p:nvGraphicFramePr>
            <p:cNvPr id="32783" name="Object 5"/>
            <p:cNvGraphicFramePr>
              <a:graphicFrameLocks noChangeAspect="1"/>
            </p:cNvGraphicFramePr>
            <p:nvPr/>
          </p:nvGraphicFramePr>
          <p:xfrm>
            <a:off x="1837" y="672"/>
            <a:ext cx="2114" cy="24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869" name="Equation" r:id="rId5" imgW="2028943" imgH="209662" progId="Equation.DSMT4">
                    <p:embed/>
                  </p:oleObj>
                </mc:Choice>
                <mc:Fallback>
                  <p:oleObj name="Equation" r:id="rId5" imgW="2028943" imgH="209662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37" y="672"/>
                          <a:ext cx="2114" cy="24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78919" name="Text Box 7"/>
          <p:cNvSpPr txBox="1">
            <a:spLocks noChangeArrowheads="1"/>
          </p:cNvSpPr>
          <p:nvPr/>
        </p:nvSpPr>
        <p:spPr bwMode="auto">
          <a:xfrm>
            <a:off x="517525" y="1295400"/>
            <a:ext cx="65659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It’s not either symmetric or antisymmetric with respect to </a:t>
            </a:r>
          </a:p>
          <a:p>
            <a:r>
              <a:rPr lang="en-US">
                <a:solidFill>
                  <a:srgbClr val="002060"/>
                </a:solidFill>
              </a:rPr>
              <a:t>electron exchange.</a:t>
            </a:r>
          </a:p>
        </p:txBody>
      </p:sp>
      <p:sp>
        <p:nvSpPr>
          <p:cNvPr id="678920" name="Text Box 8"/>
          <p:cNvSpPr txBox="1">
            <a:spLocks noChangeArrowheads="1"/>
          </p:cNvSpPr>
          <p:nvPr/>
        </p:nvSpPr>
        <p:spPr bwMode="auto">
          <a:xfrm>
            <a:off x="517525" y="2057400"/>
            <a:ext cx="53609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An appropriate antisymmetric wavefunction is:</a:t>
            </a:r>
          </a:p>
        </p:txBody>
      </p:sp>
      <p:sp>
        <p:nvSpPr>
          <p:cNvPr id="678921" name="Text Box 9"/>
          <p:cNvSpPr txBox="1">
            <a:spLocks noChangeArrowheads="1"/>
          </p:cNvSpPr>
          <p:nvPr/>
        </p:nvSpPr>
        <p:spPr bwMode="auto">
          <a:xfrm>
            <a:off x="593725" y="3810000"/>
            <a:ext cx="76152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FF"/>
                </a:solidFill>
              </a:rPr>
              <a:t>Question:</a:t>
            </a:r>
            <a:r>
              <a:rPr lang="en-US"/>
              <a:t>  </a:t>
            </a:r>
            <a:r>
              <a:rPr lang="en-US">
                <a:solidFill>
                  <a:srgbClr val="002060"/>
                </a:solidFill>
              </a:rPr>
              <a:t>How do I know that this wavefunction is antisymmetric?</a:t>
            </a:r>
          </a:p>
        </p:txBody>
      </p:sp>
      <p:sp>
        <p:nvSpPr>
          <p:cNvPr id="678922" name="Text Box 10"/>
          <p:cNvSpPr txBox="1">
            <a:spLocks noChangeArrowheads="1"/>
          </p:cNvSpPr>
          <p:nvPr/>
        </p:nvSpPr>
        <p:spPr bwMode="auto">
          <a:xfrm>
            <a:off x="609600" y="4327525"/>
            <a:ext cx="56530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FF"/>
                </a:solidFill>
              </a:rPr>
              <a:t>Answer:</a:t>
            </a:r>
            <a:r>
              <a:rPr lang="en-US"/>
              <a:t>  </a:t>
            </a:r>
            <a:r>
              <a:rPr lang="en-US">
                <a:solidFill>
                  <a:srgbClr val="002060"/>
                </a:solidFill>
              </a:rPr>
              <a:t>Try it out.  Exchange electrons 1 and 2</a:t>
            </a:r>
            <a:r>
              <a:rPr lang="en-US"/>
              <a:t>.</a:t>
            </a:r>
            <a:endParaRPr lang="en-US">
              <a:solidFill>
                <a:srgbClr val="FF00FF"/>
              </a:solidFill>
            </a:endParaRPr>
          </a:p>
        </p:txBody>
      </p:sp>
      <p:sp>
        <p:nvSpPr>
          <p:cNvPr id="678923" name="Text Box 11"/>
          <p:cNvSpPr txBox="1">
            <a:spLocks noChangeArrowheads="1"/>
          </p:cNvSpPr>
          <p:nvPr/>
        </p:nvSpPr>
        <p:spPr bwMode="auto">
          <a:xfrm>
            <a:off x="571500" y="4800600"/>
            <a:ext cx="76581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Terms 1 and 3 switch with each other, but each with opposite sign.</a:t>
            </a:r>
          </a:p>
        </p:txBody>
      </p:sp>
      <p:sp>
        <p:nvSpPr>
          <p:cNvPr id="678924" name="Text Box 12"/>
          <p:cNvSpPr txBox="1">
            <a:spLocks noChangeArrowheads="1"/>
          </p:cNvSpPr>
          <p:nvPr/>
        </p:nvSpPr>
        <p:spPr bwMode="auto">
          <a:xfrm>
            <a:off x="571500" y="5257800"/>
            <a:ext cx="76581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Terms 2 and 5 switch with each other, but each with opposite sign.</a:t>
            </a:r>
          </a:p>
        </p:txBody>
      </p:sp>
      <p:sp>
        <p:nvSpPr>
          <p:cNvPr id="678925" name="Text Box 13"/>
          <p:cNvSpPr txBox="1">
            <a:spLocks noChangeArrowheads="1"/>
          </p:cNvSpPr>
          <p:nvPr/>
        </p:nvSpPr>
        <p:spPr bwMode="auto">
          <a:xfrm>
            <a:off x="571500" y="5699125"/>
            <a:ext cx="76581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Terms 4 and 6 switch with each other, but each with opposite sign.</a:t>
            </a:r>
          </a:p>
        </p:txBody>
      </p:sp>
      <p:sp>
        <p:nvSpPr>
          <p:cNvPr id="678926" name="Text Box 14"/>
          <p:cNvSpPr txBox="1">
            <a:spLocks noChangeArrowheads="1"/>
          </p:cNvSpPr>
          <p:nvPr/>
        </p:nvSpPr>
        <p:spPr bwMode="auto">
          <a:xfrm>
            <a:off x="609600" y="6172200"/>
            <a:ext cx="51514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Voila!!  The wavefunction has changed sign.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7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7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7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7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7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7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7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7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8914" grpId="0" autoUpdateAnimBg="0"/>
      <p:bldP spid="678919" grpId="0" autoUpdateAnimBg="0"/>
      <p:bldP spid="678920" grpId="0" autoUpdateAnimBg="0"/>
      <p:bldP spid="678921" grpId="0" autoUpdateAnimBg="0"/>
      <p:bldP spid="678922" grpId="0" autoUpdateAnimBg="0"/>
      <p:bldP spid="678923" grpId="0" autoUpdateAnimBg="0"/>
      <p:bldP spid="678924" grpId="0" autoUpdateAnimBg="0"/>
      <p:bldP spid="678925" grpId="0" autoUpdateAnimBg="0"/>
      <p:bldP spid="678926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DDA2D08-3339-4999-9359-F3B328A7DF75}" type="slidenum">
              <a:rPr lang="en-US" sz="1400" smtClean="0">
                <a:solidFill>
                  <a:srgbClr val="002060"/>
                </a:solidFill>
              </a:rPr>
              <a:pPr/>
              <a:t>33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81986" name="Text Box 1026"/>
          <p:cNvSpPr txBox="1">
            <a:spLocks noChangeArrowheads="1"/>
          </p:cNvSpPr>
          <p:nvPr/>
        </p:nvSpPr>
        <p:spPr bwMode="auto">
          <a:xfrm>
            <a:off x="593725" y="1066800"/>
            <a:ext cx="83597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FF"/>
                </a:solidFill>
              </a:rPr>
              <a:t>Question:</a:t>
            </a:r>
            <a:r>
              <a:rPr lang="en-US"/>
              <a:t>  </a:t>
            </a:r>
            <a:r>
              <a:rPr lang="en-US">
                <a:solidFill>
                  <a:srgbClr val="002060"/>
                </a:solidFill>
              </a:rPr>
              <a:t>How did I figure out how to pick out the appropriate six terms</a:t>
            </a:r>
            <a:r>
              <a:rPr lang="en-US"/>
              <a:t>?</a:t>
            </a:r>
          </a:p>
        </p:txBody>
      </p:sp>
      <p:sp>
        <p:nvSpPr>
          <p:cNvPr id="681987" name="Text Box 1027"/>
          <p:cNvSpPr txBox="1">
            <a:spLocks noChangeArrowheads="1"/>
          </p:cNvSpPr>
          <p:nvPr/>
        </p:nvSpPr>
        <p:spPr bwMode="auto">
          <a:xfrm>
            <a:off x="609600" y="1584325"/>
            <a:ext cx="26495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FF"/>
                </a:solidFill>
              </a:rPr>
              <a:t>Answer:</a:t>
            </a:r>
            <a:r>
              <a:rPr lang="en-US"/>
              <a:t>  </a:t>
            </a:r>
            <a:r>
              <a:rPr lang="en-US">
                <a:solidFill>
                  <a:srgbClr val="002060"/>
                </a:solidFill>
              </a:rPr>
              <a:t>It was easy!!</a:t>
            </a:r>
          </a:p>
        </p:txBody>
      </p:sp>
      <p:sp>
        <p:nvSpPr>
          <p:cNvPr id="681988" name="Text Box 1028"/>
          <p:cNvSpPr txBox="1">
            <a:spLocks noChangeArrowheads="1"/>
          </p:cNvSpPr>
          <p:nvPr/>
        </p:nvSpPr>
        <p:spPr bwMode="auto">
          <a:xfrm>
            <a:off x="3492500" y="1584325"/>
            <a:ext cx="2978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Mookie showed me how.</a:t>
            </a:r>
          </a:p>
        </p:txBody>
      </p:sp>
      <p:sp>
        <p:nvSpPr>
          <p:cNvPr id="681989" name="Text Box 1029"/>
          <p:cNvSpPr txBox="1">
            <a:spLocks noChangeArrowheads="1"/>
          </p:cNvSpPr>
          <p:nvPr/>
        </p:nvSpPr>
        <p:spPr bwMode="auto">
          <a:xfrm>
            <a:off x="593725" y="2906713"/>
            <a:ext cx="81343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FF"/>
                </a:solidFill>
              </a:rPr>
              <a:t>Problem:</a:t>
            </a:r>
            <a:r>
              <a:rPr lang="en-US"/>
              <a:t>  </a:t>
            </a:r>
            <a:r>
              <a:rPr lang="en-US">
                <a:solidFill>
                  <a:srgbClr val="002060"/>
                </a:solidFill>
              </a:rPr>
              <a:t>The Mookster won’t be around to write out the antisymmetric</a:t>
            </a:r>
          </a:p>
          <a:p>
            <a:r>
              <a:rPr lang="en-US">
                <a:solidFill>
                  <a:srgbClr val="002060"/>
                </a:solidFill>
              </a:rPr>
              <a:t>                 wavefunctions for you on a test</a:t>
            </a:r>
            <a:r>
              <a:rPr lang="en-US"/>
              <a:t>.</a:t>
            </a:r>
          </a:p>
        </p:txBody>
      </p:sp>
      <p:sp>
        <p:nvSpPr>
          <p:cNvPr id="681990" name="Text Box 1030"/>
          <p:cNvSpPr txBox="1">
            <a:spLocks noChangeArrowheads="1"/>
          </p:cNvSpPr>
          <p:nvPr/>
        </p:nvSpPr>
        <p:spPr bwMode="auto">
          <a:xfrm>
            <a:off x="609600" y="3794125"/>
            <a:ext cx="80105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FF"/>
                </a:solidFill>
              </a:rPr>
              <a:t>Solution:</a:t>
            </a:r>
            <a:r>
              <a:rPr lang="en-US"/>
              <a:t>  </a:t>
            </a:r>
            <a:r>
              <a:rPr lang="en-US">
                <a:solidFill>
                  <a:srgbClr val="002060"/>
                </a:solidFill>
              </a:rPr>
              <a:t>I guess I should impart the magic of King Mookie, and show</a:t>
            </a:r>
          </a:p>
          <a:p>
            <a:r>
              <a:rPr lang="en-US">
                <a:solidFill>
                  <a:srgbClr val="002060"/>
                </a:solidFill>
              </a:rPr>
              <a:t>                you how it’s done.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8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8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8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8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1986" grpId="0" autoUpdateAnimBg="0"/>
      <p:bldP spid="681987" grpId="0" autoUpdateAnimBg="0"/>
      <p:bldP spid="681988" grpId="0" autoUpdateAnimBg="0"/>
      <p:bldP spid="681989" grpId="0" autoUpdateAnimBg="0"/>
      <p:bldP spid="681990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83F44A1-4AD1-4AD0-8325-A8EDFA8F3C56}" type="slidenum">
              <a:rPr lang="en-US" sz="1400" smtClean="0">
                <a:solidFill>
                  <a:srgbClr val="002060"/>
                </a:solidFill>
              </a:rPr>
              <a:pPr/>
              <a:t>34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4819" name="Text Box 2"/>
          <p:cNvSpPr txBox="1">
            <a:spLocks noChangeArrowheads="1"/>
          </p:cNvSpPr>
          <p:nvPr/>
        </p:nvSpPr>
        <p:spPr bwMode="auto">
          <a:xfrm>
            <a:off x="3117850" y="152400"/>
            <a:ext cx="282575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FF"/>
                </a:solidFill>
              </a:rPr>
              <a:t>Slater Determinants</a:t>
            </a:r>
          </a:p>
        </p:txBody>
      </p:sp>
      <p:sp>
        <p:nvSpPr>
          <p:cNvPr id="683013" name="Text Box 5"/>
          <p:cNvSpPr txBox="1">
            <a:spLocks noChangeArrowheads="1"/>
          </p:cNvSpPr>
          <p:nvPr/>
        </p:nvSpPr>
        <p:spPr bwMode="auto">
          <a:xfrm>
            <a:off x="665163" y="2209800"/>
            <a:ext cx="757078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It can be written as a 2x2 determinant, called a Slater determinant</a:t>
            </a:r>
          </a:p>
          <a:p>
            <a:r>
              <a:rPr lang="en-US">
                <a:solidFill>
                  <a:srgbClr val="002060"/>
                </a:solidFill>
              </a:rPr>
              <a:t>(named after J. C. Slater, who first came up with the idea).</a:t>
            </a: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646113" y="898525"/>
            <a:ext cx="5897562" cy="1166813"/>
            <a:chOff x="407" y="566"/>
            <a:chExt cx="3715" cy="735"/>
          </a:xfrm>
        </p:grpSpPr>
        <p:sp>
          <p:nvSpPr>
            <p:cNvPr id="34829" name="Text Box 4"/>
            <p:cNvSpPr txBox="1">
              <a:spLocks noChangeArrowheads="1"/>
            </p:cNvSpPr>
            <p:nvPr/>
          </p:nvSpPr>
          <p:spPr bwMode="auto">
            <a:xfrm>
              <a:off x="407" y="566"/>
              <a:ext cx="304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ground state Helium wavefunction is:</a:t>
              </a:r>
            </a:p>
          </p:txBody>
        </p:sp>
        <p:graphicFrame>
          <p:nvGraphicFramePr>
            <p:cNvPr id="34830" name="Object 6"/>
            <p:cNvGraphicFramePr>
              <a:graphicFrameLocks noChangeAspect="1"/>
            </p:cNvGraphicFramePr>
            <p:nvPr/>
          </p:nvGraphicFramePr>
          <p:xfrm>
            <a:off x="1278" y="869"/>
            <a:ext cx="2844" cy="4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957" name="Equation" r:id="rId3" imgW="2781233" imgH="390414" progId="Equation.DSMT4">
                    <p:embed/>
                  </p:oleObj>
                </mc:Choice>
                <mc:Fallback>
                  <p:oleObj name="Equation" r:id="rId3" imgW="2781233" imgH="390414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78" y="869"/>
                          <a:ext cx="2844" cy="4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83015" name="Object 7"/>
          <p:cNvGraphicFramePr>
            <a:graphicFrameLocks noChangeAspect="1"/>
          </p:cNvGraphicFramePr>
          <p:nvPr/>
        </p:nvGraphicFramePr>
        <p:xfrm>
          <a:off x="1138238" y="3195638"/>
          <a:ext cx="3114675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58" name="Equation" r:id="rId5" imgW="1905135" imgH="457149" progId="Equation.DSMT4">
                  <p:embed/>
                </p:oleObj>
              </mc:Choice>
              <mc:Fallback>
                <p:oleObj name="Equation" r:id="rId5" imgW="1905135" imgH="457149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8238" y="3195638"/>
                        <a:ext cx="3114675" cy="781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3016" name="Object 8"/>
          <p:cNvGraphicFramePr>
            <a:graphicFrameLocks noChangeAspect="1"/>
          </p:cNvGraphicFramePr>
          <p:nvPr/>
        </p:nvGraphicFramePr>
        <p:xfrm>
          <a:off x="4273550" y="3268663"/>
          <a:ext cx="3821113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59" name="Equation" r:id="rId7" imgW="2343184" imgH="390414" progId="Equation.DSMT4">
                  <p:embed/>
                </p:oleObj>
              </mc:Choice>
              <mc:Fallback>
                <p:oleObj name="Equation" r:id="rId7" imgW="2343184" imgH="390414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3550" y="3268663"/>
                        <a:ext cx="3821113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593725" y="4191000"/>
            <a:ext cx="7405688" cy="2138363"/>
            <a:chOff x="374" y="2647"/>
            <a:chExt cx="4665" cy="1347"/>
          </a:xfrm>
        </p:grpSpPr>
        <p:sp>
          <p:nvSpPr>
            <p:cNvPr id="34827" name="Text Box 9"/>
            <p:cNvSpPr txBox="1">
              <a:spLocks noChangeArrowheads="1"/>
            </p:cNvSpPr>
            <p:nvPr/>
          </p:nvSpPr>
          <p:spPr bwMode="auto">
            <a:xfrm>
              <a:off x="374" y="2647"/>
              <a:ext cx="4606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Note that different “spinorbitals"</a:t>
              </a:r>
              <a:r>
                <a:rPr lang="en-US">
                  <a:solidFill>
                    <a:srgbClr val="FF00FF"/>
                  </a:solidFill>
                </a:rPr>
                <a:t>**</a:t>
              </a:r>
              <a:r>
                <a:rPr lang="en-US"/>
                <a:t> </a:t>
              </a:r>
              <a:r>
                <a:rPr lang="en-US">
                  <a:solidFill>
                    <a:srgbClr val="002060"/>
                  </a:solidFill>
                </a:rPr>
                <a:t>are put in different columns</a:t>
              </a:r>
              <a:r>
                <a:rPr lang="en-US"/>
                <a:t>.</a:t>
              </a:r>
            </a:p>
          </p:txBody>
        </p:sp>
        <p:sp>
          <p:nvSpPr>
            <p:cNvPr id="34828" name="Text Box 10"/>
            <p:cNvSpPr txBox="1">
              <a:spLocks noChangeArrowheads="1"/>
            </p:cNvSpPr>
            <p:nvPr/>
          </p:nvSpPr>
          <p:spPr bwMode="auto">
            <a:xfrm>
              <a:off x="374" y="3552"/>
              <a:ext cx="4665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00FF"/>
                  </a:solidFill>
                </a:rPr>
                <a:t>**A spinorbital is just the combination of the spatial and spin part</a:t>
              </a:r>
            </a:p>
            <a:p>
              <a:r>
                <a:rPr lang="en-US">
                  <a:solidFill>
                    <a:srgbClr val="FF00FF"/>
                  </a:solidFill>
                </a:rPr>
                <a:t>  of an orbital taken together.</a:t>
              </a:r>
            </a:p>
          </p:txBody>
        </p:sp>
      </p:grpSp>
      <p:sp>
        <p:nvSpPr>
          <p:cNvPr id="683020" name="Text Box 12"/>
          <p:cNvSpPr txBox="1">
            <a:spLocks noChangeArrowheads="1"/>
          </p:cNvSpPr>
          <p:nvPr/>
        </p:nvSpPr>
        <p:spPr bwMode="auto">
          <a:xfrm>
            <a:off x="606425" y="4648200"/>
            <a:ext cx="50323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Different electrons are put in different rows.</a:t>
            </a:r>
          </a:p>
        </p:txBody>
      </p:sp>
      <p:sp>
        <p:nvSpPr>
          <p:cNvPr id="683021" name="Text Box 13"/>
          <p:cNvSpPr txBox="1">
            <a:spLocks noChangeArrowheads="1"/>
          </p:cNvSpPr>
          <p:nvPr/>
        </p:nvSpPr>
        <p:spPr bwMode="auto">
          <a:xfrm>
            <a:off x="609600" y="5089525"/>
            <a:ext cx="75041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coefficient is to normalize the antisymmetrized wavefunction.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8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8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8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8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83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3013" grpId="0" autoUpdateAnimBg="0"/>
      <p:bldP spid="683020" grpId="0" autoUpdateAnimBg="0"/>
      <p:bldP spid="683021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6D9595D-BD02-4F1F-9005-C703DA490B67}" type="slidenum">
              <a:rPr lang="en-US" sz="1400" smtClean="0">
                <a:solidFill>
                  <a:srgbClr val="002060"/>
                </a:solidFill>
              </a:rPr>
              <a:pPr/>
              <a:t>35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84035" name="Text Box 3"/>
          <p:cNvSpPr txBox="1">
            <a:spLocks noChangeArrowheads="1"/>
          </p:cNvSpPr>
          <p:nvPr/>
        </p:nvSpPr>
        <p:spPr bwMode="auto">
          <a:xfrm>
            <a:off x="441325" y="1203325"/>
            <a:ext cx="60213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Two properties of determinants come in very handy.</a:t>
            </a:r>
          </a:p>
        </p:txBody>
      </p:sp>
      <p:sp>
        <p:nvSpPr>
          <p:cNvPr id="684036" name="Text Box 4"/>
          <p:cNvSpPr txBox="1">
            <a:spLocks noChangeArrowheads="1"/>
          </p:cNvSpPr>
          <p:nvPr/>
        </p:nvSpPr>
        <p:spPr bwMode="auto">
          <a:xfrm>
            <a:off x="433388" y="1870075"/>
            <a:ext cx="794861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Property #2:  </a:t>
            </a:r>
            <a:r>
              <a:rPr lang="en-US">
                <a:solidFill>
                  <a:srgbClr val="002060"/>
                </a:solidFill>
              </a:rPr>
              <a:t>If two columns or rows of a determinant are exchanged,</a:t>
            </a:r>
          </a:p>
          <a:p>
            <a:r>
              <a:rPr lang="en-US">
                <a:solidFill>
                  <a:srgbClr val="002060"/>
                </a:solidFill>
              </a:rPr>
              <a:t>                      then the value of the determinant changes sign.</a:t>
            </a:r>
          </a:p>
        </p:txBody>
      </p:sp>
      <p:grpSp>
        <p:nvGrpSpPr>
          <p:cNvPr id="35845" name="Group 6"/>
          <p:cNvGrpSpPr>
            <a:grpSpLocks/>
          </p:cNvGrpSpPr>
          <p:nvPr/>
        </p:nvGrpSpPr>
        <p:grpSpPr bwMode="auto">
          <a:xfrm>
            <a:off x="917575" y="304800"/>
            <a:ext cx="6950075" cy="781050"/>
            <a:chOff x="578" y="183"/>
            <a:chExt cx="4378" cy="492"/>
          </a:xfrm>
        </p:grpSpPr>
        <p:graphicFrame>
          <p:nvGraphicFramePr>
            <p:cNvPr id="35851" name="Object 2"/>
            <p:cNvGraphicFramePr>
              <a:graphicFrameLocks noChangeAspect="1"/>
            </p:cNvGraphicFramePr>
            <p:nvPr/>
          </p:nvGraphicFramePr>
          <p:xfrm>
            <a:off x="578" y="183"/>
            <a:ext cx="1962" cy="4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6079" name="Equation" r:id="rId3" imgW="1905135" imgH="457149" progId="Equation.DSMT4">
                    <p:embed/>
                  </p:oleObj>
                </mc:Choice>
                <mc:Fallback>
                  <p:oleObj name="Equation" r:id="rId3" imgW="1905135" imgH="457149" progId="Equation.DSMT4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8" y="183"/>
                          <a:ext cx="1962" cy="4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5852" name="Object 5"/>
            <p:cNvGraphicFramePr>
              <a:graphicFrameLocks noChangeAspect="1"/>
            </p:cNvGraphicFramePr>
            <p:nvPr/>
          </p:nvGraphicFramePr>
          <p:xfrm>
            <a:off x="2548" y="235"/>
            <a:ext cx="2408" cy="4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6080" name="Equation" r:id="rId5" imgW="2343184" imgH="390414" progId="Equation.DSMT4">
                    <p:embed/>
                  </p:oleObj>
                </mc:Choice>
                <mc:Fallback>
                  <p:oleObj name="Equation" r:id="rId5" imgW="2343184" imgH="390414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48" y="235"/>
                          <a:ext cx="2408" cy="4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84040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2703095"/>
              </p:ext>
            </p:extLst>
          </p:nvPr>
        </p:nvGraphicFramePr>
        <p:xfrm>
          <a:off x="688975" y="2795588"/>
          <a:ext cx="4244975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081" name="Equation" r:id="rId7" imgW="2609951" imgH="457149" progId="Equation.DSMT4">
                  <p:embed/>
                </p:oleObj>
              </mc:Choice>
              <mc:Fallback>
                <p:oleObj name="Equation" r:id="rId7" imgW="2609951" imgH="457149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975" y="2795588"/>
                        <a:ext cx="4244975" cy="781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404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4327317"/>
              </p:ext>
            </p:extLst>
          </p:nvPr>
        </p:nvGraphicFramePr>
        <p:xfrm>
          <a:off x="5029200" y="2895600"/>
          <a:ext cx="3821112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082" name="Equation" r:id="rId9" imgW="2343184" imgH="390414" progId="Equation.DSMT4">
                  <p:embed/>
                </p:oleObj>
              </mc:Choice>
              <mc:Fallback>
                <p:oleObj name="Equation" r:id="rId9" imgW="2343184" imgH="390414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9200" y="2895600"/>
                        <a:ext cx="3821112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4043" name="Text Box 11"/>
          <p:cNvSpPr txBox="1">
            <a:spLocks noChangeArrowheads="1"/>
          </p:cNvSpPr>
          <p:nvPr/>
        </p:nvSpPr>
        <p:spPr bwMode="auto">
          <a:xfrm>
            <a:off x="533400" y="4506913"/>
            <a:ext cx="22844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Hey!!  That’s nice!!</a:t>
            </a:r>
          </a:p>
        </p:txBody>
      </p:sp>
      <p:sp>
        <p:nvSpPr>
          <p:cNvPr id="684044" name="Text Box 12"/>
          <p:cNvSpPr txBox="1">
            <a:spLocks noChangeArrowheads="1"/>
          </p:cNvSpPr>
          <p:nvPr/>
        </p:nvSpPr>
        <p:spPr bwMode="auto">
          <a:xfrm>
            <a:off x="533400" y="5013325"/>
            <a:ext cx="76866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 Slater Determinant is automatically antisymmetric with respect to</a:t>
            </a:r>
          </a:p>
          <a:p>
            <a:r>
              <a:rPr lang="en-US">
                <a:solidFill>
                  <a:srgbClr val="002060"/>
                </a:solidFill>
              </a:rPr>
              <a:t>the exchange of two electrons.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0083270"/>
              </p:ext>
            </p:extLst>
          </p:nvPr>
        </p:nvGraphicFramePr>
        <p:xfrm>
          <a:off x="1658938" y="3581400"/>
          <a:ext cx="4056062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083" name="Equation" r:id="rId11" imgW="2476440" imgH="419040" progId="Equation.DSMT4">
                  <p:embed/>
                </p:oleObj>
              </mc:Choice>
              <mc:Fallback>
                <p:oleObj name="Equation" r:id="rId11" imgW="2476440" imgH="41904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8938" y="3581400"/>
                        <a:ext cx="4056062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0832452"/>
              </p:ext>
            </p:extLst>
          </p:nvPr>
        </p:nvGraphicFramePr>
        <p:xfrm>
          <a:off x="5791200" y="3733800"/>
          <a:ext cx="1060450" cy="333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084" name="Equation" r:id="rId13" imgW="647640" imgH="203040" progId="Equation.DSMT4">
                  <p:embed/>
                </p:oleObj>
              </mc:Choice>
              <mc:Fallback>
                <p:oleObj name="Equation" r:id="rId13" imgW="647640" imgH="20304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1200" y="3733800"/>
                        <a:ext cx="1060450" cy="333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8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8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8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8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84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4035" grpId="0" autoUpdateAnimBg="0"/>
      <p:bldP spid="684036" grpId="0" autoUpdateAnimBg="0"/>
      <p:bldP spid="684043" grpId="0" autoUpdateAnimBg="0"/>
      <p:bldP spid="684044" grpId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6AC7368-357D-4BB6-85ED-047DCF6E7812}" type="slidenum">
              <a:rPr lang="en-US" sz="1400" smtClean="0">
                <a:solidFill>
                  <a:srgbClr val="002060"/>
                </a:solidFill>
              </a:rPr>
              <a:pPr/>
              <a:t>36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85058" name="Text Box 2"/>
          <p:cNvSpPr txBox="1">
            <a:spLocks noChangeArrowheads="1"/>
          </p:cNvSpPr>
          <p:nvPr/>
        </p:nvSpPr>
        <p:spPr bwMode="auto">
          <a:xfrm>
            <a:off x="533400" y="533400"/>
            <a:ext cx="78184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Property #3</a:t>
            </a:r>
            <a:r>
              <a:rPr lang="en-US">
                <a:solidFill>
                  <a:srgbClr val="002060"/>
                </a:solidFill>
              </a:rPr>
              <a:t>:  If two columns or rows of a determinant are the same, </a:t>
            </a:r>
          </a:p>
          <a:p>
            <a:r>
              <a:rPr lang="en-US">
                <a:solidFill>
                  <a:srgbClr val="002060"/>
                </a:solidFill>
              </a:rPr>
              <a:t>                      then the value of the determinant is 0.</a:t>
            </a:r>
          </a:p>
        </p:txBody>
      </p:sp>
      <p:graphicFrame>
        <p:nvGraphicFramePr>
          <p:cNvPr id="685060" name="Object 4"/>
          <p:cNvGraphicFramePr>
            <a:graphicFrameLocks noChangeAspect="1"/>
          </p:cNvGraphicFramePr>
          <p:nvPr/>
        </p:nvGraphicFramePr>
        <p:xfrm>
          <a:off x="741363" y="2363788"/>
          <a:ext cx="3114675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03" name="Equation" r:id="rId3" imgW="1905135" imgH="457149" progId="Equation.DSMT4">
                  <p:embed/>
                </p:oleObj>
              </mc:Choice>
              <mc:Fallback>
                <p:oleObj name="Equation" r:id="rId3" imgW="1905135" imgH="457149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1363" y="2363788"/>
                        <a:ext cx="3114675" cy="781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5061" name="Object 5"/>
          <p:cNvGraphicFramePr>
            <a:graphicFrameLocks noChangeAspect="1"/>
          </p:cNvGraphicFramePr>
          <p:nvPr/>
        </p:nvGraphicFramePr>
        <p:xfrm>
          <a:off x="3868738" y="2446338"/>
          <a:ext cx="38227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04" name="Equation" r:id="rId5" imgW="2343184" imgH="390414" progId="Equation.DSMT4">
                  <p:embed/>
                </p:oleObj>
              </mc:Choice>
              <mc:Fallback>
                <p:oleObj name="Equation" r:id="rId5" imgW="2343184" imgH="390414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8738" y="2446338"/>
                        <a:ext cx="382270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5062" name="Text Box 6"/>
          <p:cNvSpPr txBox="1">
            <a:spLocks noChangeArrowheads="1"/>
          </p:cNvSpPr>
          <p:nvPr/>
        </p:nvSpPr>
        <p:spPr bwMode="auto">
          <a:xfrm>
            <a:off x="609600" y="1471613"/>
            <a:ext cx="65198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Let’s put both electrons in the same spinorbital, say 1s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,</a:t>
            </a:r>
          </a:p>
          <a:p>
            <a:r>
              <a:rPr lang="en-US">
                <a:solidFill>
                  <a:srgbClr val="002060"/>
                </a:solidFill>
              </a:rPr>
              <a:t> and see what happens.</a:t>
            </a:r>
          </a:p>
        </p:txBody>
      </p:sp>
      <p:graphicFrame>
        <p:nvGraphicFramePr>
          <p:cNvPr id="685063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8356495"/>
              </p:ext>
            </p:extLst>
          </p:nvPr>
        </p:nvGraphicFramePr>
        <p:xfrm>
          <a:off x="7656513" y="2593975"/>
          <a:ext cx="468312" cy="35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05" name="Equation" r:id="rId7" imgW="241200" imgH="177480" progId="Equation.DSMT4">
                  <p:embed/>
                </p:oleObj>
              </mc:Choice>
              <mc:Fallback>
                <p:oleObj name="Equation" r:id="rId7" imgW="241200" imgH="17748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56513" y="2593975"/>
                        <a:ext cx="468312" cy="352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5064" name="Text Box 8"/>
          <p:cNvSpPr txBox="1">
            <a:spLocks noChangeArrowheads="1"/>
          </p:cNvSpPr>
          <p:nvPr/>
        </p:nvSpPr>
        <p:spPr bwMode="auto">
          <a:xfrm>
            <a:off x="609600" y="3592513"/>
            <a:ext cx="77581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explains the more commonly stated form of the Pauli Principle:</a:t>
            </a:r>
          </a:p>
        </p:txBody>
      </p:sp>
      <p:sp>
        <p:nvSpPr>
          <p:cNvPr id="685065" name="Text Box 9"/>
          <p:cNvSpPr txBox="1">
            <a:spLocks noChangeArrowheads="1"/>
          </p:cNvSpPr>
          <p:nvPr/>
        </p:nvSpPr>
        <p:spPr bwMode="auto">
          <a:xfrm>
            <a:off x="608013" y="3946525"/>
            <a:ext cx="7618412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>
                <a:solidFill>
                  <a:srgbClr val="002060"/>
                </a:solidFill>
              </a:rPr>
              <a:t>No two electrons can occupy the same orbital with the same spin.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8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8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8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8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85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85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5058" grpId="0" autoUpdateAnimBg="0"/>
      <p:bldP spid="685062" grpId="0" autoUpdateAnimBg="0"/>
      <p:bldP spid="685064" grpId="0" autoUpdateAnimBg="0"/>
      <p:bldP spid="685065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C40E213D-D46D-4B76-BFB8-9D6C3DCA3A83}" type="slidenum">
              <a:rPr lang="en-US" sz="1400" smtClean="0">
                <a:solidFill>
                  <a:srgbClr val="002060"/>
                </a:solidFill>
              </a:rPr>
              <a:pPr/>
              <a:t>37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686083" name="Object 3"/>
          <p:cNvGraphicFramePr>
            <a:graphicFrameLocks noChangeAspect="1"/>
          </p:cNvGraphicFramePr>
          <p:nvPr/>
        </p:nvGraphicFramePr>
        <p:xfrm>
          <a:off x="962025" y="4030663"/>
          <a:ext cx="7327900" cy="1631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027" name="Equation" r:id="rId3" imgW="4438751" imgH="962121" progId="Equation.DSMT4">
                  <p:embed/>
                </p:oleObj>
              </mc:Choice>
              <mc:Fallback>
                <p:oleObj name="Equation" r:id="rId3" imgW="4438751" imgH="962121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2025" y="4030663"/>
                        <a:ext cx="7327900" cy="1631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2082800" y="152400"/>
            <a:ext cx="55372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FF"/>
                </a:solidFill>
              </a:rPr>
              <a:t>The Lithium Ground State Wavefunction</a:t>
            </a:r>
          </a:p>
        </p:txBody>
      </p:sp>
      <p:sp>
        <p:nvSpPr>
          <p:cNvPr id="686085" name="Text Box 5"/>
          <p:cNvSpPr txBox="1">
            <a:spLocks noChangeArrowheads="1"/>
          </p:cNvSpPr>
          <p:nvPr/>
        </p:nvSpPr>
        <p:spPr bwMode="auto">
          <a:xfrm>
            <a:off x="889000" y="669925"/>
            <a:ext cx="69532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electron configuration of ground state Lithium is </a:t>
            </a:r>
            <a:r>
              <a:rPr lang="en-US">
                <a:solidFill>
                  <a:srgbClr val="FF0000"/>
                </a:solidFill>
              </a:rPr>
              <a:t>1s</a:t>
            </a:r>
            <a:r>
              <a:rPr lang="en-US" baseline="30000">
                <a:solidFill>
                  <a:srgbClr val="FF0000"/>
                </a:solidFill>
              </a:rPr>
              <a:t>2</a:t>
            </a:r>
            <a:r>
              <a:rPr lang="en-US">
                <a:solidFill>
                  <a:srgbClr val="FF0000"/>
                </a:solidFill>
              </a:rPr>
              <a:t>2s</a:t>
            </a:r>
            <a:r>
              <a:rPr lang="en-US" baseline="30000">
                <a:solidFill>
                  <a:srgbClr val="FF0000"/>
                </a:solidFill>
              </a:rPr>
              <a:t>1</a:t>
            </a:r>
            <a:r>
              <a:rPr lang="en-US">
                <a:solidFill>
                  <a:srgbClr val="002060"/>
                </a:solidFill>
              </a:rPr>
              <a:t>.</a:t>
            </a: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898525" y="1077913"/>
            <a:ext cx="5749925" cy="1611312"/>
            <a:chOff x="566" y="679"/>
            <a:chExt cx="3622" cy="1015"/>
          </a:xfrm>
        </p:grpSpPr>
        <p:graphicFrame>
          <p:nvGraphicFramePr>
            <p:cNvPr id="37899" name="Object 2"/>
            <p:cNvGraphicFramePr>
              <a:graphicFrameLocks noChangeAspect="1"/>
            </p:cNvGraphicFramePr>
            <p:nvPr/>
          </p:nvGraphicFramePr>
          <p:xfrm>
            <a:off x="1381" y="957"/>
            <a:ext cx="2807" cy="7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8028" name="Equation" r:id="rId5" imgW="2686016" imgH="685724" progId="Equation.DSMT4">
                    <p:embed/>
                  </p:oleObj>
                </mc:Choice>
                <mc:Fallback>
                  <p:oleObj name="Equation" r:id="rId5" imgW="2686016" imgH="685724" progId="Equation.DSMT4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1" y="957"/>
                          <a:ext cx="2807" cy="73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7900" name="Text Box 6"/>
            <p:cNvSpPr txBox="1">
              <a:spLocks noChangeArrowheads="1"/>
            </p:cNvSpPr>
            <p:nvPr/>
          </p:nvSpPr>
          <p:spPr bwMode="auto">
            <a:xfrm>
              <a:off x="566" y="679"/>
              <a:ext cx="278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antisymmetrized wavefunction is:</a:t>
              </a:r>
            </a:p>
          </p:txBody>
        </p:sp>
      </p:grpSp>
      <p:sp>
        <p:nvSpPr>
          <p:cNvPr id="686087" name="Text Box 7"/>
          <p:cNvSpPr txBox="1">
            <a:spLocks noChangeArrowheads="1"/>
          </p:cNvSpPr>
          <p:nvPr/>
        </p:nvSpPr>
        <p:spPr bwMode="auto">
          <a:xfrm>
            <a:off x="974725" y="3489325"/>
            <a:ext cx="33607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Expanding the wavefunction</a:t>
            </a:r>
          </a:p>
        </p:txBody>
      </p: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920750" y="2662238"/>
            <a:ext cx="7918450" cy="698500"/>
            <a:chOff x="580" y="1677"/>
            <a:chExt cx="4988" cy="440"/>
          </a:xfrm>
        </p:grpSpPr>
        <p:sp>
          <p:nvSpPr>
            <p:cNvPr id="37897" name="Text Box 8"/>
            <p:cNvSpPr txBox="1">
              <a:spLocks noChangeArrowheads="1"/>
            </p:cNvSpPr>
            <p:nvPr/>
          </p:nvSpPr>
          <p:spPr bwMode="auto">
            <a:xfrm>
              <a:off x="580" y="1776"/>
              <a:ext cx="49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factor,       ,is to normalize the wavefunction (which has 3! terms)</a:t>
              </a:r>
            </a:p>
          </p:txBody>
        </p:sp>
        <p:graphicFrame>
          <p:nvGraphicFramePr>
            <p:cNvPr id="37898" name="Object 9"/>
            <p:cNvGraphicFramePr>
              <a:graphicFrameLocks noChangeAspect="1"/>
            </p:cNvGraphicFramePr>
            <p:nvPr/>
          </p:nvGraphicFramePr>
          <p:xfrm>
            <a:off x="1379" y="1677"/>
            <a:ext cx="314" cy="4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8029" name="Equation" r:id="rId7" imgW="276208" imgH="400141" progId="Equation.DSMT4">
                    <p:embed/>
                  </p:oleObj>
                </mc:Choice>
                <mc:Fallback>
                  <p:oleObj name="Equation" r:id="rId7" imgW="276208" imgH="400141" progId="Equation.DSMT4">
                    <p:embed/>
                    <p:pic>
                      <p:nvPicPr>
                        <p:cNvPr id="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79" y="1677"/>
                          <a:ext cx="314" cy="4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8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8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085" grpId="0" autoUpdateAnimBg="0"/>
      <p:bldP spid="686087" grpId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F60382B7-342D-4A90-BD4F-E46BD1F8EFF8}" type="slidenum">
              <a:rPr lang="en-US" sz="1400" smtClean="0">
                <a:solidFill>
                  <a:srgbClr val="002060"/>
                </a:solidFill>
              </a:rPr>
              <a:pPr/>
              <a:t>38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680962" name="Object 2"/>
          <p:cNvGraphicFramePr>
            <a:graphicFrameLocks noChangeAspect="1"/>
          </p:cNvGraphicFramePr>
          <p:nvPr/>
        </p:nvGraphicFramePr>
        <p:xfrm>
          <a:off x="1144588" y="2797175"/>
          <a:ext cx="6594475" cy="1169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02" name="Equation" r:id="rId3" imgW="4000433" imgH="685724" progId="Equation.DSMT4">
                  <p:embed/>
                </p:oleObj>
              </mc:Choice>
              <mc:Fallback>
                <p:oleObj name="Equation" r:id="rId3" imgW="4000433" imgH="685724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4588" y="2797175"/>
                        <a:ext cx="6594475" cy="1169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0964" name="Object 4"/>
          <p:cNvGraphicFramePr>
            <a:graphicFrameLocks noChangeAspect="1"/>
          </p:cNvGraphicFramePr>
          <p:nvPr/>
        </p:nvGraphicFramePr>
        <p:xfrm>
          <a:off x="1266825" y="693738"/>
          <a:ext cx="6096000" cy="1296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03" name="Equation" r:id="rId5" imgW="3695633" imgH="761916" progId="Equation.DSMT4">
                  <p:embed/>
                </p:oleObj>
              </mc:Choice>
              <mc:Fallback>
                <p:oleObj name="Equation" r:id="rId5" imgW="3695633" imgH="761916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6825" y="693738"/>
                        <a:ext cx="6096000" cy="1296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0966" name="Text Box 6"/>
          <p:cNvSpPr txBox="1">
            <a:spLocks noChangeArrowheads="1"/>
          </p:cNvSpPr>
          <p:nvPr/>
        </p:nvSpPr>
        <p:spPr bwMode="auto">
          <a:xfrm>
            <a:off x="990600" y="4419600"/>
            <a:ext cx="71929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discussed earlier that this expanded (6 term) wavefunction</a:t>
            </a:r>
          </a:p>
          <a:p>
            <a:r>
              <a:rPr lang="en-US">
                <a:solidFill>
                  <a:srgbClr val="002060"/>
                </a:solidFill>
              </a:rPr>
              <a:t>is antisymmetric with respect to electron exchange.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8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8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0966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F5EDB6A1-CC49-46B6-B664-7636C172CCD5}" type="slidenum">
              <a:rPr lang="en-US" sz="1400" smtClean="0">
                <a:solidFill>
                  <a:srgbClr val="002060"/>
                </a:solidFill>
              </a:rPr>
              <a:pPr/>
              <a:t>39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39939" name="Object 3"/>
          <p:cNvGraphicFramePr>
            <a:graphicFrameLocks noChangeAspect="1"/>
          </p:cNvGraphicFramePr>
          <p:nvPr/>
        </p:nvGraphicFramePr>
        <p:xfrm>
          <a:off x="2039938" y="223838"/>
          <a:ext cx="4456112" cy="1171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157" name="Equation" r:id="rId3" imgW="2686016" imgH="685724" progId="Equation.DSMT4">
                  <p:embed/>
                </p:oleObj>
              </mc:Choice>
              <mc:Fallback>
                <p:oleObj name="Equation" r:id="rId3" imgW="2686016" imgH="685724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9938" y="223838"/>
                        <a:ext cx="4456112" cy="1171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9944" name="Text Box 8"/>
          <p:cNvSpPr txBox="1">
            <a:spLocks noChangeArrowheads="1"/>
          </p:cNvSpPr>
          <p:nvPr/>
        </p:nvSpPr>
        <p:spPr bwMode="auto">
          <a:xfrm>
            <a:off x="889000" y="1676400"/>
            <a:ext cx="70929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antisymmetry can also be shown by using the property of</a:t>
            </a:r>
          </a:p>
          <a:p>
            <a:r>
              <a:rPr lang="en-US">
                <a:solidFill>
                  <a:srgbClr val="002060"/>
                </a:solidFill>
              </a:rPr>
              <a:t>determinants.</a:t>
            </a:r>
          </a:p>
        </p:txBody>
      </p:sp>
      <p:sp>
        <p:nvSpPr>
          <p:cNvPr id="679945" name="Text Box 9"/>
          <p:cNvSpPr txBox="1">
            <a:spLocks noChangeArrowheads="1"/>
          </p:cNvSpPr>
          <p:nvPr/>
        </p:nvSpPr>
        <p:spPr bwMode="auto">
          <a:xfrm>
            <a:off x="914400" y="2438400"/>
            <a:ext cx="31480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Exchanging two electrons:</a:t>
            </a:r>
          </a:p>
        </p:txBody>
      </p:sp>
      <p:graphicFrame>
        <p:nvGraphicFramePr>
          <p:cNvPr id="679946" name="Object 10"/>
          <p:cNvGraphicFramePr>
            <a:graphicFrameLocks noChangeAspect="1"/>
          </p:cNvGraphicFramePr>
          <p:nvPr/>
        </p:nvGraphicFramePr>
        <p:xfrm>
          <a:off x="2039938" y="2890838"/>
          <a:ext cx="4456112" cy="1171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158" name="Equation" r:id="rId5" imgW="2686016" imgH="685724" progId="Equation.DSMT4">
                  <p:embed/>
                </p:oleObj>
              </mc:Choice>
              <mc:Fallback>
                <p:oleObj name="Equation" r:id="rId5" imgW="2686016" imgH="685724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9938" y="2890838"/>
                        <a:ext cx="4456112" cy="1171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9947" name="Object 11"/>
          <p:cNvGraphicFramePr>
            <a:graphicFrameLocks noChangeAspect="1"/>
          </p:cNvGraphicFramePr>
          <p:nvPr/>
        </p:nvGraphicFramePr>
        <p:xfrm>
          <a:off x="6505575" y="3314700"/>
          <a:ext cx="1266825" cy="354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159" name="Equation" r:id="rId7" imgW="742849" imgH="181022" progId="Equation.DSMT4">
                  <p:embed/>
                </p:oleObj>
              </mc:Choice>
              <mc:Fallback>
                <p:oleObj name="Equation" r:id="rId7" imgW="742849" imgH="181022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5575" y="3314700"/>
                        <a:ext cx="1266825" cy="354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9948" name="Text Box 12"/>
          <p:cNvSpPr txBox="1">
            <a:spLocks noChangeArrowheads="1"/>
          </p:cNvSpPr>
          <p:nvPr/>
        </p:nvSpPr>
        <p:spPr bwMode="auto">
          <a:xfrm>
            <a:off x="914400" y="4327525"/>
            <a:ext cx="46402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Let’s put all 3 electrons in the 1s orbital:</a:t>
            </a:r>
          </a:p>
        </p:txBody>
      </p:sp>
      <p:graphicFrame>
        <p:nvGraphicFramePr>
          <p:cNvPr id="679950" name="Object 14"/>
          <p:cNvGraphicFramePr>
            <a:graphicFrameLocks noChangeAspect="1"/>
          </p:cNvGraphicFramePr>
          <p:nvPr/>
        </p:nvGraphicFramePr>
        <p:xfrm>
          <a:off x="6529388" y="5322888"/>
          <a:ext cx="415925" cy="301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160" name="Equation" r:id="rId9" imgW="219024" imgH="161840" progId="Equation.DSMT4">
                  <p:embed/>
                </p:oleObj>
              </mc:Choice>
              <mc:Fallback>
                <p:oleObj name="Equation" r:id="rId9" imgW="219024" imgH="161840" progId="Equation.DSMT4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9388" y="5322888"/>
                        <a:ext cx="415925" cy="301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9951" name="Object 15"/>
          <p:cNvGraphicFramePr>
            <a:graphicFrameLocks noChangeAspect="1"/>
          </p:cNvGraphicFramePr>
          <p:nvPr/>
        </p:nvGraphicFramePr>
        <p:xfrm>
          <a:off x="2057400" y="4872038"/>
          <a:ext cx="4421188" cy="1169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161" name="Equation" r:id="rId11" imgW="2667135" imgH="685724" progId="Equation.DSMT4">
                  <p:embed/>
                </p:oleObj>
              </mc:Choice>
              <mc:Fallback>
                <p:oleObj name="Equation" r:id="rId11" imgW="2667135" imgH="685724" progId="Equation.DSMT4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4872038"/>
                        <a:ext cx="4421188" cy="1169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7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7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7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7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79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9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9944" grpId="0" autoUpdateAnimBg="0"/>
      <p:bldP spid="679945" grpId="0" autoUpdateAnimBg="0"/>
      <p:bldP spid="679948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07902859-9960-4AFD-8400-AE39B6AEF0B7}" type="slidenum">
              <a:rPr lang="en-US" sz="1400" smtClean="0">
                <a:solidFill>
                  <a:srgbClr val="002060"/>
                </a:solidFill>
              </a:rPr>
              <a:pPr/>
              <a:t>40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40963" name="Text Box 2"/>
          <p:cNvSpPr txBox="1">
            <a:spLocks noChangeArrowheads="1"/>
          </p:cNvSpPr>
          <p:nvPr/>
        </p:nvSpPr>
        <p:spPr bwMode="auto">
          <a:xfrm>
            <a:off x="3962400" y="304800"/>
            <a:ext cx="122555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FF"/>
                </a:solidFill>
              </a:rPr>
              <a:t>General</a:t>
            </a:r>
          </a:p>
        </p:txBody>
      </p:sp>
      <p:graphicFrame>
        <p:nvGraphicFramePr>
          <p:cNvPr id="687107" name="Object 3"/>
          <p:cNvGraphicFramePr>
            <a:graphicFrameLocks noChangeAspect="1"/>
          </p:cNvGraphicFramePr>
          <p:nvPr/>
        </p:nvGraphicFramePr>
        <p:xfrm>
          <a:off x="1092200" y="985838"/>
          <a:ext cx="5602288" cy="1544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7" name="Equation" r:id="rId3" imgW="3390833" imgH="914299" progId="Equation.DSMT4">
                  <p:embed/>
                </p:oleObj>
              </mc:Choice>
              <mc:Fallback>
                <p:oleObj name="Equation" r:id="rId3" imgW="3390833" imgH="914299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2200" y="985838"/>
                        <a:ext cx="5602288" cy="1544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7108" name="Text Box 4"/>
          <p:cNvSpPr txBox="1">
            <a:spLocks noChangeArrowheads="1"/>
          </p:cNvSpPr>
          <p:nvPr/>
        </p:nvSpPr>
        <p:spPr bwMode="auto">
          <a:xfrm>
            <a:off x="2032000" y="2819400"/>
            <a:ext cx="50546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FF"/>
                </a:solidFill>
              </a:rPr>
              <a:t>Shorthand Notations (Various types)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62200" y="3478213"/>
            <a:ext cx="3694113" cy="1169987"/>
            <a:chOff x="2362200" y="3478213"/>
            <a:chExt cx="3694113" cy="1169987"/>
          </a:xfrm>
        </p:grpSpPr>
        <p:graphicFrame>
          <p:nvGraphicFramePr>
            <p:cNvPr id="40966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878705542"/>
                </p:ext>
              </p:extLst>
            </p:nvPr>
          </p:nvGraphicFramePr>
          <p:xfrm>
            <a:off x="2362200" y="3478213"/>
            <a:ext cx="3694113" cy="11699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058" name="Equation" r:id="rId5" imgW="2219376" imgH="685724" progId="Equation.DSMT4">
                    <p:embed/>
                  </p:oleObj>
                </mc:Choice>
                <mc:Fallback>
                  <p:oleObj name="Equation" r:id="rId5" imgW="2219376" imgH="685724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62200" y="3478213"/>
                          <a:ext cx="3694113" cy="11699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" name="Group 1"/>
            <p:cNvGrpSpPr/>
            <p:nvPr/>
          </p:nvGrpSpPr>
          <p:grpSpPr>
            <a:xfrm>
              <a:off x="4711700" y="3505200"/>
              <a:ext cx="228600" cy="762000"/>
              <a:chOff x="4711700" y="3505200"/>
              <a:chExt cx="228600" cy="762000"/>
            </a:xfrm>
          </p:grpSpPr>
          <p:sp>
            <p:nvSpPr>
              <p:cNvPr id="40967" name="Line 6"/>
              <p:cNvSpPr>
                <a:spLocks noChangeShapeType="1"/>
              </p:cNvSpPr>
              <p:nvPr/>
            </p:nvSpPr>
            <p:spPr bwMode="auto">
              <a:xfrm>
                <a:off x="4711700" y="3505200"/>
                <a:ext cx="228600" cy="0"/>
              </a:xfrm>
              <a:prstGeom prst="line">
                <a:avLst/>
              </a:prstGeom>
              <a:noFill/>
              <a:ln w="12700">
                <a:solidFill>
                  <a:srgbClr val="007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968" name="Line 7"/>
              <p:cNvSpPr>
                <a:spLocks noChangeShapeType="1"/>
              </p:cNvSpPr>
              <p:nvPr/>
            </p:nvSpPr>
            <p:spPr bwMode="auto">
              <a:xfrm>
                <a:off x="4711700" y="3886200"/>
                <a:ext cx="228600" cy="0"/>
              </a:xfrm>
              <a:prstGeom prst="line">
                <a:avLst/>
              </a:prstGeom>
              <a:noFill/>
              <a:ln w="12700">
                <a:solidFill>
                  <a:srgbClr val="007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969" name="Line 8"/>
              <p:cNvSpPr>
                <a:spLocks noChangeShapeType="1"/>
              </p:cNvSpPr>
              <p:nvPr/>
            </p:nvSpPr>
            <p:spPr bwMode="auto">
              <a:xfrm>
                <a:off x="4711700" y="4267200"/>
                <a:ext cx="228600" cy="0"/>
              </a:xfrm>
              <a:prstGeom prst="line">
                <a:avLst/>
              </a:prstGeom>
              <a:noFill/>
              <a:ln w="12700">
                <a:solidFill>
                  <a:srgbClr val="007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40970" name="Text Box 11"/>
          <p:cNvSpPr txBox="1">
            <a:spLocks noChangeArrowheads="1"/>
          </p:cNvSpPr>
          <p:nvPr/>
        </p:nvSpPr>
        <p:spPr bwMode="auto">
          <a:xfrm>
            <a:off x="954088" y="4876800"/>
            <a:ext cx="71231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Use bars to indicate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 spin.  Lack of a bar means the spin is </a:t>
            </a:r>
            <a:endParaRPr lang="en-US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8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7108" grpId="0"/>
      <p:bldP spid="4097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E95FBFE-9E73-4969-A790-0C792F8D9BBC}" type="slidenum">
              <a:rPr lang="en-US" sz="1400" smtClean="0">
                <a:solidFill>
                  <a:srgbClr val="002060"/>
                </a:solidFill>
              </a:rPr>
              <a:pPr/>
              <a:t>41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88130" name="Text Box 2"/>
          <p:cNvSpPr txBox="1">
            <a:spLocks noChangeArrowheads="1"/>
          </p:cNvSpPr>
          <p:nvPr/>
        </p:nvSpPr>
        <p:spPr bwMode="auto">
          <a:xfrm>
            <a:off x="517525" y="304800"/>
            <a:ext cx="4749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Show diagonal terms only.           </a:t>
            </a:r>
            <a:r>
              <a:rPr lang="en-US">
                <a:solidFill>
                  <a:srgbClr val="FF0000"/>
                </a:solidFill>
              </a:rPr>
              <a:t>Lithium</a:t>
            </a:r>
          </a:p>
        </p:txBody>
      </p:sp>
      <p:graphicFrame>
        <p:nvGraphicFramePr>
          <p:cNvPr id="688131" name="Object 3"/>
          <p:cNvGraphicFramePr>
            <a:graphicFrameLocks noChangeAspect="1"/>
          </p:cNvGraphicFramePr>
          <p:nvPr/>
        </p:nvGraphicFramePr>
        <p:xfrm>
          <a:off x="3051175" y="679450"/>
          <a:ext cx="3778250" cy="700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24" name="Equation" r:id="rId3" imgW="2266849" imgH="390414" progId="Equation.DSMT4">
                  <p:embed/>
                </p:oleObj>
              </mc:Choice>
              <mc:Fallback>
                <p:oleObj name="Equation" r:id="rId3" imgW="2266849" imgH="390414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1175" y="679450"/>
                        <a:ext cx="3778250" cy="700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8132" name="Text Box 4"/>
          <p:cNvSpPr txBox="1">
            <a:spLocks noChangeArrowheads="1"/>
          </p:cNvSpPr>
          <p:nvPr/>
        </p:nvSpPr>
        <p:spPr bwMode="auto">
          <a:xfrm>
            <a:off x="4175125" y="1524000"/>
            <a:ext cx="12303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Beryllium</a:t>
            </a:r>
          </a:p>
        </p:txBody>
      </p:sp>
      <p:graphicFrame>
        <p:nvGraphicFramePr>
          <p:cNvPr id="688134" name="Object 6"/>
          <p:cNvGraphicFramePr>
            <a:graphicFrameLocks noChangeAspect="1"/>
          </p:cNvGraphicFramePr>
          <p:nvPr/>
        </p:nvGraphicFramePr>
        <p:xfrm>
          <a:off x="2579688" y="1897063"/>
          <a:ext cx="4721225" cy="700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25" name="Equation" r:id="rId5" imgW="2857567" imgH="390414" progId="Equation.DSMT4">
                  <p:embed/>
                </p:oleObj>
              </mc:Choice>
              <mc:Fallback>
                <p:oleObj name="Equation" r:id="rId5" imgW="2857567" imgH="390414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9688" y="1897063"/>
                        <a:ext cx="4721225" cy="700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8135" name="Text Box 7"/>
          <p:cNvSpPr txBox="1">
            <a:spLocks noChangeArrowheads="1"/>
          </p:cNvSpPr>
          <p:nvPr/>
        </p:nvSpPr>
        <p:spPr bwMode="auto">
          <a:xfrm>
            <a:off x="593725" y="2743200"/>
            <a:ext cx="40624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Other shorthand notations include:</a:t>
            </a:r>
          </a:p>
        </p:txBody>
      </p:sp>
      <p:sp>
        <p:nvSpPr>
          <p:cNvPr id="688136" name="Text Box 8"/>
          <p:cNvSpPr txBox="1">
            <a:spLocks noChangeArrowheads="1"/>
          </p:cNvSpPr>
          <p:nvPr/>
        </p:nvSpPr>
        <p:spPr bwMode="auto">
          <a:xfrm>
            <a:off x="609600" y="3276600"/>
            <a:ext cx="45989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Leaving out the normalization constant.</a:t>
            </a:r>
          </a:p>
        </p:txBody>
      </p:sp>
      <p:sp>
        <p:nvSpPr>
          <p:cNvPr id="688137" name="Text Box 9"/>
          <p:cNvSpPr txBox="1">
            <a:spLocks noChangeArrowheads="1"/>
          </p:cNvSpPr>
          <p:nvPr/>
        </p:nvSpPr>
        <p:spPr bwMode="auto">
          <a:xfrm>
            <a:off x="609600" y="3859213"/>
            <a:ext cx="73358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Leaving out the normalization constant and electron numbering.</a:t>
            </a: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3200400" y="4403725"/>
            <a:ext cx="2822575" cy="860425"/>
            <a:chOff x="2016" y="2774"/>
            <a:chExt cx="1778" cy="542"/>
          </a:xfrm>
        </p:grpSpPr>
        <p:sp>
          <p:nvSpPr>
            <p:cNvPr id="41996" name="Text Box 10"/>
            <p:cNvSpPr txBox="1">
              <a:spLocks noChangeArrowheads="1"/>
            </p:cNvSpPr>
            <p:nvPr/>
          </p:nvSpPr>
          <p:spPr bwMode="auto">
            <a:xfrm>
              <a:off x="2634" y="2774"/>
              <a:ext cx="77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0000"/>
                  </a:solidFill>
                </a:rPr>
                <a:t>Beryllium</a:t>
              </a:r>
            </a:p>
          </p:txBody>
        </p:sp>
        <p:graphicFrame>
          <p:nvGraphicFramePr>
            <p:cNvPr id="41997" name="Object 11"/>
            <p:cNvGraphicFramePr>
              <a:graphicFrameLocks noChangeAspect="1"/>
            </p:cNvGraphicFramePr>
            <p:nvPr/>
          </p:nvGraphicFramePr>
          <p:xfrm>
            <a:off x="2016" y="3048"/>
            <a:ext cx="1778" cy="2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126" name="Equation" r:id="rId7" imgW="1685841" imgH="228575" progId="Equation.DSMT4">
                    <p:embed/>
                  </p:oleObj>
                </mc:Choice>
                <mc:Fallback>
                  <p:oleObj name="Equation" r:id="rId7" imgW="1685841" imgH="228575" progId="Equation.DSMT4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16" y="3048"/>
                          <a:ext cx="1778" cy="2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88140" name="Text Box 12"/>
          <p:cNvSpPr txBox="1">
            <a:spLocks noChangeArrowheads="1"/>
          </p:cNvSpPr>
          <p:nvPr/>
        </p:nvSpPr>
        <p:spPr bwMode="auto">
          <a:xfrm>
            <a:off x="669925" y="5486400"/>
            <a:ext cx="76168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To avoid confusion, the </a:t>
            </a:r>
            <a:r>
              <a:rPr lang="en-US" b="1">
                <a:solidFill>
                  <a:srgbClr val="002060"/>
                </a:solidFill>
              </a:rPr>
              <a:t>only</a:t>
            </a:r>
            <a:r>
              <a:rPr lang="en-US">
                <a:solidFill>
                  <a:srgbClr val="002060"/>
                </a:solidFill>
              </a:rPr>
              <a:t> shorthand I might use is the diagonal</a:t>
            </a:r>
          </a:p>
          <a:p>
            <a:r>
              <a:rPr lang="en-US">
                <a:solidFill>
                  <a:srgbClr val="002060"/>
                </a:solidFill>
              </a:rPr>
              <a:t>form at the top of this page.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8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8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8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8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8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88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88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8130" grpId="0" autoUpdateAnimBg="0"/>
      <p:bldP spid="688132" grpId="0" autoUpdateAnimBg="0"/>
      <p:bldP spid="688135" grpId="0" autoUpdateAnimBg="0"/>
      <p:bldP spid="688136" grpId="0" autoUpdateAnimBg="0"/>
      <p:bldP spid="688137" grpId="0" autoUpdateAnimBg="0"/>
      <p:bldP spid="688140" grpId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CD22F3F-D00E-4DDA-8E34-13D233ADF14C}" type="slidenum">
              <a:rPr lang="en-US" sz="1400" smtClean="0">
                <a:solidFill>
                  <a:srgbClr val="002060"/>
                </a:solidFill>
              </a:rPr>
              <a:pPr/>
              <a:t>42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43011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76200"/>
            <a:ext cx="7772400" cy="457200"/>
          </a:xfrm>
        </p:spPr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Part C:  Many Electron Atoms</a:t>
            </a:r>
            <a:endParaRPr lang="en-US" smtClean="0">
              <a:solidFill>
                <a:srgbClr val="002060"/>
              </a:solidFill>
            </a:endParaRPr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457200" y="684213"/>
            <a:ext cx="538321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The Hamiltonian for Multielectron Atoms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43013" name="Text Box 6"/>
          <p:cNvSpPr txBox="1">
            <a:spLocks noChangeArrowheads="1"/>
          </p:cNvSpPr>
          <p:nvPr/>
        </p:nvSpPr>
        <p:spPr bwMode="auto">
          <a:xfrm>
            <a:off x="460375" y="3700463"/>
            <a:ext cx="38036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</a:rPr>
              <a:t>The Hartree-Fock Method</a:t>
            </a:r>
            <a:endParaRPr lang="en-US" sz="2600" b="1">
              <a:solidFill>
                <a:srgbClr val="FF33CC"/>
              </a:solidFill>
            </a:endParaRPr>
          </a:p>
        </p:txBody>
      </p:sp>
      <p:sp>
        <p:nvSpPr>
          <p:cNvPr id="43014" name="Text Box 7"/>
          <p:cNvSpPr txBox="1">
            <a:spLocks noChangeArrowheads="1"/>
          </p:cNvSpPr>
          <p:nvPr/>
        </p:nvSpPr>
        <p:spPr bwMode="auto">
          <a:xfrm>
            <a:off x="460375" y="1217613"/>
            <a:ext cx="39592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The Hartree Method: Helium</a:t>
            </a:r>
          </a:p>
        </p:txBody>
      </p:sp>
      <p:sp>
        <p:nvSpPr>
          <p:cNvPr id="43015" name="Text Box 8"/>
          <p:cNvSpPr txBox="1">
            <a:spLocks noChangeArrowheads="1"/>
          </p:cNvSpPr>
          <p:nvPr/>
        </p:nvSpPr>
        <p:spPr bwMode="auto">
          <a:xfrm>
            <a:off x="460375" y="4387850"/>
            <a:ext cx="53371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Hartree-Fock Orbital Energies for Argon</a:t>
            </a:r>
          </a:p>
        </p:txBody>
      </p:sp>
      <p:sp>
        <p:nvSpPr>
          <p:cNvPr id="43016" name="Text Box 9"/>
          <p:cNvSpPr txBox="1">
            <a:spLocks noChangeArrowheads="1"/>
          </p:cNvSpPr>
          <p:nvPr/>
        </p:nvSpPr>
        <p:spPr bwMode="auto">
          <a:xfrm>
            <a:off x="484188" y="2405063"/>
            <a:ext cx="449103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Extension to Multielectron Atoms</a:t>
            </a:r>
          </a:p>
        </p:txBody>
      </p:sp>
      <p:sp>
        <p:nvSpPr>
          <p:cNvPr id="43017" name="Text Box 10"/>
          <p:cNvSpPr txBox="1">
            <a:spLocks noChangeArrowheads="1"/>
          </p:cNvSpPr>
          <p:nvPr/>
        </p:nvSpPr>
        <p:spPr bwMode="auto">
          <a:xfrm>
            <a:off x="508000" y="3046413"/>
            <a:ext cx="713263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Antisymmetrized Wavefunctions:  Slater Determinants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43018" name="Text Box 11"/>
          <p:cNvSpPr txBox="1">
            <a:spLocks noChangeArrowheads="1"/>
          </p:cNvSpPr>
          <p:nvPr/>
        </p:nvSpPr>
        <p:spPr bwMode="auto">
          <a:xfrm>
            <a:off x="457200" y="5073650"/>
            <a:ext cx="28638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Electron Correlation</a:t>
            </a:r>
          </a:p>
        </p:txBody>
      </p:sp>
      <p:sp>
        <p:nvSpPr>
          <p:cNvPr id="43019" name="Text Box 12"/>
          <p:cNvSpPr txBox="1">
            <a:spLocks noChangeArrowheads="1"/>
          </p:cNvSpPr>
          <p:nvPr/>
        </p:nvSpPr>
        <p:spPr bwMode="auto">
          <a:xfrm>
            <a:off x="488950" y="1795463"/>
            <a:ext cx="30067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Koopman’s Theorem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904A956-C48B-4C1D-8DCD-DD08DB81104D}" type="slidenum">
              <a:rPr lang="en-US" sz="1400" smtClean="0">
                <a:solidFill>
                  <a:srgbClr val="002060"/>
                </a:solidFill>
              </a:rPr>
              <a:pPr/>
              <a:t>43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440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The Hartree-Fock Method</a:t>
            </a:r>
          </a:p>
        </p:txBody>
      </p:sp>
      <p:sp>
        <p:nvSpPr>
          <p:cNvPr id="689155" name="Text Box 3"/>
          <p:cNvSpPr txBox="1">
            <a:spLocks noChangeArrowheads="1"/>
          </p:cNvSpPr>
          <p:nvPr/>
        </p:nvSpPr>
        <p:spPr bwMode="auto">
          <a:xfrm>
            <a:off x="517525" y="838200"/>
            <a:ext cx="83185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Hartree’s original method neglected to consider that the wavefunction</a:t>
            </a:r>
          </a:p>
          <a:p>
            <a:r>
              <a:rPr lang="en-US">
                <a:solidFill>
                  <a:srgbClr val="002060"/>
                </a:solidFill>
              </a:rPr>
              <a:t>in a multielectron atom (or molecule) must be antisymmetric with respect</a:t>
            </a:r>
          </a:p>
          <a:p>
            <a:r>
              <a:rPr lang="en-US">
                <a:solidFill>
                  <a:srgbClr val="002060"/>
                </a:solidFill>
              </a:rPr>
              <a:t>to electron exchange.</a:t>
            </a:r>
          </a:p>
        </p:txBody>
      </p:sp>
      <p:sp>
        <p:nvSpPr>
          <p:cNvPr id="689156" name="Text Box 4"/>
          <p:cNvSpPr txBox="1">
            <a:spLocks noChangeArrowheads="1"/>
          </p:cNvSpPr>
          <p:nvPr/>
        </p:nvSpPr>
        <p:spPr bwMode="auto">
          <a:xfrm>
            <a:off x="517525" y="2144713"/>
            <a:ext cx="8351838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Hartree-Fock is an extension, using antisymmetrized wavefunctions.</a:t>
            </a:r>
          </a:p>
          <a:p>
            <a:pPr>
              <a:lnSpc>
                <a:spcPct val="250000"/>
              </a:lnSpc>
            </a:pPr>
            <a:r>
              <a:rPr lang="en-US">
                <a:solidFill>
                  <a:srgbClr val="002060"/>
                </a:solidFill>
              </a:rPr>
              <a:t>It results in additional </a:t>
            </a:r>
            <a:r>
              <a:rPr lang="en-US" b="1">
                <a:solidFill>
                  <a:srgbClr val="FF33CC"/>
                </a:solidFill>
              </a:rPr>
              <a:t>“Exchange” </a:t>
            </a:r>
            <a:r>
              <a:rPr lang="en-US">
                <a:solidFill>
                  <a:srgbClr val="002060"/>
                </a:solidFill>
              </a:rPr>
              <a:t>terms in the Effective Hamiltonians</a:t>
            </a:r>
          </a:p>
          <a:p>
            <a:r>
              <a:rPr lang="en-US">
                <a:solidFill>
                  <a:srgbClr val="002060"/>
                </a:solidFill>
              </a:rPr>
              <a:t>and </a:t>
            </a:r>
            <a:r>
              <a:rPr lang="en-US" b="1">
                <a:solidFill>
                  <a:srgbClr val="FF33CC"/>
                </a:solidFill>
              </a:rPr>
              <a:t>“Exchange Integrals” </a:t>
            </a:r>
            <a:r>
              <a:rPr lang="en-US">
                <a:solidFill>
                  <a:srgbClr val="002060"/>
                </a:solidFill>
              </a:rPr>
              <a:t>in the expression for the energy.</a:t>
            </a:r>
          </a:p>
        </p:txBody>
      </p:sp>
      <p:sp>
        <p:nvSpPr>
          <p:cNvPr id="689157" name="Text Box 5"/>
          <p:cNvSpPr txBox="1">
            <a:spLocks noChangeArrowheads="1"/>
          </p:cNvSpPr>
          <p:nvPr/>
        </p:nvSpPr>
        <p:spPr bwMode="auto">
          <a:xfrm>
            <a:off x="457200" y="3886200"/>
            <a:ext cx="81486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actually encountered Exchange Integrals when we calculated</a:t>
            </a:r>
          </a:p>
          <a:p>
            <a:r>
              <a:rPr lang="en-US">
                <a:solidFill>
                  <a:srgbClr val="002060"/>
                </a:solidFill>
              </a:rPr>
              <a:t>the energy of excited state Helium in the 1s</a:t>
            </a:r>
            <a:r>
              <a:rPr lang="en-US" baseline="30000">
                <a:solidFill>
                  <a:srgbClr val="002060"/>
                </a:solidFill>
              </a:rPr>
              <a:t>1</a:t>
            </a:r>
            <a:r>
              <a:rPr lang="en-US">
                <a:solidFill>
                  <a:srgbClr val="002060"/>
                </a:solidFill>
              </a:rPr>
              <a:t>2s</a:t>
            </a:r>
            <a:r>
              <a:rPr lang="en-US" baseline="30000">
                <a:solidFill>
                  <a:srgbClr val="002060"/>
                </a:solidFill>
              </a:rPr>
              <a:t>1</a:t>
            </a:r>
            <a:r>
              <a:rPr lang="en-US">
                <a:solidFill>
                  <a:srgbClr val="002060"/>
                </a:solidFill>
              </a:rPr>
              <a:t> electron configuration.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8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8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9155" grpId="0" autoUpdateAnimBg="0"/>
      <p:bldP spid="689156" grpId="0" autoUpdateAnimBg="0"/>
      <p:bldP spid="689157" grpId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CF82E6A-D0BB-4129-90B6-FF618787179D}" type="slidenum">
              <a:rPr lang="en-US" sz="1400" smtClean="0">
                <a:solidFill>
                  <a:srgbClr val="002060"/>
                </a:solidFill>
              </a:rPr>
              <a:pPr/>
              <a:t>44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45059" name="Text Box 2"/>
          <p:cNvSpPr txBox="1">
            <a:spLocks noChangeArrowheads="1"/>
          </p:cNvSpPr>
          <p:nvPr/>
        </p:nvSpPr>
        <p:spPr bwMode="auto">
          <a:xfrm>
            <a:off x="990600" y="258763"/>
            <a:ext cx="7069138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FF"/>
                </a:solidFill>
              </a:rPr>
              <a:t>Review:  The Energy of Triplet State Helium (1s</a:t>
            </a:r>
            <a:r>
              <a:rPr lang="en-US" sz="2200" b="1" baseline="30000">
                <a:solidFill>
                  <a:srgbClr val="FF00FF"/>
                </a:solidFill>
              </a:rPr>
              <a:t>1</a:t>
            </a:r>
            <a:r>
              <a:rPr lang="en-US" sz="2200" b="1">
                <a:solidFill>
                  <a:srgbClr val="FF00FF"/>
                </a:solidFill>
              </a:rPr>
              <a:t>2s</a:t>
            </a:r>
            <a:r>
              <a:rPr lang="en-US" sz="2200" b="1" baseline="30000">
                <a:solidFill>
                  <a:srgbClr val="FF00FF"/>
                </a:solidFill>
              </a:rPr>
              <a:t>1</a:t>
            </a:r>
            <a:r>
              <a:rPr lang="en-US" sz="2200" b="1">
                <a:solidFill>
                  <a:srgbClr val="FF00FF"/>
                </a:solidFill>
              </a:rPr>
              <a:t>)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03325" y="879475"/>
            <a:ext cx="4403725" cy="2016126"/>
            <a:chOff x="1203325" y="879475"/>
            <a:chExt cx="4403725" cy="2016126"/>
          </a:xfrm>
        </p:grpSpPr>
        <p:graphicFrame>
          <p:nvGraphicFramePr>
            <p:cNvPr id="690179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554684246"/>
                </p:ext>
              </p:extLst>
            </p:nvPr>
          </p:nvGraphicFramePr>
          <p:xfrm>
            <a:off x="1295400" y="879475"/>
            <a:ext cx="2286000" cy="4159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466" name="Equation" r:id="rId3" imgW="1390751" imgH="228575" progId="Equation.DSMT4">
                    <p:embed/>
                  </p:oleObj>
                </mc:Choice>
                <mc:Fallback>
                  <p:oleObj name="Equation" r:id="rId3" imgW="1390751" imgH="228575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95400" y="879475"/>
                          <a:ext cx="2286000" cy="4159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90180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628195226"/>
                </p:ext>
              </p:extLst>
            </p:nvPr>
          </p:nvGraphicFramePr>
          <p:xfrm>
            <a:off x="1219200" y="1447800"/>
            <a:ext cx="4387850" cy="762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467" name="Equation" r:id="rId5" imgW="2705040" imgH="457200" progId="Equation.DSMT4">
                    <p:embed/>
                  </p:oleObj>
                </mc:Choice>
                <mc:Fallback>
                  <p:oleObj name="Equation" r:id="rId5" imgW="2705040" imgH="4572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19200" y="1447800"/>
                          <a:ext cx="4387850" cy="7620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5067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651322161"/>
                </p:ext>
              </p:extLst>
            </p:nvPr>
          </p:nvGraphicFramePr>
          <p:xfrm>
            <a:off x="1203325" y="2209801"/>
            <a:ext cx="4283075" cy="685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468" name="Equation" r:id="rId7" imgW="2641320" imgH="419040" progId="Equation.DSMT4">
                    <p:embed/>
                  </p:oleObj>
                </mc:Choice>
                <mc:Fallback>
                  <p:oleObj name="Equation" r:id="rId7" imgW="2641320" imgH="4190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3325" y="2209801"/>
                          <a:ext cx="4283075" cy="685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90185" name="Text Box 9"/>
          <p:cNvSpPr txBox="1">
            <a:spLocks noChangeArrowheads="1"/>
          </p:cNvSpPr>
          <p:nvPr/>
        </p:nvSpPr>
        <p:spPr bwMode="auto">
          <a:xfrm>
            <a:off x="685800" y="3048000"/>
            <a:ext cx="72009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Remember that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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spin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does not contribute directly to the energy.</a:t>
            </a:r>
            <a:endParaRPr lang="en-US">
              <a:solidFill>
                <a:srgbClr val="002060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976313" y="3711575"/>
            <a:ext cx="6964362" cy="1858963"/>
            <a:chOff x="976313" y="3711575"/>
            <a:chExt cx="6964362" cy="1858963"/>
          </a:xfrm>
        </p:grpSpPr>
        <p:graphicFrame>
          <p:nvGraphicFramePr>
            <p:cNvPr id="690183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892083310"/>
                </p:ext>
              </p:extLst>
            </p:nvPr>
          </p:nvGraphicFramePr>
          <p:xfrm>
            <a:off x="976313" y="4824413"/>
            <a:ext cx="6964362" cy="746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469" name="Equation" r:id="rId9" imgW="4314943" imgH="428510" progId="Equation.DSMT4">
                    <p:embed/>
                  </p:oleObj>
                </mc:Choice>
                <mc:Fallback>
                  <p:oleObj name="Equation" r:id="rId9" imgW="4314943" imgH="42851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76313" y="4824413"/>
                          <a:ext cx="6964362" cy="746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90186" name="Object 1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156244150"/>
                </p:ext>
              </p:extLst>
            </p:nvPr>
          </p:nvGraphicFramePr>
          <p:xfrm>
            <a:off x="1414463" y="3711575"/>
            <a:ext cx="3779837" cy="7905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470" name="Equation" r:id="rId11" imgW="2324033" imgH="457149" progId="Equation.DSMT4">
                    <p:embed/>
                  </p:oleObj>
                </mc:Choice>
                <mc:Fallback>
                  <p:oleObj name="Equation" r:id="rId11" imgW="2324033" imgH="457149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14463" y="3711575"/>
                          <a:ext cx="3779837" cy="7905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90187" name="Object 11"/>
          <p:cNvGraphicFramePr>
            <a:graphicFrameLocks noChangeAspect="1"/>
          </p:cNvGraphicFramePr>
          <p:nvPr/>
        </p:nvGraphicFramePr>
        <p:xfrm>
          <a:off x="5257800" y="3792538"/>
          <a:ext cx="1546225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1" name="Equation" r:id="rId13" imgW="923841" imgH="390414" progId="Equation.3">
                  <p:embed/>
                </p:oleObj>
              </mc:Choice>
              <mc:Fallback>
                <p:oleObj name="Equation" r:id="rId13" imgW="923841" imgH="390414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7800" y="3792538"/>
                        <a:ext cx="1546225" cy="696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46216829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0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018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83C4D88-B40A-4720-9BC2-AB5BDA531666}" type="slidenum">
              <a:rPr lang="en-US" sz="1400" smtClean="0">
                <a:solidFill>
                  <a:srgbClr val="002060"/>
                </a:solidFill>
              </a:rPr>
              <a:pPr/>
              <a:t>45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691204" name="Object 4"/>
          <p:cNvGraphicFramePr>
            <a:graphicFrameLocks noChangeAspect="1"/>
          </p:cNvGraphicFramePr>
          <p:nvPr/>
        </p:nvGraphicFramePr>
        <p:xfrm>
          <a:off x="2441575" y="279400"/>
          <a:ext cx="3227388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0" name="Equation" r:id="rId3" imgW="1981200" imgH="247758" progId="Equation.DSMT4">
                  <p:embed/>
                </p:oleObj>
              </mc:Choice>
              <mc:Fallback>
                <p:oleObj name="Equation" r:id="rId3" imgW="1981200" imgH="247758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1575" y="279400"/>
                        <a:ext cx="3227388" cy="466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" name="Group 8"/>
          <p:cNvGrpSpPr/>
          <p:nvPr/>
        </p:nvGrpSpPr>
        <p:grpSpPr>
          <a:xfrm>
            <a:off x="304800" y="1190625"/>
            <a:ext cx="8626475" cy="1624013"/>
            <a:chOff x="304800" y="1190625"/>
            <a:chExt cx="8626475" cy="1624013"/>
          </a:xfrm>
        </p:grpSpPr>
        <p:sp>
          <p:nvSpPr>
            <p:cNvPr id="46100" name="Text Box 6"/>
            <p:cNvSpPr txBox="1">
              <a:spLocks noChangeArrowheads="1"/>
            </p:cNvSpPr>
            <p:nvPr/>
          </p:nvSpPr>
          <p:spPr bwMode="auto">
            <a:xfrm>
              <a:off x="304800" y="1293813"/>
              <a:ext cx="876300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where</a:t>
              </a:r>
            </a:p>
          </p:txBody>
        </p:sp>
        <p:graphicFrame>
          <p:nvGraphicFramePr>
            <p:cNvPr id="46101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373145035"/>
                </p:ext>
              </p:extLst>
            </p:nvPr>
          </p:nvGraphicFramePr>
          <p:xfrm>
            <a:off x="1330325" y="1193800"/>
            <a:ext cx="3317875" cy="7096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3491" name="Equation" r:id="rId5" imgW="2028943" imgH="400141" progId="Equation.DSMT4">
                    <p:embed/>
                  </p:oleObj>
                </mc:Choice>
                <mc:Fallback>
                  <p:oleObj name="Equation" r:id="rId5" imgW="2028943" imgH="400141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30325" y="1193800"/>
                          <a:ext cx="3317875" cy="7096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6102" name="Object 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841213516"/>
                </p:ext>
              </p:extLst>
            </p:nvPr>
          </p:nvGraphicFramePr>
          <p:xfrm>
            <a:off x="1362075" y="2066925"/>
            <a:ext cx="2840038" cy="7445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3492" name="Equation" r:id="rId7" imgW="1733584" imgH="428510" progId="Equation.DSMT4">
                    <p:embed/>
                  </p:oleObj>
                </mc:Choice>
                <mc:Fallback>
                  <p:oleObj name="Equation" r:id="rId7" imgW="1733584" imgH="42851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62075" y="2066925"/>
                          <a:ext cx="2840038" cy="7445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6098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481363689"/>
                </p:ext>
              </p:extLst>
            </p:nvPr>
          </p:nvGraphicFramePr>
          <p:xfrm>
            <a:off x="4954588" y="1190625"/>
            <a:ext cx="3351212" cy="7096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3493" name="Equation" r:id="rId9" imgW="2057535" imgH="400141" progId="Equation.DSMT4">
                    <p:embed/>
                  </p:oleObj>
                </mc:Choice>
                <mc:Fallback>
                  <p:oleObj name="Equation" r:id="rId9" imgW="2057535" imgH="400141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54588" y="1190625"/>
                          <a:ext cx="3351212" cy="7096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6099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557217972"/>
                </p:ext>
              </p:extLst>
            </p:nvPr>
          </p:nvGraphicFramePr>
          <p:xfrm>
            <a:off x="4935538" y="2103438"/>
            <a:ext cx="3995737" cy="711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3494" name="Equation" r:id="rId11" imgW="2457551" imgH="400141" progId="Equation.DSMT4">
                    <p:embed/>
                  </p:oleObj>
                </mc:Choice>
                <mc:Fallback>
                  <p:oleObj name="Equation" r:id="rId11" imgW="2457551" imgH="400141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35538" y="2103438"/>
                          <a:ext cx="3995737" cy="711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8" name="Group 7"/>
          <p:cNvGrpSpPr/>
          <p:nvPr/>
        </p:nvGrpSpPr>
        <p:grpSpPr>
          <a:xfrm>
            <a:off x="381000" y="593725"/>
            <a:ext cx="8382000" cy="3444875"/>
            <a:chOff x="381000" y="593725"/>
            <a:chExt cx="8382000" cy="3444875"/>
          </a:xfrm>
        </p:grpSpPr>
        <p:sp>
          <p:nvSpPr>
            <p:cNvPr id="46096" name="Text Box 10"/>
            <p:cNvSpPr txBox="1">
              <a:spLocks noChangeArrowheads="1"/>
            </p:cNvSpPr>
            <p:nvPr/>
          </p:nvSpPr>
          <p:spPr bwMode="auto">
            <a:xfrm>
              <a:off x="3255963" y="593725"/>
              <a:ext cx="325438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1</a:t>
              </a:r>
            </a:p>
          </p:txBody>
        </p:sp>
        <p:sp>
          <p:nvSpPr>
            <p:cNvPr id="46097" name="Text Box 14"/>
            <p:cNvSpPr txBox="1">
              <a:spLocks noChangeArrowheads="1"/>
            </p:cNvSpPr>
            <p:nvPr/>
          </p:nvSpPr>
          <p:spPr bwMode="auto">
            <a:xfrm>
              <a:off x="381000" y="3119438"/>
              <a:ext cx="4454525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33CC"/>
                  </a:solidFill>
                </a:rPr>
                <a:t>1.  Energy of electron in 1s He</a:t>
              </a:r>
              <a:r>
                <a:rPr lang="en-US" baseline="30000">
                  <a:solidFill>
                    <a:srgbClr val="FF33CC"/>
                  </a:solidFill>
                </a:rPr>
                <a:t>+</a:t>
              </a:r>
              <a:r>
                <a:rPr lang="en-US">
                  <a:solidFill>
                    <a:srgbClr val="FF33CC"/>
                  </a:solidFill>
                </a:rPr>
                <a:t> orbital</a:t>
              </a:r>
            </a:p>
          </p:txBody>
        </p:sp>
        <p:sp>
          <p:nvSpPr>
            <p:cNvPr id="46094" name="Text Box 11"/>
            <p:cNvSpPr txBox="1">
              <a:spLocks noChangeArrowheads="1"/>
            </p:cNvSpPr>
            <p:nvPr/>
          </p:nvSpPr>
          <p:spPr bwMode="auto">
            <a:xfrm>
              <a:off x="3810000" y="593725"/>
              <a:ext cx="325438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2</a:t>
              </a:r>
            </a:p>
          </p:txBody>
        </p:sp>
        <p:sp>
          <p:nvSpPr>
            <p:cNvPr id="46095" name="Text Box 15"/>
            <p:cNvSpPr txBox="1">
              <a:spLocks noChangeArrowheads="1"/>
            </p:cNvSpPr>
            <p:nvPr/>
          </p:nvSpPr>
          <p:spPr bwMode="auto">
            <a:xfrm>
              <a:off x="381000" y="3641725"/>
              <a:ext cx="4454525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33CC"/>
                  </a:solidFill>
                </a:rPr>
                <a:t>2.  Energy of electron in 2s He</a:t>
              </a:r>
              <a:r>
                <a:rPr lang="en-US" baseline="30000">
                  <a:solidFill>
                    <a:srgbClr val="FF33CC"/>
                  </a:solidFill>
                </a:rPr>
                <a:t>+</a:t>
              </a:r>
              <a:r>
                <a:rPr lang="en-US">
                  <a:solidFill>
                    <a:srgbClr val="FF33CC"/>
                  </a:solidFill>
                </a:rPr>
                <a:t> orbital</a:t>
              </a:r>
            </a:p>
          </p:txBody>
        </p:sp>
        <p:sp>
          <p:nvSpPr>
            <p:cNvPr id="46092" name="Text Box 12"/>
            <p:cNvSpPr txBox="1">
              <a:spLocks noChangeArrowheads="1"/>
            </p:cNvSpPr>
            <p:nvPr/>
          </p:nvSpPr>
          <p:spPr bwMode="auto">
            <a:xfrm>
              <a:off x="4475163" y="593725"/>
              <a:ext cx="325437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3</a:t>
              </a:r>
            </a:p>
          </p:txBody>
        </p:sp>
        <p:sp>
          <p:nvSpPr>
            <p:cNvPr id="46093" name="Text Box 16"/>
            <p:cNvSpPr txBox="1">
              <a:spLocks noChangeArrowheads="1"/>
            </p:cNvSpPr>
            <p:nvPr/>
          </p:nvSpPr>
          <p:spPr bwMode="auto">
            <a:xfrm>
              <a:off x="5024438" y="3108325"/>
              <a:ext cx="3738562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33CC"/>
                  </a:solidFill>
                </a:rPr>
                <a:t>3.  Coulomb (repulsion) Integral</a:t>
              </a:r>
            </a:p>
          </p:txBody>
        </p:sp>
        <p:sp>
          <p:nvSpPr>
            <p:cNvPr id="46090" name="Text Box 13"/>
            <p:cNvSpPr txBox="1">
              <a:spLocks noChangeArrowheads="1"/>
            </p:cNvSpPr>
            <p:nvPr/>
          </p:nvSpPr>
          <p:spPr bwMode="auto">
            <a:xfrm>
              <a:off x="5181600" y="593725"/>
              <a:ext cx="325438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4</a:t>
              </a:r>
            </a:p>
          </p:txBody>
        </p:sp>
        <p:sp>
          <p:nvSpPr>
            <p:cNvPr id="46091" name="Text Box 17"/>
            <p:cNvSpPr txBox="1">
              <a:spLocks noChangeArrowheads="1"/>
            </p:cNvSpPr>
            <p:nvPr/>
          </p:nvSpPr>
          <p:spPr bwMode="auto">
            <a:xfrm>
              <a:off x="5029200" y="3641725"/>
              <a:ext cx="2581275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33CC"/>
                  </a:solidFill>
                </a:rPr>
                <a:t>4.  Exchange Integral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82647786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9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6236F5C-2608-4CBE-899D-3BBD627BAAA7}" type="slidenum">
              <a:rPr lang="en-US" sz="1400" smtClean="0">
                <a:solidFill>
                  <a:srgbClr val="002060"/>
                </a:solidFill>
              </a:rPr>
              <a:pPr/>
              <a:t>46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711450" y="65088"/>
            <a:ext cx="3228975" cy="712787"/>
            <a:chOff x="1537" y="1193"/>
            <a:chExt cx="2034" cy="449"/>
          </a:xfrm>
        </p:grpSpPr>
        <p:graphicFrame>
          <p:nvGraphicFramePr>
            <p:cNvPr id="47120" name="Object 5"/>
            <p:cNvGraphicFramePr>
              <a:graphicFrameLocks noChangeAspect="1"/>
            </p:cNvGraphicFramePr>
            <p:nvPr/>
          </p:nvGraphicFramePr>
          <p:xfrm>
            <a:off x="1537" y="1193"/>
            <a:ext cx="2034" cy="2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7251" name="Equation" r:id="rId3" imgW="1981200" imgH="247758" progId="Equation.DSMT4">
                    <p:embed/>
                  </p:oleObj>
                </mc:Choice>
                <mc:Fallback>
                  <p:oleObj name="Equation" r:id="rId3" imgW="1981200" imgH="247758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37" y="1193"/>
                          <a:ext cx="2034" cy="29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7121" name="Text Box 6"/>
            <p:cNvSpPr txBox="1">
              <a:spLocks noChangeArrowheads="1"/>
            </p:cNvSpPr>
            <p:nvPr/>
          </p:nvSpPr>
          <p:spPr bwMode="auto">
            <a:xfrm>
              <a:off x="2051" y="1392"/>
              <a:ext cx="20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1</a:t>
              </a:r>
            </a:p>
          </p:txBody>
        </p:sp>
        <p:sp>
          <p:nvSpPr>
            <p:cNvPr id="47122" name="Text Box 7"/>
            <p:cNvSpPr txBox="1">
              <a:spLocks noChangeArrowheads="1"/>
            </p:cNvSpPr>
            <p:nvPr/>
          </p:nvSpPr>
          <p:spPr bwMode="auto">
            <a:xfrm>
              <a:off x="2400" y="1392"/>
              <a:ext cx="20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2</a:t>
              </a:r>
            </a:p>
          </p:txBody>
        </p:sp>
        <p:sp>
          <p:nvSpPr>
            <p:cNvPr id="47123" name="Text Box 8"/>
            <p:cNvSpPr txBox="1">
              <a:spLocks noChangeArrowheads="1"/>
            </p:cNvSpPr>
            <p:nvPr/>
          </p:nvSpPr>
          <p:spPr bwMode="auto">
            <a:xfrm>
              <a:off x="2819" y="1392"/>
              <a:ext cx="20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3</a:t>
              </a:r>
            </a:p>
          </p:txBody>
        </p:sp>
        <p:sp>
          <p:nvSpPr>
            <p:cNvPr id="47124" name="Text Box 9"/>
            <p:cNvSpPr txBox="1">
              <a:spLocks noChangeArrowheads="1"/>
            </p:cNvSpPr>
            <p:nvPr/>
          </p:nvSpPr>
          <p:spPr bwMode="auto">
            <a:xfrm>
              <a:off x="3264" y="1392"/>
              <a:ext cx="20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4</a:t>
              </a:r>
            </a:p>
          </p:txBody>
        </p:sp>
      </p:grpSp>
      <p:sp>
        <p:nvSpPr>
          <p:cNvPr id="692238" name="Text Box 14"/>
          <p:cNvSpPr txBox="1">
            <a:spLocks noChangeArrowheads="1"/>
          </p:cNvSpPr>
          <p:nvPr/>
        </p:nvSpPr>
        <p:spPr bwMode="auto">
          <a:xfrm>
            <a:off x="762000" y="5589588"/>
            <a:ext cx="80295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If the above calculation had been performed with a simple product</a:t>
            </a:r>
          </a:p>
          <a:p>
            <a:r>
              <a:rPr lang="en-US">
                <a:solidFill>
                  <a:srgbClr val="FF0000"/>
                </a:solidFill>
              </a:rPr>
              <a:t>wavefunction, </a:t>
            </a:r>
            <a:r>
              <a:rPr lang="en-US">
                <a:solidFill>
                  <a:srgbClr val="FF0000"/>
                </a:solidFill>
                <a:sym typeface="Symbol" pitchFamily="18" charset="2"/>
              </a:rPr>
              <a:t></a:t>
            </a:r>
            <a:r>
              <a:rPr lang="en-US" baseline="-25000">
                <a:solidFill>
                  <a:srgbClr val="FF0000"/>
                </a:solidFill>
                <a:sym typeface="Symbol" pitchFamily="18" charset="2"/>
              </a:rPr>
              <a:t>spat </a:t>
            </a:r>
            <a:r>
              <a:rPr lang="en-US">
                <a:solidFill>
                  <a:srgbClr val="FF0000"/>
                </a:solidFill>
                <a:sym typeface="Symbol" pitchFamily="18" charset="2"/>
              </a:rPr>
              <a:t>= </a:t>
            </a:r>
            <a:r>
              <a:rPr lang="en-US">
                <a:solidFill>
                  <a:srgbClr val="FF0000"/>
                </a:solidFill>
              </a:rPr>
              <a:t>1s(1)2s(2), there would be no exchange integral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69925" y="830263"/>
            <a:ext cx="7518400" cy="2641600"/>
            <a:chOff x="669925" y="830263"/>
            <a:chExt cx="7518400" cy="2641600"/>
          </a:xfrm>
        </p:grpSpPr>
        <p:sp>
          <p:nvSpPr>
            <p:cNvPr id="692236" name="Text Box 12"/>
            <p:cNvSpPr txBox="1">
              <a:spLocks noChangeArrowheads="1"/>
            </p:cNvSpPr>
            <p:nvPr/>
          </p:nvSpPr>
          <p:spPr bwMode="auto">
            <a:xfrm>
              <a:off x="669925" y="2160588"/>
              <a:ext cx="7518400" cy="1311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integrand of the Coulomb integral represents the repulsion of</a:t>
              </a:r>
            </a:p>
            <a:p>
              <a:r>
                <a:rPr lang="en-US">
                  <a:solidFill>
                    <a:srgbClr val="002060"/>
                  </a:solidFill>
                </a:rPr>
                <a:t>two infinitesimal electron densities, 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(1)=1s(1)</a:t>
              </a:r>
              <a:r>
                <a:rPr lang="en-US" baseline="30000">
                  <a:solidFill>
                    <a:srgbClr val="002060"/>
                  </a:solidFill>
                  <a:sym typeface="Symbol" pitchFamily="18" charset="2"/>
                </a:rPr>
                <a:t>2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 and  (2)=2s(2)</a:t>
              </a:r>
              <a:r>
                <a:rPr lang="en-US" baseline="30000">
                  <a:solidFill>
                    <a:srgbClr val="002060"/>
                  </a:solidFill>
                  <a:sym typeface="Symbol" pitchFamily="18" charset="2"/>
                </a:rPr>
                <a:t>2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,</a:t>
              </a:r>
            </a:p>
            <a:p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separated by a distance, r</a:t>
              </a:r>
              <a:r>
                <a:rPr lang="en-US" baseline="-25000">
                  <a:solidFill>
                    <a:srgbClr val="002060"/>
                  </a:solidFill>
                  <a:sym typeface="Symbol" pitchFamily="18" charset="2"/>
                </a:rPr>
                <a:t>12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.  The repulsion is summed over all</a:t>
              </a:r>
            </a:p>
            <a:p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infinitesimal electron densities.</a:t>
              </a:r>
              <a:endParaRPr lang="en-US">
                <a:solidFill>
                  <a:srgbClr val="002060"/>
                </a:solidFill>
              </a:endParaRPr>
            </a:p>
          </p:txBody>
        </p:sp>
        <p:grpSp>
          <p:nvGrpSpPr>
            <p:cNvPr id="3" name="Group 19"/>
            <p:cNvGrpSpPr>
              <a:grpSpLocks/>
            </p:cNvGrpSpPr>
            <p:nvPr/>
          </p:nvGrpSpPr>
          <p:grpSpPr bwMode="auto">
            <a:xfrm>
              <a:off x="2514600" y="830263"/>
              <a:ext cx="5334000" cy="1166812"/>
              <a:chOff x="1584" y="581"/>
              <a:chExt cx="3360" cy="735"/>
            </a:xfrm>
          </p:grpSpPr>
          <p:sp>
            <p:nvSpPr>
              <p:cNvPr id="47116" name="Text Box 10"/>
              <p:cNvSpPr txBox="1">
                <a:spLocks noChangeArrowheads="1"/>
              </p:cNvSpPr>
              <p:nvPr/>
            </p:nvSpPr>
            <p:spPr bwMode="auto">
              <a:xfrm>
                <a:off x="1584" y="1066"/>
                <a:ext cx="2355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33CC"/>
                    </a:solidFill>
                  </a:rPr>
                  <a:t>3.  Coulomb (repulsion) Integral</a:t>
                </a:r>
              </a:p>
            </p:txBody>
          </p:sp>
          <p:grpSp>
            <p:nvGrpSpPr>
              <p:cNvPr id="47117" name="Group 17"/>
              <p:cNvGrpSpPr>
                <a:grpSpLocks/>
              </p:cNvGrpSpPr>
              <p:nvPr/>
            </p:nvGrpSpPr>
            <p:grpSpPr bwMode="auto">
              <a:xfrm>
                <a:off x="1712" y="581"/>
                <a:ext cx="3232" cy="469"/>
                <a:chOff x="1712" y="581"/>
                <a:chExt cx="3232" cy="469"/>
              </a:xfrm>
            </p:grpSpPr>
            <p:graphicFrame>
              <p:nvGraphicFramePr>
                <p:cNvPr id="47118" name="Object 2"/>
                <p:cNvGraphicFramePr>
                  <a:graphicFrameLocks noChangeAspect="1"/>
                </p:cNvGraphicFramePr>
                <p:nvPr/>
              </p:nvGraphicFramePr>
              <p:xfrm>
                <a:off x="1712" y="581"/>
                <a:ext cx="1788" cy="469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47252" name="Equation" r:id="rId5" imgW="1733584" imgH="428510" progId="Equation.DSMT4">
                        <p:embed/>
                      </p:oleObj>
                    </mc:Choice>
                    <mc:Fallback>
                      <p:oleObj name="Equation" r:id="rId5" imgW="1733584" imgH="428510" progId="Equation.DSMT4">
                        <p:embed/>
                        <p:pic>
                          <p:nvPicPr>
                            <p:cNvPr id="0" name="Object 2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6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712" y="581"/>
                              <a:ext cx="1788" cy="469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47119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3629" y="679"/>
                  <a:ext cx="1315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b="1">
                      <a:solidFill>
                        <a:srgbClr val="FF0000"/>
                      </a:solidFill>
                    </a:rPr>
                    <a:t>Always positive</a:t>
                  </a:r>
                </a:p>
              </p:txBody>
            </p:sp>
          </p:grpSp>
        </p:grpSp>
      </p:grpSp>
      <p:grpSp>
        <p:nvGrpSpPr>
          <p:cNvPr id="6" name="Group 5"/>
          <p:cNvGrpSpPr/>
          <p:nvPr/>
        </p:nvGrpSpPr>
        <p:grpSpPr>
          <a:xfrm>
            <a:off x="746125" y="3587750"/>
            <a:ext cx="8120063" cy="1941513"/>
            <a:chOff x="746125" y="3587750"/>
            <a:chExt cx="8120063" cy="1941513"/>
          </a:xfrm>
        </p:grpSpPr>
        <p:sp>
          <p:nvSpPr>
            <p:cNvPr id="692237" name="Text Box 13"/>
            <p:cNvSpPr txBox="1">
              <a:spLocks noChangeArrowheads="1"/>
            </p:cNvSpPr>
            <p:nvPr/>
          </p:nvSpPr>
          <p:spPr bwMode="auto">
            <a:xfrm>
              <a:off x="746125" y="4827588"/>
              <a:ext cx="8120063" cy="701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Arises purely from the antisymmetry of the spatial function with respect</a:t>
              </a:r>
            </a:p>
            <a:p>
              <a:r>
                <a:rPr lang="en-US">
                  <a:solidFill>
                    <a:srgbClr val="002060"/>
                  </a:solidFill>
                </a:rPr>
                <a:t>to electron exchange.  It has no classical analog.</a:t>
              </a:r>
            </a:p>
          </p:txBody>
        </p:sp>
        <p:grpSp>
          <p:nvGrpSpPr>
            <p:cNvPr id="5" name="Group 21"/>
            <p:cNvGrpSpPr>
              <a:grpSpLocks/>
            </p:cNvGrpSpPr>
            <p:nvPr/>
          </p:nvGrpSpPr>
          <p:grpSpPr bwMode="auto">
            <a:xfrm>
              <a:off x="2251075" y="3587750"/>
              <a:ext cx="6207125" cy="1152525"/>
              <a:chOff x="1418" y="2260"/>
              <a:chExt cx="3910" cy="726"/>
            </a:xfrm>
          </p:grpSpPr>
          <p:sp>
            <p:nvSpPr>
              <p:cNvPr id="47113" name="Text Box 11"/>
              <p:cNvSpPr txBox="1">
                <a:spLocks noChangeArrowheads="1"/>
              </p:cNvSpPr>
              <p:nvPr/>
            </p:nvSpPr>
            <p:spPr bwMode="auto">
              <a:xfrm>
                <a:off x="1878" y="2736"/>
                <a:ext cx="162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33CC"/>
                    </a:solidFill>
                  </a:rPr>
                  <a:t>4.  Exchange Integral</a:t>
                </a:r>
              </a:p>
            </p:txBody>
          </p:sp>
          <p:graphicFrame>
            <p:nvGraphicFramePr>
              <p:cNvPr id="47114" name="Object 3"/>
              <p:cNvGraphicFramePr>
                <a:graphicFrameLocks noChangeAspect="1"/>
              </p:cNvGraphicFramePr>
              <p:nvPr/>
            </p:nvGraphicFramePr>
            <p:xfrm>
              <a:off x="1418" y="2260"/>
              <a:ext cx="2517" cy="44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7253" name="Equation" r:id="rId7" imgW="2457551" imgH="400141" progId="Equation.DSMT4">
                      <p:embed/>
                    </p:oleObj>
                  </mc:Choice>
                  <mc:Fallback>
                    <p:oleObj name="Equation" r:id="rId7" imgW="2457551" imgH="400141" progId="Equation.DSMT4">
                      <p:embed/>
                      <p:pic>
                        <p:nvPicPr>
                          <p:cNvPr id="0" name="Object 3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418" y="2260"/>
                            <a:ext cx="2517" cy="44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47115" name="Text Box 16"/>
              <p:cNvSpPr txBox="1">
                <a:spLocks noChangeArrowheads="1"/>
              </p:cNvSpPr>
              <p:nvPr/>
            </p:nvSpPr>
            <p:spPr bwMode="auto">
              <a:xfrm>
                <a:off x="3995" y="2342"/>
                <a:ext cx="133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rgbClr val="FF0000"/>
                    </a:solidFill>
                  </a:rPr>
                  <a:t>Usually positive</a:t>
                </a:r>
              </a:p>
            </p:txBody>
          </p:sp>
        </p:grp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92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92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2238" grpId="0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4F3FCD7-E443-483A-AF96-31A51F043CA0}" type="slidenum">
              <a:rPr lang="en-US" sz="1400" smtClean="0">
                <a:solidFill>
                  <a:srgbClr val="002060"/>
                </a:solidFill>
              </a:rPr>
              <a:pPr/>
              <a:t>47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48131" name="Text Box 2"/>
          <p:cNvSpPr txBox="1">
            <a:spLocks noChangeArrowheads="1"/>
          </p:cNvSpPr>
          <p:nvPr/>
        </p:nvSpPr>
        <p:spPr bwMode="auto">
          <a:xfrm>
            <a:off x="2889250" y="152400"/>
            <a:ext cx="351155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The Hartree-Fock Energy</a:t>
            </a: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288925" y="1036638"/>
            <a:ext cx="8653463" cy="749300"/>
            <a:chOff x="182" y="653"/>
            <a:chExt cx="5451" cy="472"/>
          </a:xfrm>
        </p:grpSpPr>
        <p:graphicFrame>
          <p:nvGraphicFramePr>
            <p:cNvPr id="48136" name="Object 3"/>
            <p:cNvGraphicFramePr>
              <a:graphicFrameLocks noChangeAspect="1"/>
            </p:cNvGraphicFramePr>
            <p:nvPr/>
          </p:nvGraphicFramePr>
          <p:xfrm>
            <a:off x="1584" y="653"/>
            <a:ext cx="1303" cy="4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8265" name="Equation" r:id="rId3" imgW="1228641" imgH="419054" progId="Equation.DSMT4">
                    <p:embed/>
                  </p:oleObj>
                </mc:Choice>
                <mc:Fallback>
                  <p:oleObj name="Equation" r:id="rId3" imgW="1228641" imgH="419054" progId="Equation.DSMT4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84" y="653"/>
                          <a:ext cx="1303" cy="4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8137" name="Text Box 6"/>
            <p:cNvSpPr txBox="1">
              <a:spLocks noChangeArrowheads="1"/>
            </p:cNvSpPr>
            <p:nvPr/>
          </p:nvSpPr>
          <p:spPr bwMode="auto">
            <a:xfrm>
              <a:off x="182" y="727"/>
              <a:ext cx="131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00FF"/>
                  </a:solidFill>
                </a:rPr>
                <a:t>Hartree Energy:</a:t>
              </a:r>
            </a:p>
          </p:txBody>
        </p:sp>
        <p:sp>
          <p:nvSpPr>
            <p:cNvPr id="48138" name="Text Box 8"/>
            <p:cNvSpPr txBox="1">
              <a:spLocks noChangeArrowheads="1"/>
            </p:cNvSpPr>
            <p:nvPr/>
          </p:nvSpPr>
          <p:spPr bwMode="auto">
            <a:xfrm>
              <a:off x="2976" y="679"/>
              <a:ext cx="2657" cy="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Using simple product wavefunction:</a:t>
              </a:r>
            </a:p>
            <a:p>
              <a:r>
                <a:rPr lang="en-US">
                  <a:solidFill>
                    <a:srgbClr val="002060"/>
                  </a:solidFill>
                </a:rPr>
                <a:t>not antisymmetric w.r.t. exchange</a:t>
              </a:r>
            </a:p>
          </p:txBody>
        </p:sp>
      </p:grpSp>
      <p:sp>
        <p:nvSpPr>
          <p:cNvPr id="693266" name="Text Box 18"/>
          <p:cNvSpPr txBox="1">
            <a:spLocks noChangeArrowheads="1"/>
          </p:cNvSpPr>
          <p:nvPr/>
        </p:nvSpPr>
        <p:spPr bwMode="auto">
          <a:xfrm>
            <a:off x="990600" y="3886200"/>
            <a:ext cx="69151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  <a:sym typeface="Symbol" pitchFamily="18" charset="2"/>
              </a:rPr>
              <a:t>J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ij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is the Coulomb Integral describing the repulsion between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    an electron in orbital 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i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and an electron in orbital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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j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.</a:t>
            </a:r>
          </a:p>
        </p:txBody>
      </p:sp>
      <p:graphicFrame>
        <p:nvGraphicFramePr>
          <p:cNvPr id="693268" name="Object 20"/>
          <p:cNvGraphicFramePr>
            <a:graphicFrameLocks noChangeAspect="1"/>
          </p:cNvGraphicFramePr>
          <p:nvPr/>
        </p:nvGraphicFramePr>
        <p:xfrm>
          <a:off x="4013200" y="2508250"/>
          <a:ext cx="2844800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66" name="Equation" r:id="rId5" imgW="1733584" imgH="495245" progId="Equation.DSMT4">
                  <p:embed/>
                </p:oleObj>
              </mc:Choice>
              <mc:Fallback>
                <p:oleObj name="Equation" r:id="rId5" imgW="1733584" imgH="495245" progId="Equation.DSMT4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13200" y="2508250"/>
                        <a:ext cx="2844800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3269" name="Object 21"/>
          <p:cNvGraphicFramePr>
            <a:graphicFrameLocks noChangeAspect="1"/>
          </p:cNvGraphicFramePr>
          <p:nvPr/>
        </p:nvGraphicFramePr>
        <p:xfrm>
          <a:off x="2020888" y="2646363"/>
          <a:ext cx="2058987" cy="715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67" name="Equation" r:id="rId7" imgW="1238351" imgH="400141" progId="Equation.DSMT4">
                  <p:embed/>
                </p:oleObj>
              </mc:Choice>
              <mc:Fallback>
                <p:oleObj name="Equation" r:id="rId7" imgW="1238351" imgH="400141" progId="Equation.DSMT4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0888" y="2646363"/>
                        <a:ext cx="2058987" cy="715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3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3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93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93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3266" grpId="0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8E0C892-3820-4067-9279-16D36C986D40}" type="slidenum">
              <a:rPr lang="en-US" sz="1400" smtClean="0">
                <a:solidFill>
                  <a:srgbClr val="002060"/>
                </a:solidFill>
              </a:rPr>
              <a:pPr/>
              <a:t>48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533400" y="360363"/>
            <a:ext cx="6624638" cy="1239837"/>
            <a:chOff x="336" y="189"/>
            <a:chExt cx="4173" cy="781"/>
          </a:xfrm>
        </p:grpSpPr>
        <p:graphicFrame>
          <p:nvGraphicFramePr>
            <p:cNvPr id="49163" name="Object 6"/>
            <p:cNvGraphicFramePr>
              <a:graphicFrameLocks noChangeAspect="1"/>
            </p:cNvGraphicFramePr>
            <p:nvPr/>
          </p:nvGraphicFramePr>
          <p:xfrm>
            <a:off x="2096" y="189"/>
            <a:ext cx="1821" cy="4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9376" name="Equation" r:id="rId3" imgW="1733584" imgH="419054" progId="Equation.DSMT4">
                    <p:embed/>
                  </p:oleObj>
                </mc:Choice>
                <mc:Fallback>
                  <p:oleObj name="Equation" r:id="rId3" imgW="1733584" imgH="419054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96" y="189"/>
                          <a:ext cx="1821" cy="4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9164" name="Text Box 7"/>
            <p:cNvSpPr txBox="1">
              <a:spLocks noChangeArrowheads="1"/>
            </p:cNvSpPr>
            <p:nvPr/>
          </p:nvSpPr>
          <p:spPr bwMode="auto">
            <a:xfrm>
              <a:off x="339" y="263"/>
              <a:ext cx="174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00FF"/>
                  </a:solidFill>
                </a:rPr>
                <a:t>Hartree-Fock Energy:</a:t>
              </a:r>
            </a:p>
          </p:txBody>
        </p:sp>
        <p:sp>
          <p:nvSpPr>
            <p:cNvPr id="49165" name="Text Box 8"/>
            <p:cNvSpPr txBox="1">
              <a:spLocks noChangeArrowheads="1"/>
            </p:cNvSpPr>
            <p:nvPr/>
          </p:nvSpPr>
          <p:spPr bwMode="auto">
            <a:xfrm>
              <a:off x="336" y="718"/>
              <a:ext cx="4173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Using antisymmetrized wavefunction: Slater Determinant</a:t>
              </a:r>
            </a:p>
          </p:txBody>
        </p:sp>
      </p:grpSp>
      <p:graphicFrame>
        <p:nvGraphicFramePr>
          <p:cNvPr id="694282" name="Object 10"/>
          <p:cNvGraphicFramePr>
            <a:graphicFrameLocks noChangeAspect="1"/>
          </p:cNvGraphicFramePr>
          <p:nvPr/>
        </p:nvGraphicFramePr>
        <p:xfrm>
          <a:off x="2560638" y="1981200"/>
          <a:ext cx="4068762" cy="820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77" name="Equation" r:id="rId5" imgW="2495584" imgH="466606" progId="Equation.DSMT4">
                  <p:embed/>
                </p:oleObj>
              </mc:Choice>
              <mc:Fallback>
                <p:oleObj name="Equation" r:id="rId5" imgW="2495584" imgH="466606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0638" y="1981200"/>
                        <a:ext cx="4068762" cy="820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4285" name="Object 13"/>
          <p:cNvGraphicFramePr>
            <a:graphicFrameLocks noChangeAspect="1"/>
          </p:cNvGraphicFramePr>
          <p:nvPr/>
        </p:nvGraphicFramePr>
        <p:xfrm>
          <a:off x="2636838" y="3200400"/>
          <a:ext cx="4068762" cy="820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78" name="Equation" r:id="rId7" imgW="2495584" imgH="466606" progId="Equation.DSMT4">
                  <p:embed/>
                </p:oleObj>
              </mc:Choice>
              <mc:Fallback>
                <p:oleObj name="Equation" r:id="rId7" imgW="2495584" imgH="466606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6838" y="3200400"/>
                        <a:ext cx="4068762" cy="820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4286" name="Object 14"/>
          <p:cNvGraphicFramePr>
            <a:graphicFrameLocks noChangeAspect="1"/>
          </p:cNvGraphicFramePr>
          <p:nvPr/>
        </p:nvGraphicFramePr>
        <p:xfrm>
          <a:off x="568325" y="2065338"/>
          <a:ext cx="2057400" cy="715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79" name="Equation" r:id="rId9" imgW="1238351" imgH="400141" progId="Equation.DSMT4">
                  <p:embed/>
                </p:oleObj>
              </mc:Choice>
              <mc:Fallback>
                <p:oleObj name="Equation" r:id="rId9" imgW="1238351" imgH="400141" progId="Equation.DSMT4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8325" y="2065338"/>
                        <a:ext cx="2057400" cy="715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4287" name="Object 15"/>
          <p:cNvGraphicFramePr>
            <a:graphicFrameLocks noChangeAspect="1"/>
          </p:cNvGraphicFramePr>
          <p:nvPr/>
        </p:nvGraphicFramePr>
        <p:xfrm>
          <a:off x="571500" y="3284538"/>
          <a:ext cx="2092325" cy="715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80" name="Equation" r:id="rId11" imgW="1266943" imgH="400141" progId="Equation.DSMT4">
                  <p:embed/>
                </p:oleObj>
              </mc:Choice>
              <mc:Fallback>
                <p:oleObj name="Equation" r:id="rId11" imgW="1266943" imgH="400141" progId="Equation.DSMT4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" y="3284538"/>
                        <a:ext cx="2092325" cy="715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4288" name="Text Box 16"/>
          <p:cNvSpPr txBox="1">
            <a:spLocks noChangeArrowheads="1"/>
          </p:cNvSpPr>
          <p:nvPr/>
        </p:nvSpPr>
        <p:spPr bwMode="auto">
          <a:xfrm>
            <a:off x="6751638" y="2024063"/>
            <a:ext cx="12858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FF"/>
                </a:solidFill>
              </a:rPr>
              <a:t>Coulomb</a:t>
            </a:r>
          </a:p>
          <a:p>
            <a:r>
              <a:rPr lang="en-US" b="1">
                <a:solidFill>
                  <a:srgbClr val="FF00FF"/>
                </a:solidFill>
              </a:rPr>
              <a:t>Integral</a:t>
            </a:r>
          </a:p>
        </p:txBody>
      </p:sp>
      <p:sp>
        <p:nvSpPr>
          <p:cNvPr id="694290" name="Text Box 18"/>
          <p:cNvSpPr txBox="1">
            <a:spLocks noChangeArrowheads="1"/>
          </p:cNvSpPr>
          <p:nvPr/>
        </p:nvSpPr>
        <p:spPr bwMode="auto">
          <a:xfrm>
            <a:off x="6767513" y="3308350"/>
            <a:ext cx="138588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FF"/>
                </a:solidFill>
              </a:rPr>
              <a:t>Exchange</a:t>
            </a:r>
          </a:p>
          <a:p>
            <a:r>
              <a:rPr lang="en-US" b="1">
                <a:solidFill>
                  <a:srgbClr val="FF00FF"/>
                </a:solidFill>
              </a:rPr>
              <a:t>Integral</a:t>
            </a:r>
          </a:p>
        </p:txBody>
      </p:sp>
      <p:sp>
        <p:nvSpPr>
          <p:cNvPr id="694291" name="Text Box 19"/>
          <p:cNvSpPr txBox="1">
            <a:spLocks noChangeArrowheads="1"/>
          </p:cNvSpPr>
          <p:nvPr/>
        </p:nvSpPr>
        <p:spPr bwMode="auto">
          <a:xfrm>
            <a:off x="517525" y="4479925"/>
            <a:ext cx="83883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Exchange Integral arises from the antisymmetry of the wavefunction,</a:t>
            </a:r>
          </a:p>
          <a:p>
            <a:r>
              <a:rPr lang="en-US">
                <a:solidFill>
                  <a:srgbClr val="002060"/>
                </a:solidFill>
              </a:rPr>
              <a:t>and has no classical analog.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94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94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94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94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94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94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4288" grpId="0" autoUpdateAnimBg="0"/>
      <p:bldP spid="694290" grpId="0" autoUpdateAnimBg="0"/>
      <p:bldP spid="694291" grpId="0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0F9DA14E-8D40-477D-9AC0-829BC43EF651}" type="slidenum">
              <a:rPr lang="en-US" sz="1400" smtClean="0">
                <a:solidFill>
                  <a:srgbClr val="002060"/>
                </a:solidFill>
              </a:rPr>
              <a:pPr/>
              <a:t>49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50179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76200"/>
            <a:ext cx="7772400" cy="457200"/>
          </a:xfrm>
        </p:spPr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Part C:  Many Electron Atoms</a:t>
            </a:r>
            <a:endParaRPr lang="en-US" smtClean="0">
              <a:solidFill>
                <a:srgbClr val="002060"/>
              </a:solidFill>
            </a:endParaRPr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457200" y="684213"/>
            <a:ext cx="538321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The Hamiltonian for Multielectron Atoms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50181" name="Text Box 6"/>
          <p:cNvSpPr txBox="1">
            <a:spLocks noChangeArrowheads="1"/>
          </p:cNvSpPr>
          <p:nvPr/>
        </p:nvSpPr>
        <p:spPr bwMode="auto">
          <a:xfrm>
            <a:off x="460375" y="3700463"/>
            <a:ext cx="363061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The Hartree-Fock Method</a:t>
            </a:r>
            <a:endParaRPr lang="en-US" sz="2600">
              <a:solidFill>
                <a:srgbClr val="002060"/>
              </a:solidFill>
            </a:endParaRPr>
          </a:p>
        </p:txBody>
      </p:sp>
      <p:sp>
        <p:nvSpPr>
          <p:cNvPr id="50182" name="Text Box 7"/>
          <p:cNvSpPr txBox="1">
            <a:spLocks noChangeArrowheads="1"/>
          </p:cNvSpPr>
          <p:nvPr/>
        </p:nvSpPr>
        <p:spPr bwMode="auto">
          <a:xfrm>
            <a:off x="460375" y="1217613"/>
            <a:ext cx="39592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The Hartree Method: Helium</a:t>
            </a:r>
          </a:p>
        </p:txBody>
      </p:sp>
      <p:sp>
        <p:nvSpPr>
          <p:cNvPr id="50183" name="Text Box 8"/>
          <p:cNvSpPr txBox="1">
            <a:spLocks noChangeArrowheads="1"/>
          </p:cNvSpPr>
          <p:nvPr/>
        </p:nvSpPr>
        <p:spPr bwMode="auto">
          <a:xfrm>
            <a:off x="460375" y="4386263"/>
            <a:ext cx="57531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  <a:sym typeface="Symbol" pitchFamily="18" charset="2"/>
              </a:rPr>
              <a:t>Hartree-Fock Orbital Energies for Argon</a:t>
            </a:r>
          </a:p>
        </p:txBody>
      </p:sp>
      <p:sp>
        <p:nvSpPr>
          <p:cNvPr id="50184" name="Text Box 9"/>
          <p:cNvSpPr txBox="1">
            <a:spLocks noChangeArrowheads="1"/>
          </p:cNvSpPr>
          <p:nvPr/>
        </p:nvSpPr>
        <p:spPr bwMode="auto">
          <a:xfrm>
            <a:off x="484188" y="2405063"/>
            <a:ext cx="449103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Extension to Multielectron Atoms</a:t>
            </a:r>
          </a:p>
        </p:txBody>
      </p:sp>
      <p:sp>
        <p:nvSpPr>
          <p:cNvPr id="50185" name="Text Box 10"/>
          <p:cNvSpPr txBox="1">
            <a:spLocks noChangeArrowheads="1"/>
          </p:cNvSpPr>
          <p:nvPr/>
        </p:nvSpPr>
        <p:spPr bwMode="auto">
          <a:xfrm>
            <a:off x="508000" y="3046413"/>
            <a:ext cx="713263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Antisymmetrized Wavefunctions:  Slater Determinants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50186" name="Text Box 11"/>
          <p:cNvSpPr txBox="1">
            <a:spLocks noChangeArrowheads="1"/>
          </p:cNvSpPr>
          <p:nvPr/>
        </p:nvSpPr>
        <p:spPr bwMode="auto">
          <a:xfrm>
            <a:off x="457200" y="5073650"/>
            <a:ext cx="28638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Electron Correlation</a:t>
            </a:r>
          </a:p>
        </p:txBody>
      </p:sp>
      <p:sp>
        <p:nvSpPr>
          <p:cNvPr id="50187" name="Text Box 12"/>
          <p:cNvSpPr txBox="1">
            <a:spLocks noChangeArrowheads="1"/>
          </p:cNvSpPr>
          <p:nvPr/>
        </p:nvSpPr>
        <p:spPr bwMode="auto">
          <a:xfrm>
            <a:off x="488950" y="1795463"/>
            <a:ext cx="30067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Koopman’s Theorem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CA2C5BC0-B71C-44FC-9CB8-480E02C1E8DA}" type="slidenum">
              <a:rPr lang="en-US" sz="1400" smtClean="0">
                <a:solidFill>
                  <a:srgbClr val="002060"/>
                </a:solidFill>
              </a:rPr>
              <a:pPr/>
              <a:t>50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512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Hartree-Fock Orbital Energies for Ar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46150" y="1295400"/>
            <a:ext cx="1111250" cy="4953000"/>
            <a:chOff x="304800" y="1295400"/>
            <a:chExt cx="1111250" cy="4953000"/>
          </a:xfrm>
        </p:grpSpPr>
        <p:sp>
          <p:nvSpPr>
            <p:cNvPr id="51205" name="Text Box 6"/>
            <p:cNvSpPr txBox="1">
              <a:spLocks noChangeArrowheads="1"/>
            </p:cNvSpPr>
            <p:nvPr/>
          </p:nvSpPr>
          <p:spPr bwMode="auto">
            <a:xfrm>
              <a:off x="304800" y="5881688"/>
              <a:ext cx="1111250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rgbClr val="FF0000"/>
                  </a:solidFill>
                </a:rPr>
                <a:t>-3227 eV</a:t>
              </a:r>
            </a:p>
          </p:txBody>
        </p:sp>
        <p:sp>
          <p:nvSpPr>
            <p:cNvPr id="51208" name="Text Box 8"/>
            <p:cNvSpPr txBox="1">
              <a:spLocks noChangeArrowheads="1"/>
            </p:cNvSpPr>
            <p:nvPr/>
          </p:nvSpPr>
          <p:spPr bwMode="auto">
            <a:xfrm>
              <a:off x="304800" y="3733800"/>
              <a:ext cx="98425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rgbClr val="FF0000"/>
                  </a:solidFill>
                </a:rPr>
                <a:t>-335 eV</a:t>
              </a:r>
            </a:p>
          </p:txBody>
        </p:sp>
        <p:sp>
          <p:nvSpPr>
            <p:cNvPr id="51211" name="Text Box 10"/>
            <p:cNvSpPr txBox="1">
              <a:spLocks noChangeArrowheads="1"/>
            </p:cNvSpPr>
            <p:nvPr/>
          </p:nvSpPr>
          <p:spPr bwMode="auto">
            <a:xfrm>
              <a:off x="304800" y="3048000"/>
              <a:ext cx="98425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rgbClr val="FF0000"/>
                  </a:solidFill>
                </a:rPr>
                <a:t>-260 eV</a:t>
              </a:r>
            </a:p>
          </p:txBody>
        </p:sp>
        <p:sp>
          <p:nvSpPr>
            <p:cNvPr id="51214" name="Text Box 12"/>
            <p:cNvSpPr txBox="1">
              <a:spLocks noChangeArrowheads="1"/>
            </p:cNvSpPr>
            <p:nvPr/>
          </p:nvSpPr>
          <p:spPr bwMode="auto">
            <a:xfrm>
              <a:off x="304800" y="1690688"/>
              <a:ext cx="1047750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rgbClr val="FF0000"/>
                  </a:solidFill>
                </a:rPr>
                <a:t>-34.8 eV</a:t>
              </a:r>
            </a:p>
          </p:txBody>
        </p:sp>
        <p:sp>
          <p:nvSpPr>
            <p:cNvPr id="51217" name="Text Box 14"/>
            <p:cNvSpPr txBox="1">
              <a:spLocks noChangeArrowheads="1"/>
            </p:cNvSpPr>
            <p:nvPr/>
          </p:nvSpPr>
          <p:spPr bwMode="auto">
            <a:xfrm>
              <a:off x="304800" y="1295400"/>
              <a:ext cx="104775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rgbClr val="FF0000"/>
                  </a:solidFill>
                </a:rPr>
                <a:t>-16.1 eV</a:t>
              </a:r>
            </a:p>
          </p:txBody>
        </p:sp>
      </p:grpSp>
      <p:sp>
        <p:nvSpPr>
          <p:cNvPr id="51220" name="Text Box 4"/>
          <p:cNvSpPr txBox="1">
            <a:spLocks noChangeArrowheads="1"/>
          </p:cNvSpPr>
          <p:nvPr/>
        </p:nvSpPr>
        <p:spPr bwMode="auto">
          <a:xfrm>
            <a:off x="1174750" y="623888"/>
            <a:ext cx="654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>
                <a:solidFill>
                  <a:srgbClr val="FFFFFF"/>
                </a:solidFill>
              </a:rPr>
              <a:t>0 eV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400" y="776288"/>
            <a:ext cx="3448050" cy="5654675"/>
            <a:chOff x="914400" y="776288"/>
            <a:chExt cx="3448050" cy="5654675"/>
          </a:xfrm>
        </p:grpSpPr>
        <p:sp>
          <p:nvSpPr>
            <p:cNvPr id="51204" name="Line 5"/>
            <p:cNvSpPr>
              <a:spLocks noChangeShapeType="1"/>
            </p:cNvSpPr>
            <p:nvPr/>
          </p:nvSpPr>
          <p:spPr bwMode="auto">
            <a:xfrm>
              <a:off x="914400" y="6248400"/>
              <a:ext cx="1219200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206" name="Text Box 15"/>
            <p:cNvSpPr txBox="1">
              <a:spLocks noChangeArrowheads="1"/>
            </p:cNvSpPr>
            <p:nvPr/>
          </p:nvSpPr>
          <p:spPr bwMode="auto">
            <a:xfrm>
              <a:off x="2117725" y="6003925"/>
              <a:ext cx="508000" cy="427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>
                  <a:solidFill>
                    <a:schemeClr val="bg1"/>
                  </a:solidFill>
                  <a:sym typeface="Symbol" pitchFamily="18" charset="2"/>
                </a:rPr>
                <a:t></a:t>
              </a:r>
              <a:r>
                <a:rPr lang="en-US" sz="2200" baseline="-25000">
                  <a:solidFill>
                    <a:schemeClr val="bg1"/>
                  </a:solidFill>
                  <a:sym typeface="Symbol" pitchFamily="18" charset="2"/>
                </a:rPr>
                <a:t>1s</a:t>
              </a:r>
              <a:endParaRPr lang="en-US" sz="2200">
                <a:solidFill>
                  <a:schemeClr val="bg1"/>
                </a:solidFill>
              </a:endParaRPr>
            </a:p>
          </p:txBody>
        </p:sp>
        <p:sp>
          <p:nvSpPr>
            <p:cNvPr id="51207" name="Line 7"/>
            <p:cNvSpPr>
              <a:spLocks noChangeShapeType="1"/>
            </p:cNvSpPr>
            <p:nvPr/>
          </p:nvSpPr>
          <p:spPr bwMode="auto">
            <a:xfrm>
              <a:off x="914400" y="4100513"/>
              <a:ext cx="1219200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209" name="Text Box 16"/>
            <p:cNvSpPr txBox="1">
              <a:spLocks noChangeArrowheads="1"/>
            </p:cNvSpPr>
            <p:nvPr/>
          </p:nvSpPr>
          <p:spPr bwMode="auto">
            <a:xfrm>
              <a:off x="2133600" y="3810000"/>
              <a:ext cx="508000" cy="427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>
                  <a:solidFill>
                    <a:schemeClr val="bg1"/>
                  </a:solidFill>
                  <a:sym typeface="Symbol" pitchFamily="18" charset="2"/>
                </a:rPr>
                <a:t></a:t>
              </a:r>
              <a:r>
                <a:rPr lang="en-US" sz="2200" baseline="-25000">
                  <a:solidFill>
                    <a:schemeClr val="bg1"/>
                  </a:solidFill>
                  <a:sym typeface="Symbol" pitchFamily="18" charset="2"/>
                </a:rPr>
                <a:t>2s</a:t>
              </a:r>
              <a:endParaRPr lang="en-US" sz="2200">
                <a:solidFill>
                  <a:schemeClr val="bg1"/>
                </a:solidFill>
              </a:endParaRPr>
            </a:p>
          </p:txBody>
        </p:sp>
        <p:sp>
          <p:nvSpPr>
            <p:cNvPr id="51210" name="Line 9"/>
            <p:cNvSpPr>
              <a:spLocks noChangeShapeType="1"/>
            </p:cNvSpPr>
            <p:nvPr/>
          </p:nvSpPr>
          <p:spPr bwMode="auto">
            <a:xfrm>
              <a:off x="914400" y="3414713"/>
              <a:ext cx="1219200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212" name="Text Box 17"/>
            <p:cNvSpPr txBox="1">
              <a:spLocks noChangeArrowheads="1"/>
            </p:cNvSpPr>
            <p:nvPr/>
          </p:nvSpPr>
          <p:spPr bwMode="auto">
            <a:xfrm>
              <a:off x="2133600" y="3154363"/>
              <a:ext cx="519113" cy="4270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>
                  <a:solidFill>
                    <a:schemeClr val="bg1"/>
                  </a:solidFill>
                  <a:sym typeface="Symbol" pitchFamily="18" charset="2"/>
                </a:rPr>
                <a:t></a:t>
              </a:r>
              <a:r>
                <a:rPr lang="en-US" sz="2200" baseline="-25000">
                  <a:solidFill>
                    <a:schemeClr val="bg1"/>
                  </a:solidFill>
                  <a:sym typeface="Symbol" pitchFamily="18" charset="2"/>
                </a:rPr>
                <a:t>2p</a:t>
              </a:r>
              <a:endParaRPr lang="en-US" sz="2200">
                <a:solidFill>
                  <a:schemeClr val="bg1"/>
                </a:solidFill>
              </a:endParaRPr>
            </a:p>
          </p:txBody>
        </p:sp>
        <p:sp>
          <p:nvSpPr>
            <p:cNvPr id="51213" name="Line 11"/>
            <p:cNvSpPr>
              <a:spLocks noChangeShapeType="1"/>
            </p:cNvSpPr>
            <p:nvPr/>
          </p:nvSpPr>
          <p:spPr bwMode="auto">
            <a:xfrm>
              <a:off x="914400" y="2057400"/>
              <a:ext cx="1219200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215" name="Text Box 18"/>
            <p:cNvSpPr txBox="1">
              <a:spLocks noChangeArrowheads="1"/>
            </p:cNvSpPr>
            <p:nvPr/>
          </p:nvSpPr>
          <p:spPr bwMode="auto">
            <a:xfrm>
              <a:off x="2133600" y="1782763"/>
              <a:ext cx="508000" cy="4270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>
                  <a:solidFill>
                    <a:schemeClr val="bg1"/>
                  </a:solidFill>
                  <a:sym typeface="Symbol" pitchFamily="18" charset="2"/>
                </a:rPr>
                <a:t></a:t>
              </a:r>
              <a:r>
                <a:rPr lang="en-US" sz="2200" baseline="-25000">
                  <a:solidFill>
                    <a:schemeClr val="bg1"/>
                  </a:solidFill>
                  <a:sym typeface="Symbol" pitchFamily="18" charset="2"/>
                </a:rPr>
                <a:t>3s</a:t>
              </a:r>
              <a:endParaRPr lang="en-US" sz="2200">
                <a:solidFill>
                  <a:schemeClr val="bg1"/>
                </a:solidFill>
              </a:endParaRPr>
            </a:p>
          </p:txBody>
        </p:sp>
        <p:sp>
          <p:nvSpPr>
            <p:cNvPr id="51216" name="Line 13"/>
            <p:cNvSpPr>
              <a:spLocks noChangeShapeType="1"/>
            </p:cNvSpPr>
            <p:nvPr/>
          </p:nvSpPr>
          <p:spPr bwMode="auto">
            <a:xfrm>
              <a:off x="914400" y="1662113"/>
              <a:ext cx="1219200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218" name="Text Box 19"/>
            <p:cNvSpPr txBox="1">
              <a:spLocks noChangeArrowheads="1"/>
            </p:cNvSpPr>
            <p:nvPr/>
          </p:nvSpPr>
          <p:spPr bwMode="auto">
            <a:xfrm>
              <a:off x="2133600" y="1401763"/>
              <a:ext cx="519113" cy="4270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>
                  <a:solidFill>
                    <a:schemeClr val="bg1"/>
                  </a:solidFill>
                  <a:sym typeface="Symbol" pitchFamily="18" charset="2"/>
                </a:rPr>
                <a:t></a:t>
              </a:r>
              <a:r>
                <a:rPr lang="en-US" sz="2200" baseline="-25000">
                  <a:solidFill>
                    <a:schemeClr val="bg1"/>
                  </a:solidFill>
                  <a:sym typeface="Symbol" pitchFamily="18" charset="2"/>
                </a:rPr>
                <a:t>3p</a:t>
              </a:r>
              <a:endParaRPr lang="en-US" sz="2200">
                <a:solidFill>
                  <a:schemeClr val="bg1"/>
                </a:solidFill>
              </a:endParaRPr>
            </a:p>
          </p:txBody>
        </p:sp>
        <p:sp>
          <p:nvSpPr>
            <p:cNvPr id="51219" name="Line 3"/>
            <p:cNvSpPr>
              <a:spLocks noChangeShapeType="1"/>
            </p:cNvSpPr>
            <p:nvPr/>
          </p:nvSpPr>
          <p:spPr bwMode="auto">
            <a:xfrm>
              <a:off x="990600" y="990600"/>
              <a:ext cx="1219200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221" name="Text Box 20"/>
            <p:cNvSpPr txBox="1">
              <a:spLocks noChangeArrowheads="1"/>
            </p:cNvSpPr>
            <p:nvPr/>
          </p:nvSpPr>
          <p:spPr bwMode="auto">
            <a:xfrm>
              <a:off x="2209800" y="776288"/>
              <a:ext cx="2152650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chemeClr val="bg1"/>
                  </a:solidFill>
                </a:rPr>
                <a:t>Separated particles</a:t>
              </a:r>
            </a:p>
          </p:txBody>
        </p:sp>
      </p:grpSp>
      <p:sp>
        <p:nvSpPr>
          <p:cNvPr id="696348" name="Text Box 28"/>
          <p:cNvSpPr txBox="1">
            <a:spLocks noChangeArrowheads="1"/>
          </p:cNvSpPr>
          <p:nvPr/>
        </p:nvSpPr>
        <p:spPr bwMode="auto">
          <a:xfrm>
            <a:off x="2781300" y="1508125"/>
            <a:ext cx="61341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Note that the ns and np orbitals have different</a:t>
            </a:r>
          </a:p>
          <a:p>
            <a:r>
              <a:rPr lang="en-US">
                <a:solidFill>
                  <a:srgbClr val="002060"/>
                </a:solidFill>
              </a:rPr>
              <a:t>energies.  This is due to screening of the p electrons.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4724400" y="2362200"/>
            <a:ext cx="2711450" cy="725488"/>
            <a:chOff x="4724400" y="2362200"/>
            <a:chExt cx="2711450" cy="725488"/>
          </a:xfrm>
        </p:grpSpPr>
        <p:sp>
          <p:nvSpPr>
            <p:cNvPr id="51223" name="Text Box 29"/>
            <p:cNvSpPr txBox="1">
              <a:spLocks noChangeArrowheads="1"/>
            </p:cNvSpPr>
            <p:nvPr/>
          </p:nvSpPr>
          <p:spPr bwMode="auto">
            <a:xfrm>
              <a:off x="4724400" y="2362200"/>
              <a:ext cx="2711450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00FF"/>
                  </a:solidFill>
                </a:rPr>
                <a:t>Koopman’s Theorem</a:t>
              </a:r>
            </a:p>
          </p:txBody>
        </p:sp>
        <p:sp>
          <p:nvSpPr>
            <p:cNvPr id="51224" name="Text Box 30"/>
            <p:cNvSpPr txBox="1">
              <a:spLocks noChangeArrowheads="1"/>
            </p:cNvSpPr>
            <p:nvPr/>
          </p:nvSpPr>
          <p:spPr bwMode="auto">
            <a:xfrm>
              <a:off x="5562600" y="2690813"/>
              <a:ext cx="898525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IE 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 -</a:t>
              </a:r>
              <a:endParaRPr lang="en-US">
                <a:solidFill>
                  <a:schemeClr val="bg1"/>
                </a:solidFill>
              </a:endParaRPr>
            </a:p>
          </p:txBody>
        </p:sp>
      </p:grpSp>
      <p:sp>
        <p:nvSpPr>
          <p:cNvPr id="696351" name="Text Box 31"/>
          <p:cNvSpPr txBox="1">
            <a:spLocks noChangeArrowheads="1"/>
          </p:cNvSpPr>
          <p:nvPr/>
        </p:nvSpPr>
        <p:spPr bwMode="auto">
          <a:xfrm>
            <a:off x="4238625" y="3160713"/>
            <a:ext cx="1236663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b="1">
                <a:solidFill>
                  <a:srgbClr val="FF6600"/>
                </a:solidFill>
              </a:rPr>
              <a:t>Electron</a:t>
            </a:r>
          </a:p>
          <a:p>
            <a:r>
              <a:rPr lang="en-US" sz="1800" b="1">
                <a:solidFill>
                  <a:srgbClr val="FF6600"/>
                </a:solidFill>
              </a:rPr>
              <a:t>Removed</a:t>
            </a:r>
            <a:endParaRPr lang="en-US" sz="1800">
              <a:solidFill>
                <a:srgbClr val="FF6600"/>
              </a:solidFill>
            </a:endParaRP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0070C0"/>
                </a:solidFill>
              </a:rPr>
              <a:t>     1s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0070C0"/>
                </a:solidFill>
              </a:rPr>
              <a:t>     2s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0070C0"/>
                </a:solidFill>
              </a:rPr>
              <a:t>     2p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0070C0"/>
                </a:solidFill>
              </a:rPr>
              <a:t>     3s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0070C0"/>
                </a:solidFill>
              </a:rPr>
              <a:t>     3p</a:t>
            </a:r>
            <a:endParaRPr lang="en-US" sz="1800" b="1">
              <a:solidFill>
                <a:srgbClr val="0070C0"/>
              </a:solidFill>
            </a:endParaRPr>
          </a:p>
        </p:txBody>
      </p:sp>
      <p:sp>
        <p:nvSpPr>
          <p:cNvPr id="696352" name="Text Box 32"/>
          <p:cNvSpPr txBox="1">
            <a:spLocks noChangeArrowheads="1"/>
          </p:cNvSpPr>
          <p:nvPr/>
        </p:nvSpPr>
        <p:spPr bwMode="auto">
          <a:xfrm>
            <a:off x="5568950" y="3429000"/>
            <a:ext cx="1098550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b="1">
                <a:solidFill>
                  <a:srgbClr val="FF6600"/>
                </a:solidFill>
              </a:rPr>
              <a:t>IE(exp)</a:t>
            </a:r>
            <a:endParaRPr lang="en-US" sz="1800">
              <a:solidFill>
                <a:srgbClr val="FF6600"/>
              </a:solidFill>
            </a:endParaRP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6600"/>
                </a:solidFill>
              </a:rPr>
              <a:t> </a:t>
            </a:r>
            <a:r>
              <a:rPr lang="en-US" sz="1800">
                <a:solidFill>
                  <a:srgbClr val="0070C0"/>
                </a:solidFill>
              </a:rPr>
              <a:t>3206 eV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0070C0"/>
                </a:solidFill>
              </a:rPr>
              <a:t>    --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0070C0"/>
                </a:solidFill>
              </a:rPr>
              <a:t>  249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0070C0"/>
                </a:solidFill>
              </a:rPr>
              <a:t>  29.2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0070C0"/>
                </a:solidFill>
              </a:rPr>
              <a:t>  15.8</a:t>
            </a:r>
            <a:endParaRPr lang="en-US" sz="1800" b="1">
              <a:solidFill>
                <a:srgbClr val="0070C0"/>
              </a:solidFill>
            </a:endParaRPr>
          </a:p>
        </p:txBody>
      </p:sp>
      <p:sp>
        <p:nvSpPr>
          <p:cNvPr id="696353" name="Text Box 33"/>
          <p:cNvSpPr txBox="1">
            <a:spLocks noChangeArrowheads="1"/>
          </p:cNvSpPr>
          <p:nvPr/>
        </p:nvSpPr>
        <p:spPr bwMode="auto">
          <a:xfrm>
            <a:off x="6940550" y="3429000"/>
            <a:ext cx="1136650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b="1">
                <a:solidFill>
                  <a:srgbClr val="FF6600"/>
                </a:solidFill>
              </a:rPr>
              <a:t>IE(Koop)</a:t>
            </a:r>
            <a:endParaRPr lang="en-US" sz="1800">
              <a:solidFill>
                <a:srgbClr val="FF6600"/>
              </a:solidFill>
            </a:endParaRP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FF6600"/>
                </a:solidFill>
              </a:rPr>
              <a:t> </a:t>
            </a:r>
            <a:r>
              <a:rPr lang="en-US" sz="1800">
                <a:solidFill>
                  <a:srgbClr val="0070C0"/>
                </a:solidFill>
              </a:rPr>
              <a:t>3227 eV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0070C0"/>
                </a:solidFill>
              </a:rPr>
              <a:t>  335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0070C0"/>
                </a:solidFill>
              </a:rPr>
              <a:t>  260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0070C0"/>
                </a:solidFill>
              </a:rPr>
              <a:t>  34.8</a:t>
            </a:r>
          </a:p>
          <a:p>
            <a:pPr>
              <a:lnSpc>
                <a:spcPct val="160000"/>
              </a:lnSpc>
            </a:pPr>
            <a:r>
              <a:rPr lang="en-US" sz="1800">
                <a:solidFill>
                  <a:srgbClr val="0070C0"/>
                </a:solidFill>
              </a:rPr>
              <a:t>  16.1</a:t>
            </a:r>
            <a:endParaRPr lang="en-US" sz="1800" b="1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96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96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96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96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8" grpId="0" autoUpdateAnimBg="0"/>
      <p:bldP spid="696351" grpId="0" autoUpdateAnimBg="0"/>
      <p:bldP spid="696352" grpId="0" autoUpdateAnimBg="0"/>
      <p:bldP spid="696353" grpId="0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09CEA56F-206C-4AA4-878A-1843E4817492}" type="slidenum">
              <a:rPr lang="en-US" sz="1400" smtClean="0">
                <a:solidFill>
                  <a:srgbClr val="002060"/>
                </a:solidFill>
              </a:rPr>
              <a:pPr/>
              <a:t>51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52227" name="Rectangle 2"/>
          <p:cNvSpPr>
            <a:spLocks noGrp="1" noChangeArrowheads="1"/>
          </p:cNvSpPr>
          <p:nvPr>
            <p:ph type="title"/>
          </p:nvPr>
        </p:nvSpPr>
        <p:spPr>
          <a:xfrm>
            <a:off x="711200" y="76200"/>
            <a:ext cx="7772400" cy="457200"/>
          </a:xfrm>
        </p:spPr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Part C:  Many Electron Atoms</a:t>
            </a:r>
            <a:endParaRPr lang="en-US" smtClean="0">
              <a:solidFill>
                <a:srgbClr val="002060"/>
              </a:solidFill>
            </a:endParaRPr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457200" y="684213"/>
            <a:ext cx="538321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The Hamiltonian for Multielectron Atoms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52229" name="Text Box 6"/>
          <p:cNvSpPr txBox="1">
            <a:spLocks noChangeArrowheads="1"/>
          </p:cNvSpPr>
          <p:nvPr/>
        </p:nvSpPr>
        <p:spPr bwMode="auto">
          <a:xfrm>
            <a:off x="460375" y="3700463"/>
            <a:ext cx="363061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The Hartree-Fock Method</a:t>
            </a:r>
            <a:endParaRPr lang="en-US" sz="2600">
              <a:solidFill>
                <a:srgbClr val="002060"/>
              </a:solidFill>
            </a:endParaRPr>
          </a:p>
        </p:txBody>
      </p:sp>
      <p:sp>
        <p:nvSpPr>
          <p:cNvPr id="52230" name="Text Box 7"/>
          <p:cNvSpPr txBox="1">
            <a:spLocks noChangeArrowheads="1"/>
          </p:cNvSpPr>
          <p:nvPr/>
        </p:nvSpPr>
        <p:spPr bwMode="auto">
          <a:xfrm>
            <a:off x="460375" y="1217613"/>
            <a:ext cx="39592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The Hartree Method: Helium</a:t>
            </a:r>
          </a:p>
        </p:txBody>
      </p:sp>
      <p:sp>
        <p:nvSpPr>
          <p:cNvPr id="52231" name="Text Box 8"/>
          <p:cNvSpPr txBox="1">
            <a:spLocks noChangeArrowheads="1"/>
          </p:cNvSpPr>
          <p:nvPr/>
        </p:nvSpPr>
        <p:spPr bwMode="auto">
          <a:xfrm>
            <a:off x="460375" y="4386263"/>
            <a:ext cx="53721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Hartree-Fock Orbital Energies for Argon</a:t>
            </a:r>
          </a:p>
        </p:txBody>
      </p:sp>
      <p:sp>
        <p:nvSpPr>
          <p:cNvPr id="52232" name="Text Box 9"/>
          <p:cNvSpPr txBox="1">
            <a:spLocks noChangeArrowheads="1"/>
          </p:cNvSpPr>
          <p:nvPr/>
        </p:nvSpPr>
        <p:spPr bwMode="auto">
          <a:xfrm>
            <a:off x="484188" y="2405063"/>
            <a:ext cx="449103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Extension to Multielectron Atoms</a:t>
            </a:r>
          </a:p>
        </p:txBody>
      </p:sp>
      <p:sp>
        <p:nvSpPr>
          <p:cNvPr id="52233" name="Text Box 10"/>
          <p:cNvSpPr txBox="1">
            <a:spLocks noChangeArrowheads="1"/>
          </p:cNvSpPr>
          <p:nvPr/>
        </p:nvSpPr>
        <p:spPr bwMode="auto">
          <a:xfrm>
            <a:off x="508000" y="3046413"/>
            <a:ext cx="713263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Antisymmetrized Wavefunctions:  Slater Determinants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52234" name="Text Box 11"/>
          <p:cNvSpPr txBox="1">
            <a:spLocks noChangeArrowheads="1"/>
          </p:cNvSpPr>
          <p:nvPr/>
        </p:nvSpPr>
        <p:spPr bwMode="auto">
          <a:xfrm>
            <a:off x="457200" y="5072063"/>
            <a:ext cx="310991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  <a:sym typeface="Symbol" pitchFamily="18" charset="2"/>
              </a:rPr>
              <a:t>Electron Correlation</a:t>
            </a:r>
          </a:p>
        </p:txBody>
      </p:sp>
      <p:sp>
        <p:nvSpPr>
          <p:cNvPr id="52235" name="Text Box 12"/>
          <p:cNvSpPr txBox="1">
            <a:spLocks noChangeArrowheads="1"/>
          </p:cNvSpPr>
          <p:nvPr/>
        </p:nvSpPr>
        <p:spPr bwMode="auto">
          <a:xfrm>
            <a:off x="488950" y="1795463"/>
            <a:ext cx="30067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Koopman’s Theorem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096B322-D75C-4F19-B67C-D0B3A0DA2AC2}" type="slidenum">
              <a:rPr lang="en-US" sz="1400" smtClean="0">
                <a:solidFill>
                  <a:srgbClr val="002060"/>
                </a:solidFill>
              </a:rPr>
              <a:pPr/>
              <a:t>52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532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Electron Correlation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5562600" y="1447800"/>
            <a:ext cx="1709738" cy="1603375"/>
            <a:chOff x="3504" y="912"/>
            <a:chExt cx="1077" cy="1010"/>
          </a:xfrm>
        </p:grpSpPr>
        <p:sp>
          <p:nvSpPr>
            <p:cNvPr id="53268" name="Oval 3" descr="70%"/>
            <p:cNvSpPr>
              <a:spLocks noChangeAspect="1" noChangeArrowheads="1"/>
            </p:cNvSpPr>
            <p:nvPr/>
          </p:nvSpPr>
          <p:spPr bwMode="auto">
            <a:xfrm>
              <a:off x="3504" y="912"/>
              <a:ext cx="1077" cy="1010"/>
            </a:xfrm>
            <a:prstGeom prst="ellipse">
              <a:avLst/>
            </a:prstGeom>
            <a:pattFill prst="pct70">
              <a:fgClr>
                <a:schemeClr val="accent1"/>
              </a:fgClr>
              <a:bgClr>
                <a:srgbClr val="FF00FF"/>
              </a:bgClr>
            </a:patt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269" name="Oval 4"/>
            <p:cNvSpPr>
              <a:spLocks noChangeAspect="1" noChangeArrowheads="1"/>
            </p:cNvSpPr>
            <p:nvPr/>
          </p:nvSpPr>
          <p:spPr bwMode="auto">
            <a:xfrm>
              <a:off x="3984" y="1344"/>
              <a:ext cx="98" cy="98"/>
            </a:xfrm>
            <a:prstGeom prst="ellipse">
              <a:avLst/>
            </a:prstGeom>
            <a:solidFill>
              <a:srgbClr val="66FF66"/>
            </a:solidFill>
            <a:ln w="9525">
              <a:solidFill>
                <a:srgbClr val="008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270" name="Oval 5"/>
            <p:cNvSpPr>
              <a:spLocks noChangeAspect="1" noChangeArrowheads="1"/>
            </p:cNvSpPr>
            <p:nvPr/>
          </p:nvSpPr>
          <p:spPr bwMode="auto">
            <a:xfrm>
              <a:off x="3744" y="1584"/>
              <a:ext cx="52" cy="52"/>
            </a:xfrm>
            <a:prstGeom prst="ellipse">
              <a:avLst/>
            </a:prstGeom>
            <a:solidFill>
              <a:srgbClr val="CC0000"/>
            </a:solidFill>
            <a:ln w="9525">
              <a:solidFill>
                <a:srgbClr val="CC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97350" name="Text Box 6"/>
          <p:cNvSpPr txBox="1">
            <a:spLocks noChangeArrowheads="1"/>
          </p:cNvSpPr>
          <p:nvPr/>
        </p:nvSpPr>
        <p:spPr bwMode="auto">
          <a:xfrm>
            <a:off x="669925" y="685800"/>
            <a:ext cx="752951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principal approximation of the Hartree-Fock method is that a</a:t>
            </a:r>
          </a:p>
          <a:p>
            <a:r>
              <a:rPr lang="en-US">
                <a:solidFill>
                  <a:srgbClr val="002060"/>
                </a:solidFill>
              </a:rPr>
              <a:t>given electron interacts with the “smeared-out” electron density of</a:t>
            </a:r>
          </a:p>
          <a:p>
            <a:r>
              <a:rPr lang="en-US">
                <a:solidFill>
                  <a:srgbClr val="002060"/>
                </a:solidFill>
              </a:rPr>
              <a:t>the remaining N-1 electrons.</a:t>
            </a:r>
          </a:p>
        </p:txBody>
      </p:sp>
      <p:sp>
        <p:nvSpPr>
          <p:cNvPr id="697353" name="Text Box 9"/>
          <p:cNvSpPr txBox="1">
            <a:spLocks noChangeArrowheads="1"/>
          </p:cNvSpPr>
          <p:nvPr/>
        </p:nvSpPr>
        <p:spPr bwMode="auto">
          <a:xfrm>
            <a:off x="669925" y="3276600"/>
            <a:ext cx="72771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Actually, the other N-1 electrons are point particles, just like the</a:t>
            </a:r>
          </a:p>
          <a:p>
            <a:r>
              <a:rPr lang="en-US">
                <a:solidFill>
                  <a:srgbClr val="002060"/>
                </a:solidFill>
              </a:rPr>
              <a:t>one we’re considering.</a:t>
            </a:r>
          </a:p>
        </p:txBody>
      </p:sp>
      <p:sp>
        <p:nvSpPr>
          <p:cNvPr id="697354" name="Text Box 10"/>
          <p:cNvSpPr txBox="1">
            <a:spLocks noChangeArrowheads="1"/>
          </p:cNvSpPr>
          <p:nvPr/>
        </p:nvSpPr>
        <p:spPr bwMode="auto">
          <a:xfrm>
            <a:off x="685800" y="4011613"/>
            <a:ext cx="77343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Thus, the motion of the electrons are correlated.  That is, they try to</a:t>
            </a:r>
          </a:p>
          <a:p>
            <a:r>
              <a:rPr lang="en-US">
                <a:solidFill>
                  <a:srgbClr val="002060"/>
                </a:solidFill>
              </a:rPr>
              <a:t>avoid each other.</a:t>
            </a:r>
          </a:p>
        </p:txBody>
      </p:sp>
      <p:grpSp>
        <p:nvGrpSpPr>
          <p:cNvPr id="3" name="Group 24"/>
          <p:cNvGrpSpPr>
            <a:grpSpLocks/>
          </p:cNvGrpSpPr>
          <p:nvPr/>
        </p:nvGrpSpPr>
        <p:grpSpPr bwMode="auto">
          <a:xfrm>
            <a:off x="1835150" y="4800600"/>
            <a:ext cx="1454150" cy="1658938"/>
            <a:chOff x="968" y="3024"/>
            <a:chExt cx="916" cy="1045"/>
          </a:xfrm>
        </p:grpSpPr>
        <p:grpSp>
          <p:nvGrpSpPr>
            <p:cNvPr id="53263" name="Group 16"/>
            <p:cNvGrpSpPr>
              <a:grpSpLocks/>
            </p:cNvGrpSpPr>
            <p:nvPr/>
          </p:nvGrpSpPr>
          <p:grpSpPr bwMode="auto">
            <a:xfrm>
              <a:off x="1268" y="3024"/>
              <a:ext cx="336" cy="292"/>
              <a:chOff x="1248" y="3456"/>
              <a:chExt cx="336" cy="292"/>
            </a:xfrm>
          </p:grpSpPr>
          <p:sp>
            <p:nvSpPr>
              <p:cNvPr id="53265" name="Oval 13"/>
              <p:cNvSpPr>
                <a:spLocks noChangeAspect="1" noChangeArrowheads="1"/>
              </p:cNvSpPr>
              <p:nvPr/>
            </p:nvSpPr>
            <p:spPr bwMode="auto">
              <a:xfrm>
                <a:off x="1390" y="3456"/>
                <a:ext cx="98" cy="98"/>
              </a:xfrm>
              <a:prstGeom prst="ellipse">
                <a:avLst/>
              </a:prstGeom>
              <a:solidFill>
                <a:srgbClr val="66FF66"/>
              </a:solidFill>
              <a:ln w="9525">
                <a:solidFill>
                  <a:srgbClr val="008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266" name="Oval 14"/>
              <p:cNvSpPr>
                <a:spLocks noChangeAspect="1" noChangeArrowheads="1"/>
              </p:cNvSpPr>
              <p:nvPr/>
            </p:nvSpPr>
            <p:spPr bwMode="auto">
              <a:xfrm>
                <a:off x="1248" y="3694"/>
                <a:ext cx="52" cy="52"/>
              </a:xfrm>
              <a:prstGeom prst="ellipse">
                <a:avLst/>
              </a:prstGeom>
              <a:solidFill>
                <a:srgbClr val="CC0000"/>
              </a:solidFill>
              <a:ln w="9525">
                <a:solidFill>
                  <a:srgbClr val="CC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267" name="Oval 15"/>
              <p:cNvSpPr>
                <a:spLocks noChangeAspect="1" noChangeArrowheads="1"/>
              </p:cNvSpPr>
              <p:nvPr/>
            </p:nvSpPr>
            <p:spPr bwMode="auto">
              <a:xfrm>
                <a:off x="1532" y="3696"/>
                <a:ext cx="52" cy="52"/>
              </a:xfrm>
              <a:prstGeom prst="ellipse">
                <a:avLst/>
              </a:prstGeom>
              <a:solidFill>
                <a:srgbClr val="CC0000"/>
              </a:solidFill>
              <a:ln w="9525">
                <a:solidFill>
                  <a:srgbClr val="CC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3264" name="Text Box 17"/>
            <p:cNvSpPr txBox="1">
              <a:spLocks noChangeArrowheads="1"/>
            </p:cNvSpPr>
            <p:nvPr/>
          </p:nvSpPr>
          <p:spPr bwMode="auto">
            <a:xfrm>
              <a:off x="968" y="3440"/>
              <a:ext cx="916" cy="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1800" b="1">
                  <a:solidFill>
                    <a:schemeClr val="bg1"/>
                  </a:solidFill>
                </a:rPr>
                <a:t>High</a:t>
              </a:r>
            </a:p>
            <a:p>
              <a:pPr algn="ctr"/>
              <a:r>
                <a:rPr lang="en-US" sz="1800" b="1">
                  <a:solidFill>
                    <a:schemeClr val="bg1"/>
                  </a:solidFill>
                </a:rPr>
                <a:t>Energy</a:t>
              </a:r>
            </a:p>
            <a:p>
              <a:pPr algn="ctr">
                <a:lnSpc>
                  <a:spcPct val="130000"/>
                </a:lnSpc>
              </a:pPr>
              <a:r>
                <a:rPr lang="en-US" sz="1800" b="1">
                  <a:solidFill>
                    <a:srgbClr val="FF33CC"/>
                  </a:solidFill>
                </a:rPr>
                <a:t>Not favored</a:t>
              </a:r>
            </a:p>
          </p:txBody>
        </p:sp>
      </p:grpSp>
      <p:grpSp>
        <p:nvGrpSpPr>
          <p:cNvPr id="5" name="Group 25"/>
          <p:cNvGrpSpPr>
            <a:grpSpLocks/>
          </p:cNvGrpSpPr>
          <p:nvPr/>
        </p:nvGrpSpPr>
        <p:grpSpPr bwMode="auto">
          <a:xfrm>
            <a:off x="5251450" y="4724400"/>
            <a:ext cx="1225550" cy="1684338"/>
            <a:chOff x="3120" y="2976"/>
            <a:chExt cx="772" cy="1061"/>
          </a:xfrm>
        </p:grpSpPr>
        <p:grpSp>
          <p:nvGrpSpPr>
            <p:cNvPr id="53258" name="Group 23"/>
            <p:cNvGrpSpPr>
              <a:grpSpLocks/>
            </p:cNvGrpSpPr>
            <p:nvPr/>
          </p:nvGrpSpPr>
          <p:grpSpPr bwMode="auto">
            <a:xfrm>
              <a:off x="3120" y="2976"/>
              <a:ext cx="772" cy="292"/>
              <a:chOff x="3120" y="2976"/>
              <a:chExt cx="772" cy="292"/>
            </a:xfrm>
          </p:grpSpPr>
          <p:sp>
            <p:nvSpPr>
              <p:cNvPr id="53260" name="Oval 19"/>
              <p:cNvSpPr>
                <a:spLocks noChangeAspect="1" noChangeArrowheads="1"/>
              </p:cNvSpPr>
              <p:nvPr/>
            </p:nvSpPr>
            <p:spPr bwMode="auto">
              <a:xfrm>
                <a:off x="3462" y="3024"/>
                <a:ext cx="98" cy="98"/>
              </a:xfrm>
              <a:prstGeom prst="ellipse">
                <a:avLst/>
              </a:prstGeom>
              <a:solidFill>
                <a:srgbClr val="66FF66"/>
              </a:solidFill>
              <a:ln w="9525">
                <a:solidFill>
                  <a:srgbClr val="008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261" name="Oval 20"/>
              <p:cNvSpPr>
                <a:spLocks noChangeAspect="1" noChangeArrowheads="1"/>
              </p:cNvSpPr>
              <p:nvPr/>
            </p:nvSpPr>
            <p:spPr bwMode="auto">
              <a:xfrm>
                <a:off x="3120" y="3216"/>
                <a:ext cx="52" cy="52"/>
              </a:xfrm>
              <a:prstGeom prst="ellipse">
                <a:avLst/>
              </a:prstGeom>
              <a:solidFill>
                <a:srgbClr val="CC0000"/>
              </a:solidFill>
              <a:ln w="9525">
                <a:solidFill>
                  <a:srgbClr val="CC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262" name="Oval 21"/>
              <p:cNvSpPr>
                <a:spLocks noChangeAspect="1" noChangeArrowheads="1"/>
              </p:cNvSpPr>
              <p:nvPr/>
            </p:nvSpPr>
            <p:spPr bwMode="auto">
              <a:xfrm>
                <a:off x="3840" y="2976"/>
                <a:ext cx="52" cy="52"/>
              </a:xfrm>
              <a:prstGeom prst="ellipse">
                <a:avLst/>
              </a:prstGeom>
              <a:solidFill>
                <a:srgbClr val="CC0000"/>
              </a:solidFill>
              <a:ln w="9525">
                <a:solidFill>
                  <a:srgbClr val="CC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3259" name="Text Box 22"/>
            <p:cNvSpPr txBox="1">
              <a:spLocks noChangeArrowheads="1"/>
            </p:cNvSpPr>
            <p:nvPr/>
          </p:nvSpPr>
          <p:spPr bwMode="auto">
            <a:xfrm>
              <a:off x="3164" y="3408"/>
              <a:ext cx="676" cy="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1800" b="1">
                  <a:solidFill>
                    <a:schemeClr val="bg1"/>
                  </a:solidFill>
                </a:rPr>
                <a:t>Low</a:t>
              </a:r>
            </a:p>
            <a:p>
              <a:pPr algn="ctr"/>
              <a:r>
                <a:rPr lang="en-US" sz="1800" b="1">
                  <a:solidFill>
                    <a:schemeClr val="bg1"/>
                  </a:solidFill>
                </a:rPr>
                <a:t>Energy</a:t>
              </a:r>
            </a:p>
            <a:p>
              <a:pPr algn="ctr">
                <a:lnSpc>
                  <a:spcPct val="130000"/>
                </a:lnSpc>
              </a:pPr>
              <a:r>
                <a:rPr lang="en-US" sz="1800" b="1">
                  <a:solidFill>
                    <a:srgbClr val="FF33CC"/>
                  </a:solidFill>
                </a:rPr>
                <a:t>Favored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9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9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97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7350" grpId="0" autoUpdateAnimBg="0"/>
      <p:bldP spid="697353" grpId="0" autoUpdateAnimBg="0"/>
      <p:bldP spid="697354" grpId="0" autoUpdateAnimBg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DBDF5369-89A2-4E41-9906-197B7644BBAE}" type="slidenum">
              <a:rPr lang="en-US" sz="1400" smtClean="0">
                <a:solidFill>
                  <a:srgbClr val="002060"/>
                </a:solidFill>
              </a:rPr>
              <a:pPr/>
              <a:t>53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98370" name="Text Box 2"/>
          <p:cNvSpPr txBox="1">
            <a:spLocks noChangeArrowheads="1"/>
          </p:cNvSpPr>
          <p:nvPr/>
        </p:nvSpPr>
        <p:spPr bwMode="auto">
          <a:xfrm>
            <a:off x="685800" y="304800"/>
            <a:ext cx="713581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Because the Hartree-Fock (HF) method does not consider the</a:t>
            </a:r>
          </a:p>
          <a:p>
            <a:r>
              <a:rPr lang="en-US" b="1">
                <a:solidFill>
                  <a:srgbClr val="FF33CC"/>
                </a:solidFill>
              </a:rPr>
              <a:t>specific</a:t>
            </a:r>
            <a:r>
              <a:rPr lang="en-US"/>
              <a:t> </a:t>
            </a:r>
            <a:r>
              <a:rPr lang="en-US">
                <a:solidFill>
                  <a:srgbClr val="002060"/>
                </a:solidFill>
              </a:rPr>
              <a:t>electron-electron repulsions, which tend to keep two </a:t>
            </a:r>
          </a:p>
          <a:p>
            <a:r>
              <a:rPr lang="en-US">
                <a:solidFill>
                  <a:srgbClr val="002060"/>
                </a:solidFill>
              </a:rPr>
              <a:t>electrons apart, the HF energy is invariably too high.</a:t>
            </a:r>
          </a:p>
        </p:txBody>
      </p:sp>
      <p:sp>
        <p:nvSpPr>
          <p:cNvPr id="698371" name="Text Box 3"/>
          <p:cNvSpPr txBox="1">
            <a:spLocks noChangeArrowheads="1"/>
          </p:cNvSpPr>
          <p:nvPr/>
        </p:nvSpPr>
        <p:spPr bwMode="auto">
          <a:xfrm>
            <a:off x="685800" y="1508125"/>
            <a:ext cx="70231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difference between the “exact” electronic energy and the</a:t>
            </a:r>
          </a:p>
          <a:p>
            <a:r>
              <a:rPr lang="en-US">
                <a:solidFill>
                  <a:srgbClr val="002060"/>
                </a:solidFill>
              </a:rPr>
              <a:t>HF energy is called the </a:t>
            </a:r>
            <a:r>
              <a:rPr lang="en-US">
                <a:solidFill>
                  <a:schemeClr val="bg1"/>
                </a:solidFill>
              </a:rPr>
              <a:t>“Correlation Energy”, E</a:t>
            </a:r>
            <a:r>
              <a:rPr lang="en-US" baseline="-25000">
                <a:solidFill>
                  <a:schemeClr val="bg1"/>
                </a:solidFill>
              </a:rPr>
              <a:t>corr</a:t>
            </a:r>
            <a:r>
              <a:rPr lang="en-US">
                <a:solidFill>
                  <a:srgbClr val="002060"/>
                </a:solidFill>
              </a:rPr>
              <a:t>.</a:t>
            </a:r>
          </a:p>
        </p:txBody>
      </p:sp>
      <p:graphicFrame>
        <p:nvGraphicFramePr>
          <p:cNvPr id="698372" name="Object 4"/>
          <p:cNvGraphicFramePr>
            <a:graphicFrameLocks noChangeAspect="1"/>
          </p:cNvGraphicFramePr>
          <p:nvPr/>
        </p:nvGraphicFramePr>
        <p:xfrm>
          <a:off x="4117975" y="2278063"/>
          <a:ext cx="1860550" cy="388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422" name="Equation" r:id="rId3" imgW="1104833" imgH="199935" progId="Equation.DSMT4">
                  <p:embed/>
                </p:oleObj>
              </mc:Choice>
              <mc:Fallback>
                <p:oleObj name="Equation" r:id="rId3" imgW="1104833" imgH="199935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7975" y="2278063"/>
                        <a:ext cx="1860550" cy="388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838200" y="2376488"/>
            <a:ext cx="1960563" cy="3795712"/>
            <a:chOff x="528" y="1497"/>
            <a:chExt cx="1235" cy="2391"/>
          </a:xfrm>
        </p:grpSpPr>
        <p:sp>
          <p:nvSpPr>
            <p:cNvPr id="54290" name="Line 5"/>
            <p:cNvSpPr>
              <a:spLocks noChangeShapeType="1"/>
            </p:cNvSpPr>
            <p:nvPr/>
          </p:nvSpPr>
          <p:spPr bwMode="auto">
            <a:xfrm>
              <a:off x="528" y="1632"/>
              <a:ext cx="768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91" name="Line 6"/>
            <p:cNvSpPr>
              <a:spLocks noChangeShapeType="1"/>
            </p:cNvSpPr>
            <p:nvPr/>
          </p:nvSpPr>
          <p:spPr bwMode="auto">
            <a:xfrm>
              <a:off x="528" y="3552"/>
              <a:ext cx="768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92" name="Line 7"/>
            <p:cNvSpPr>
              <a:spLocks noChangeShapeType="1"/>
            </p:cNvSpPr>
            <p:nvPr/>
          </p:nvSpPr>
          <p:spPr bwMode="auto">
            <a:xfrm>
              <a:off x="528" y="3744"/>
              <a:ext cx="768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93" name="Text Box 8"/>
            <p:cNvSpPr txBox="1">
              <a:spLocks noChangeArrowheads="1"/>
            </p:cNvSpPr>
            <p:nvPr/>
          </p:nvSpPr>
          <p:spPr bwMode="auto">
            <a:xfrm>
              <a:off x="1292" y="1497"/>
              <a:ext cx="19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chemeClr val="bg1"/>
                  </a:solidFill>
                </a:rPr>
                <a:t>0</a:t>
              </a:r>
            </a:p>
          </p:txBody>
        </p:sp>
        <p:sp>
          <p:nvSpPr>
            <p:cNvPr id="54294" name="Text Box 9"/>
            <p:cNvSpPr txBox="1">
              <a:spLocks noChangeArrowheads="1"/>
            </p:cNvSpPr>
            <p:nvPr/>
          </p:nvSpPr>
          <p:spPr bwMode="auto">
            <a:xfrm>
              <a:off x="1296" y="3417"/>
              <a:ext cx="34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chemeClr val="bg1"/>
                  </a:solidFill>
                </a:rPr>
                <a:t>E</a:t>
              </a:r>
              <a:r>
                <a:rPr lang="en-US" sz="1800" b="1" baseline="-25000">
                  <a:solidFill>
                    <a:schemeClr val="bg1"/>
                  </a:solidFill>
                </a:rPr>
                <a:t>HF</a:t>
              </a:r>
              <a:endParaRPr lang="en-US" sz="1800" b="1">
                <a:solidFill>
                  <a:schemeClr val="bg1"/>
                </a:solidFill>
              </a:endParaRPr>
            </a:p>
          </p:txBody>
        </p:sp>
        <p:sp>
          <p:nvSpPr>
            <p:cNvPr id="54295" name="Text Box 10"/>
            <p:cNvSpPr txBox="1">
              <a:spLocks noChangeArrowheads="1"/>
            </p:cNvSpPr>
            <p:nvPr/>
          </p:nvSpPr>
          <p:spPr bwMode="auto">
            <a:xfrm>
              <a:off x="1296" y="3657"/>
              <a:ext cx="46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chemeClr val="bg1"/>
                  </a:solidFill>
                </a:rPr>
                <a:t>E</a:t>
              </a:r>
              <a:r>
                <a:rPr lang="en-US" sz="1800" b="1" baseline="-25000">
                  <a:solidFill>
                    <a:schemeClr val="bg1"/>
                  </a:solidFill>
                </a:rPr>
                <a:t>Exact</a:t>
              </a:r>
              <a:endParaRPr lang="en-US" sz="18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531813" y="2590800"/>
            <a:ext cx="474662" cy="3048000"/>
            <a:chOff x="335" y="1632"/>
            <a:chExt cx="299" cy="1920"/>
          </a:xfrm>
        </p:grpSpPr>
        <p:sp>
          <p:nvSpPr>
            <p:cNvPr id="54288" name="Line 12"/>
            <p:cNvSpPr>
              <a:spLocks noChangeShapeType="1"/>
            </p:cNvSpPr>
            <p:nvPr/>
          </p:nvSpPr>
          <p:spPr bwMode="auto">
            <a:xfrm>
              <a:off x="634" y="1632"/>
              <a:ext cx="0" cy="192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89" name="Text Box 13"/>
            <p:cNvSpPr txBox="1">
              <a:spLocks noChangeArrowheads="1"/>
            </p:cNvSpPr>
            <p:nvPr/>
          </p:nvSpPr>
          <p:spPr bwMode="auto">
            <a:xfrm rot="-5400000">
              <a:off x="277" y="2359"/>
              <a:ext cx="368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0000"/>
                  </a:solidFill>
                </a:rPr>
                <a:t>E</a:t>
              </a:r>
              <a:r>
                <a:rPr lang="en-US" b="1" baseline="-25000">
                  <a:solidFill>
                    <a:srgbClr val="FF0000"/>
                  </a:solidFill>
                </a:rPr>
                <a:t>HF</a:t>
              </a:r>
              <a:endParaRPr lang="en-US">
                <a:solidFill>
                  <a:srgbClr val="FF0000"/>
                </a:solidFill>
              </a:endParaRPr>
            </a:p>
          </p:txBody>
        </p:sp>
      </p:grp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1352550" y="2590800"/>
            <a:ext cx="476250" cy="3352800"/>
            <a:chOff x="852" y="1632"/>
            <a:chExt cx="300" cy="2112"/>
          </a:xfrm>
        </p:grpSpPr>
        <p:sp>
          <p:nvSpPr>
            <p:cNvPr id="54286" name="Line 16"/>
            <p:cNvSpPr>
              <a:spLocks noChangeShapeType="1"/>
            </p:cNvSpPr>
            <p:nvPr/>
          </p:nvSpPr>
          <p:spPr bwMode="auto">
            <a:xfrm>
              <a:off x="1152" y="1632"/>
              <a:ext cx="0" cy="211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87" name="Text Box 17"/>
            <p:cNvSpPr txBox="1">
              <a:spLocks noChangeArrowheads="1"/>
            </p:cNvSpPr>
            <p:nvPr/>
          </p:nvSpPr>
          <p:spPr bwMode="auto">
            <a:xfrm rot="-5400000">
              <a:off x="722" y="2360"/>
              <a:ext cx="511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0000"/>
                  </a:solidFill>
                </a:rPr>
                <a:t>E</a:t>
              </a:r>
              <a:r>
                <a:rPr lang="en-US" b="1" baseline="-25000">
                  <a:solidFill>
                    <a:srgbClr val="FF0000"/>
                  </a:solidFill>
                </a:rPr>
                <a:t>Exact</a:t>
              </a:r>
              <a:endParaRPr lang="en-US">
                <a:solidFill>
                  <a:srgbClr val="FF0000"/>
                </a:solidFill>
              </a:endParaRPr>
            </a:p>
          </p:txBody>
        </p:sp>
      </p:grpSp>
      <p:sp>
        <p:nvSpPr>
          <p:cNvPr id="698387" name="Text Box 19"/>
          <p:cNvSpPr txBox="1">
            <a:spLocks noChangeArrowheads="1"/>
          </p:cNvSpPr>
          <p:nvPr/>
        </p:nvSpPr>
        <p:spPr bwMode="auto">
          <a:xfrm>
            <a:off x="2727325" y="2811463"/>
            <a:ext cx="53324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Generally, the correlation energy is very small</a:t>
            </a:r>
          </a:p>
          <a:p>
            <a:r>
              <a:rPr lang="en-US">
                <a:solidFill>
                  <a:srgbClr val="002060"/>
                </a:solidFill>
              </a:rPr>
              <a:t>compared to the total energy (usually &lt;1%)</a:t>
            </a:r>
          </a:p>
        </p:txBody>
      </p:sp>
      <p:sp>
        <p:nvSpPr>
          <p:cNvPr id="698388" name="Text Box 20"/>
          <p:cNvSpPr txBox="1">
            <a:spLocks noChangeArrowheads="1"/>
          </p:cNvSpPr>
          <p:nvPr/>
        </p:nvSpPr>
        <p:spPr bwMode="auto">
          <a:xfrm>
            <a:off x="2743200" y="3573463"/>
            <a:ext cx="58531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However, in absolute terms, this can still represent</a:t>
            </a:r>
          </a:p>
          <a:p>
            <a:r>
              <a:rPr lang="en-US">
                <a:solidFill>
                  <a:srgbClr val="002060"/>
                </a:solidFill>
              </a:rPr>
              <a:t>a rather large energy.</a:t>
            </a:r>
          </a:p>
        </p:txBody>
      </p:sp>
      <p:sp>
        <p:nvSpPr>
          <p:cNvPr id="698389" name="Text Box 21"/>
          <p:cNvSpPr txBox="1">
            <a:spLocks noChangeArrowheads="1"/>
          </p:cNvSpPr>
          <p:nvPr/>
        </p:nvSpPr>
        <p:spPr bwMode="auto">
          <a:xfrm>
            <a:off x="2667000" y="4346575"/>
            <a:ext cx="61610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“exact” electronic energy can be measured</a:t>
            </a:r>
          </a:p>
          <a:p>
            <a:r>
              <a:rPr lang="en-US">
                <a:solidFill>
                  <a:srgbClr val="002060"/>
                </a:solidFill>
              </a:rPr>
              <a:t>as the negative of the sum of the Ionization Energies.</a:t>
            </a:r>
          </a:p>
        </p:txBody>
      </p:sp>
      <p:graphicFrame>
        <p:nvGraphicFramePr>
          <p:cNvPr id="698390" name="Object 22"/>
          <p:cNvGraphicFramePr>
            <a:graphicFrameLocks noChangeAspect="1"/>
          </p:cNvGraphicFramePr>
          <p:nvPr/>
        </p:nvGraphicFramePr>
        <p:xfrm>
          <a:off x="4040188" y="5075238"/>
          <a:ext cx="2236787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423" name="Equation" r:id="rId5" imgW="1333567" imgH="400141" progId="Equation.DSMT4">
                  <p:embed/>
                </p:oleObj>
              </mc:Choice>
              <mc:Fallback>
                <p:oleObj name="Equation" r:id="rId5" imgW="1333567" imgH="400141" progId="Equation.DSMT4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0188" y="5075238"/>
                        <a:ext cx="2236787" cy="727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8391" name="Object 23"/>
          <p:cNvGraphicFramePr>
            <a:graphicFrameLocks noChangeAspect="1"/>
          </p:cNvGraphicFramePr>
          <p:nvPr/>
        </p:nvGraphicFramePr>
        <p:xfrm>
          <a:off x="3795713" y="5843588"/>
          <a:ext cx="3122612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424" name="Equation" r:id="rId7" imgW="1876543" imgH="209662" progId="Equation.DSMT4">
                  <p:embed/>
                </p:oleObj>
              </mc:Choice>
              <mc:Fallback>
                <p:oleObj name="Equation" r:id="rId7" imgW="1876543" imgH="209662" progId="Equation.DSMT4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5713" y="5843588"/>
                        <a:ext cx="3122612" cy="415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9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9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98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98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98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98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98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8370" grpId="0" autoUpdateAnimBg="0"/>
      <p:bldP spid="698371" grpId="0" autoUpdateAnimBg="0"/>
      <p:bldP spid="698387" grpId="0" autoUpdateAnimBg="0"/>
      <p:bldP spid="698388" grpId="0" autoUpdateAnimBg="0"/>
      <p:bldP spid="698389" grpId="0" autoUpdateAnimBg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3CE309C-D580-4CEF-8E71-887D73127D1E}" type="slidenum">
              <a:rPr lang="en-US" sz="1400" smtClean="0">
                <a:solidFill>
                  <a:srgbClr val="002060"/>
                </a:solidFill>
              </a:rPr>
              <a:pPr/>
              <a:t>54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762000" y="304800"/>
            <a:ext cx="1960563" cy="1219200"/>
            <a:chOff x="480" y="192"/>
            <a:chExt cx="1235" cy="768"/>
          </a:xfrm>
        </p:grpSpPr>
        <p:grpSp>
          <p:nvGrpSpPr>
            <p:cNvPr id="55307" name="Group 9"/>
            <p:cNvGrpSpPr>
              <a:grpSpLocks/>
            </p:cNvGrpSpPr>
            <p:nvPr/>
          </p:nvGrpSpPr>
          <p:grpSpPr bwMode="auto">
            <a:xfrm>
              <a:off x="480" y="192"/>
              <a:ext cx="1235" cy="768"/>
              <a:chOff x="480" y="192"/>
              <a:chExt cx="1235" cy="768"/>
            </a:xfrm>
          </p:grpSpPr>
          <p:sp>
            <p:nvSpPr>
              <p:cNvPr id="55310" name="Line 4"/>
              <p:cNvSpPr>
                <a:spLocks noChangeShapeType="1"/>
              </p:cNvSpPr>
              <p:nvPr/>
            </p:nvSpPr>
            <p:spPr bwMode="auto">
              <a:xfrm>
                <a:off x="480" y="327"/>
                <a:ext cx="76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311" name="Line 5"/>
              <p:cNvSpPr>
                <a:spLocks noChangeShapeType="1"/>
              </p:cNvSpPr>
              <p:nvPr/>
            </p:nvSpPr>
            <p:spPr bwMode="auto">
              <a:xfrm>
                <a:off x="480" y="816"/>
                <a:ext cx="76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312" name="Text Box 7"/>
              <p:cNvSpPr txBox="1">
                <a:spLocks noChangeArrowheads="1"/>
              </p:cNvSpPr>
              <p:nvPr/>
            </p:nvSpPr>
            <p:spPr bwMode="auto">
              <a:xfrm>
                <a:off x="1248" y="192"/>
                <a:ext cx="340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chemeClr val="bg1"/>
                    </a:solidFill>
                  </a:rPr>
                  <a:t>E</a:t>
                </a:r>
                <a:r>
                  <a:rPr lang="en-US" sz="1800" b="1" baseline="-25000">
                    <a:solidFill>
                      <a:schemeClr val="bg1"/>
                    </a:solidFill>
                  </a:rPr>
                  <a:t>HF</a:t>
                </a:r>
                <a:endParaRPr lang="en-US" sz="18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55313" name="Text Box 8"/>
              <p:cNvSpPr txBox="1">
                <a:spLocks noChangeArrowheads="1"/>
              </p:cNvSpPr>
              <p:nvPr/>
            </p:nvSpPr>
            <p:spPr bwMode="auto">
              <a:xfrm>
                <a:off x="1248" y="729"/>
                <a:ext cx="467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chemeClr val="bg1"/>
                    </a:solidFill>
                  </a:rPr>
                  <a:t>E</a:t>
                </a:r>
                <a:r>
                  <a:rPr lang="en-US" sz="1800" b="1" baseline="-25000">
                    <a:solidFill>
                      <a:schemeClr val="bg1"/>
                    </a:solidFill>
                  </a:rPr>
                  <a:t>Exact</a:t>
                </a:r>
                <a:endParaRPr lang="en-US" sz="1800" b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5308" name="Line 10"/>
            <p:cNvSpPr>
              <a:spLocks noChangeShapeType="1"/>
            </p:cNvSpPr>
            <p:nvPr/>
          </p:nvSpPr>
          <p:spPr bwMode="auto">
            <a:xfrm>
              <a:off x="864" y="336"/>
              <a:ext cx="0" cy="48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309" name="Text Box 11"/>
            <p:cNvSpPr txBox="1">
              <a:spLocks noChangeArrowheads="1"/>
            </p:cNvSpPr>
            <p:nvPr/>
          </p:nvSpPr>
          <p:spPr bwMode="auto">
            <a:xfrm rot="-5400000">
              <a:off x="502" y="467"/>
              <a:ext cx="39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FF0000"/>
                  </a:solidFill>
                </a:rPr>
                <a:t>E</a:t>
              </a:r>
              <a:r>
                <a:rPr lang="en-US" sz="1800" b="1" baseline="-25000">
                  <a:solidFill>
                    <a:srgbClr val="FF0000"/>
                  </a:solidFill>
                </a:rPr>
                <a:t>corr</a:t>
              </a:r>
              <a:endParaRPr lang="en-US" sz="1800" b="1">
                <a:solidFill>
                  <a:srgbClr val="FF0000"/>
                </a:solidFill>
              </a:endParaRPr>
            </a:p>
          </p:txBody>
        </p:sp>
      </p:grpSp>
      <p:sp>
        <p:nvSpPr>
          <p:cNvPr id="699405" name="Text Box 13"/>
          <p:cNvSpPr txBox="1">
            <a:spLocks noChangeArrowheads="1"/>
          </p:cNvSpPr>
          <p:nvPr/>
        </p:nvSpPr>
        <p:spPr bwMode="auto">
          <a:xfrm>
            <a:off x="4814888" y="292100"/>
            <a:ext cx="111601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Helium</a:t>
            </a:r>
          </a:p>
        </p:txBody>
      </p:sp>
      <p:sp>
        <p:nvSpPr>
          <p:cNvPr id="699406" name="Text Box 14"/>
          <p:cNvSpPr txBox="1">
            <a:spLocks noChangeArrowheads="1"/>
          </p:cNvSpPr>
          <p:nvPr/>
        </p:nvSpPr>
        <p:spPr bwMode="auto">
          <a:xfrm>
            <a:off x="4467225" y="838200"/>
            <a:ext cx="1955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E</a:t>
            </a:r>
            <a:r>
              <a:rPr lang="en-US" baseline="-25000">
                <a:solidFill>
                  <a:schemeClr val="bg1"/>
                </a:solidFill>
              </a:rPr>
              <a:t>HF</a:t>
            </a:r>
            <a:r>
              <a:rPr lang="en-US">
                <a:solidFill>
                  <a:schemeClr val="bg1"/>
                </a:solidFill>
              </a:rPr>
              <a:t> = -2.862 au</a:t>
            </a:r>
          </a:p>
        </p:txBody>
      </p:sp>
      <p:sp>
        <p:nvSpPr>
          <p:cNvPr id="699407" name="Text Box 15"/>
          <p:cNvSpPr txBox="1">
            <a:spLocks noChangeArrowheads="1"/>
          </p:cNvSpPr>
          <p:nvPr/>
        </p:nvSpPr>
        <p:spPr bwMode="auto">
          <a:xfrm>
            <a:off x="4275138" y="1279525"/>
            <a:ext cx="21542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E</a:t>
            </a:r>
            <a:r>
              <a:rPr lang="en-US" baseline="-25000">
                <a:solidFill>
                  <a:srgbClr val="FF0000"/>
                </a:solidFill>
              </a:rPr>
              <a:t>Exact</a:t>
            </a:r>
            <a:r>
              <a:rPr lang="en-US">
                <a:solidFill>
                  <a:srgbClr val="FF0000"/>
                </a:solidFill>
              </a:rPr>
              <a:t> = -2.904 au</a:t>
            </a:r>
          </a:p>
        </p:txBody>
      </p:sp>
      <p:graphicFrame>
        <p:nvGraphicFramePr>
          <p:cNvPr id="699408" name="Object 16"/>
          <p:cNvGraphicFramePr>
            <a:graphicFrameLocks noChangeAspect="1"/>
          </p:cNvGraphicFramePr>
          <p:nvPr/>
        </p:nvGraphicFramePr>
        <p:xfrm>
          <a:off x="3717925" y="1798638"/>
          <a:ext cx="3621088" cy="79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40" name="Equation" r:id="rId3" imgW="2181343" imgH="457149" progId="Equation.DSMT4">
                  <p:embed/>
                </p:oleObj>
              </mc:Choice>
              <mc:Fallback>
                <p:oleObj name="Equation" r:id="rId3" imgW="2181343" imgH="457149" progId="Equation.DSMT4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7925" y="1798638"/>
                        <a:ext cx="3621088" cy="798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9409" name="Text Box 17"/>
          <p:cNvSpPr txBox="1">
            <a:spLocks noChangeArrowheads="1"/>
          </p:cNvSpPr>
          <p:nvPr/>
        </p:nvSpPr>
        <p:spPr bwMode="auto">
          <a:xfrm>
            <a:off x="1122363" y="2906713"/>
            <a:ext cx="65738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However, the correlation energy can still be very large in </a:t>
            </a:r>
          </a:p>
          <a:p>
            <a:r>
              <a:rPr lang="en-US">
                <a:solidFill>
                  <a:srgbClr val="002060"/>
                </a:solidFill>
              </a:rPr>
              <a:t>absolute terms.</a:t>
            </a:r>
          </a:p>
        </p:txBody>
      </p:sp>
      <p:graphicFrame>
        <p:nvGraphicFramePr>
          <p:cNvPr id="699410" name="Object 18"/>
          <p:cNvGraphicFramePr>
            <a:graphicFrameLocks noChangeAspect="1"/>
          </p:cNvGraphicFramePr>
          <p:nvPr/>
        </p:nvGraphicFramePr>
        <p:xfrm>
          <a:off x="1298575" y="3938588"/>
          <a:ext cx="3168650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41" name="Equation" r:id="rId5" imgW="1905135" imgH="199935" progId="Equation.DSMT4">
                  <p:embed/>
                </p:oleObj>
              </mc:Choice>
              <mc:Fallback>
                <p:oleObj name="Equation" r:id="rId5" imgW="1905135" imgH="199935" progId="Equation.DSMT4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8575" y="3938588"/>
                        <a:ext cx="3168650" cy="387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9411" name="Object 19"/>
          <p:cNvGraphicFramePr>
            <a:graphicFrameLocks noChangeAspect="1"/>
          </p:cNvGraphicFramePr>
          <p:nvPr/>
        </p:nvGraphicFramePr>
        <p:xfrm>
          <a:off x="4457700" y="3783013"/>
          <a:ext cx="332105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42" name="Equation" r:id="rId7" imgW="1990641" imgH="400141" progId="Equation.DSMT4">
                  <p:embed/>
                </p:oleObj>
              </mc:Choice>
              <mc:Fallback>
                <p:oleObj name="Equation" r:id="rId7" imgW="1990641" imgH="400141" progId="Equation.DSMT4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7700" y="3783013"/>
                        <a:ext cx="332105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9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9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9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9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9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9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9405" grpId="0" autoUpdateAnimBg="0"/>
      <p:bldP spid="699406" grpId="0" autoUpdateAnimBg="0"/>
      <p:bldP spid="699407" grpId="0" autoUpdateAnimBg="0"/>
      <p:bldP spid="699409" grpId="0" autoUpdateAnimBg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C4D33BA9-F8BE-4CA8-B915-3BFA5D1FB588}" type="slidenum">
              <a:rPr lang="en-US" sz="1400" smtClean="0">
                <a:solidFill>
                  <a:srgbClr val="002060"/>
                </a:solidFill>
              </a:rPr>
              <a:pPr/>
              <a:t>55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56323" name="Group 2"/>
          <p:cNvGrpSpPr>
            <a:grpSpLocks/>
          </p:cNvGrpSpPr>
          <p:nvPr/>
        </p:nvGrpSpPr>
        <p:grpSpPr bwMode="auto">
          <a:xfrm>
            <a:off x="762000" y="165100"/>
            <a:ext cx="1960563" cy="1219200"/>
            <a:chOff x="480" y="192"/>
            <a:chExt cx="1235" cy="768"/>
          </a:xfrm>
        </p:grpSpPr>
        <p:grpSp>
          <p:nvGrpSpPr>
            <p:cNvPr id="56334" name="Group 3"/>
            <p:cNvGrpSpPr>
              <a:grpSpLocks/>
            </p:cNvGrpSpPr>
            <p:nvPr/>
          </p:nvGrpSpPr>
          <p:grpSpPr bwMode="auto">
            <a:xfrm>
              <a:off x="480" y="192"/>
              <a:ext cx="1235" cy="768"/>
              <a:chOff x="480" y="192"/>
              <a:chExt cx="1235" cy="768"/>
            </a:xfrm>
          </p:grpSpPr>
          <p:sp>
            <p:nvSpPr>
              <p:cNvPr id="56337" name="Line 4"/>
              <p:cNvSpPr>
                <a:spLocks noChangeShapeType="1"/>
              </p:cNvSpPr>
              <p:nvPr/>
            </p:nvSpPr>
            <p:spPr bwMode="auto">
              <a:xfrm>
                <a:off x="480" y="327"/>
                <a:ext cx="76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338" name="Line 5"/>
              <p:cNvSpPr>
                <a:spLocks noChangeShapeType="1"/>
              </p:cNvSpPr>
              <p:nvPr/>
            </p:nvSpPr>
            <p:spPr bwMode="auto">
              <a:xfrm>
                <a:off x="480" y="816"/>
                <a:ext cx="76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339" name="Text Box 6"/>
              <p:cNvSpPr txBox="1">
                <a:spLocks noChangeArrowheads="1"/>
              </p:cNvSpPr>
              <p:nvPr/>
            </p:nvSpPr>
            <p:spPr bwMode="auto">
              <a:xfrm>
                <a:off x="1248" y="192"/>
                <a:ext cx="340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chemeClr val="bg1"/>
                    </a:solidFill>
                  </a:rPr>
                  <a:t>E</a:t>
                </a:r>
                <a:r>
                  <a:rPr lang="en-US" sz="1800" b="1" baseline="-25000">
                    <a:solidFill>
                      <a:schemeClr val="bg1"/>
                    </a:solidFill>
                  </a:rPr>
                  <a:t>HF</a:t>
                </a:r>
                <a:endParaRPr lang="en-US" sz="18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56340" name="Text Box 7"/>
              <p:cNvSpPr txBox="1">
                <a:spLocks noChangeArrowheads="1"/>
              </p:cNvSpPr>
              <p:nvPr/>
            </p:nvSpPr>
            <p:spPr bwMode="auto">
              <a:xfrm>
                <a:off x="1248" y="729"/>
                <a:ext cx="467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chemeClr val="bg1"/>
                    </a:solidFill>
                  </a:rPr>
                  <a:t>E</a:t>
                </a:r>
                <a:r>
                  <a:rPr lang="en-US" sz="1800" b="1" baseline="-25000">
                    <a:solidFill>
                      <a:schemeClr val="bg1"/>
                    </a:solidFill>
                  </a:rPr>
                  <a:t>Exact</a:t>
                </a:r>
                <a:endParaRPr lang="en-US" sz="1800" b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6335" name="Line 8"/>
            <p:cNvSpPr>
              <a:spLocks noChangeShapeType="1"/>
            </p:cNvSpPr>
            <p:nvPr/>
          </p:nvSpPr>
          <p:spPr bwMode="auto">
            <a:xfrm>
              <a:off x="864" y="336"/>
              <a:ext cx="0" cy="48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336" name="Text Box 9"/>
            <p:cNvSpPr txBox="1">
              <a:spLocks noChangeArrowheads="1"/>
            </p:cNvSpPr>
            <p:nvPr/>
          </p:nvSpPr>
          <p:spPr bwMode="auto">
            <a:xfrm rot="-5400000">
              <a:off x="502" y="467"/>
              <a:ext cx="39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FF0000"/>
                  </a:solidFill>
                </a:rPr>
                <a:t>E</a:t>
              </a:r>
              <a:r>
                <a:rPr lang="en-US" sz="1800" b="1" baseline="-25000">
                  <a:solidFill>
                    <a:srgbClr val="FF0000"/>
                  </a:solidFill>
                </a:rPr>
                <a:t>corr</a:t>
              </a:r>
              <a:endParaRPr lang="en-US" sz="1800" b="1">
                <a:solidFill>
                  <a:srgbClr val="FF0000"/>
                </a:solidFill>
              </a:endParaRPr>
            </a:p>
          </p:txBody>
        </p:sp>
      </p:grpSp>
      <p:sp>
        <p:nvSpPr>
          <p:cNvPr id="700426" name="Text Box 10"/>
          <p:cNvSpPr txBox="1">
            <a:spLocks noChangeArrowheads="1"/>
          </p:cNvSpPr>
          <p:nvPr/>
        </p:nvSpPr>
        <p:spPr bwMode="auto">
          <a:xfrm>
            <a:off x="4814888" y="76200"/>
            <a:ext cx="100806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Argon</a:t>
            </a:r>
          </a:p>
        </p:txBody>
      </p:sp>
      <p:sp>
        <p:nvSpPr>
          <p:cNvPr id="700427" name="Text Box 11"/>
          <p:cNvSpPr txBox="1">
            <a:spLocks noChangeArrowheads="1"/>
          </p:cNvSpPr>
          <p:nvPr/>
        </p:nvSpPr>
        <p:spPr bwMode="auto">
          <a:xfrm>
            <a:off x="4467225" y="533400"/>
            <a:ext cx="22415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E</a:t>
            </a:r>
            <a:r>
              <a:rPr lang="en-US" baseline="-25000">
                <a:solidFill>
                  <a:schemeClr val="bg1"/>
                </a:solidFill>
              </a:rPr>
              <a:t>HF</a:t>
            </a:r>
            <a:r>
              <a:rPr lang="en-US">
                <a:solidFill>
                  <a:schemeClr val="bg1"/>
                </a:solidFill>
              </a:rPr>
              <a:t> = -526.807 au</a:t>
            </a:r>
          </a:p>
        </p:txBody>
      </p:sp>
      <p:sp>
        <p:nvSpPr>
          <p:cNvPr id="700428" name="Text Box 12"/>
          <p:cNvSpPr txBox="1">
            <a:spLocks noChangeArrowheads="1"/>
          </p:cNvSpPr>
          <p:nvPr/>
        </p:nvSpPr>
        <p:spPr bwMode="auto">
          <a:xfrm>
            <a:off x="4275138" y="974725"/>
            <a:ext cx="24399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E</a:t>
            </a:r>
            <a:r>
              <a:rPr lang="en-US" baseline="-25000">
                <a:solidFill>
                  <a:srgbClr val="FF0000"/>
                </a:solidFill>
              </a:rPr>
              <a:t>Exact</a:t>
            </a:r>
            <a:r>
              <a:rPr lang="en-US">
                <a:solidFill>
                  <a:srgbClr val="FF0000"/>
                </a:solidFill>
              </a:rPr>
              <a:t> = -527.030 au</a:t>
            </a:r>
          </a:p>
        </p:txBody>
      </p:sp>
      <p:graphicFrame>
        <p:nvGraphicFramePr>
          <p:cNvPr id="700429" name="Object 13"/>
          <p:cNvGraphicFramePr>
            <a:graphicFrameLocks noChangeAspect="1"/>
          </p:cNvGraphicFramePr>
          <p:nvPr/>
        </p:nvGraphicFramePr>
        <p:xfrm>
          <a:off x="3643313" y="1443038"/>
          <a:ext cx="3770312" cy="79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67" name="Equation" r:id="rId3" imgW="2266849" imgH="457149" progId="Equation.DSMT4">
                  <p:embed/>
                </p:oleObj>
              </mc:Choice>
              <mc:Fallback>
                <p:oleObj name="Equation" r:id="rId3" imgW="2266849" imgH="457149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3313" y="1443038"/>
                        <a:ext cx="3770312" cy="798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00430" name="Text Box 14"/>
          <p:cNvSpPr txBox="1">
            <a:spLocks noChangeArrowheads="1"/>
          </p:cNvSpPr>
          <p:nvPr/>
        </p:nvSpPr>
        <p:spPr bwMode="auto">
          <a:xfrm>
            <a:off x="1122363" y="2374900"/>
            <a:ext cx="65738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However, the correlation energy can still be very large in </a:t>
            </a:r>
          </a:p>
          <a:p>
            <a:r>
              <a:rPr lang="en-US">
                <a:solidFill>
                  <a:srgbClr val="002060"/>
                </a:solidFill>
              </a:rPr>
              <a:t>absolute terms.</a:t>
            </a:r>
          </a:p>
        </p:txBody>
      </p:sp>
      <p:graphicFrame>
        <p:nvGraphicFramePr>
          <p:cNvPr id="700431" name="Object 15"/>
          <p:cNvGraphicFramePr>
            <a:graphicFrameLocks noChangeAspect="1"/>
          </p:cNvGraphicFramePr>
          <p:nvPr/>
        </p:nvGraphicFramePr>
        <p:xfrm>
          <a:off x="1222375" y="3128963"/>
          <a:ext cx="3168650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68" name="Equation" r:id="rId5" imgW="1905135" imgH="199935" progId="Equation.DSMT4">
                  <p:embed/>
                </p:oleObj>
              </mc:Choice>
              <mc:Fallback>
                <p:oleObj name="Equation" r:id="rId5" imgW="1905135" imgH="199935" progId="Equation.DSMT4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22375" y="3128963"/>
                        <a:ext cx="3168650" cy="387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0432" name="Object 16"/>
          <p:cNvGraphicFramePr>
            <a:graphicFrameLocks noChangeAspect="1"/>
          </p:cNvGraphicFramePr>
          <p:nvPr/>
        </p:nvGraphicFramePr>
        <p:xfrm>
          <a:off x="4389438" y="2974975"/>
          <a:ext cx="3319462" cy="722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69" name="Equation" r:id="rId7" imgW="1990641" imgH="400141" progId="Equation.DSMT4">
                  <p:embed/>
                </p:oleObj>
              </mc:Choice>
              <mc:Fallback>
                <p:oleObj name="Equation" r:id="rId7" imgW="1990641" imgH="400141" progId="Equation.DSMT4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9438" y="2974975"/>
                        <a:ext cx="3319462" cy="722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00433" name="Text Box 17"/>
          <p:cNvSpPr txBox="1">
            <a:spLocks noChangeArrowheads="1"/>
          </p:cNvSpPr>
          <p:nvPr/>
        </p:nvSpPr>
        <p:spPr bwMode="auto">
          <a:xfrm>
            <a:off x="568325" y="3914775"/>
            <a:ext cx="76612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For many applications (e.g. geometries and frequencies), inclusion</a:t>
            </a:r>
          </a:p>
          <a:p>
            <a:r>
              <a:rPr lang="en-US">
                <a:solidFill>
                  <a:srgbClr val="002060"/>
                </a:solidFill>
              </a:rPr>
              <a:t>of the correlation energy is not that important.</a:t>
            </a:r>
          </a:p>
        </p:txBody>
      </p:sp>
      <p:sp>
        <p:nvSpPr>
          <p:cNvPr id="700434" name="Text Box 18"/>
          <p:cNvSpPr txBox="1">
            <a:spLocks noChangeArrowheads="1"/>
          </p:cNvSpPr>
          <p:nvPr/>
        </p:nvSpPr>
        <p:spPr bwMode="auto">
          <a:xfrm>
            <a:off x="568325" y="4724400"/>
            <a:ext cx="78549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However, for applications involving bond breaking and bond making</a:t>
            </a:r>
          </a:p>
          <a:p>
            <a:r>
              <a:rPr lang="en-US">
                <a:solidFill>
                  <a:srgbClr val="002060"/>
                </a:solidFill>
              </a:rPr>
              <a:t>(e.g. reactions), inclusion of the correlation energy is critical in order </a:t>
            </a:r>
          </a:p>
          <a:p>
            <a:r>
              <a:rPr lang="en-US">
                <a:solidFill>
                  <a:srgbClr val="002060"/>
                </a:solidFill>
              </a:rPr>
              <a:t>to get good results.</a:t>
            </a:r>
          </a:p>
        </p:txBody>
      </p:sp>
      <p:sp>
        <p:nvSpPr>
          <p:cNvPr id="700435" name="Text Box 19"/>
          <p:cNvSpPr txBox="1">
            <a:spLocks noChangeArrowheads="1"/>
          </p:cNvSpPr>
          <p:nvPr/>
        </p:nvSpPr>
        <p:spPr bwMode="auto">
          <a:xfrm>
            <a:off x="593725" y="5738813"/>
            <a:ext cx="68722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will qualitatively discuss methods used to determine the</a:t>
            </a:r>
          </a:p>
          <a:p>
            <a:r>
              <a:rPr lang="en-US">
                <a:solidFill>
                  <a:srgbClr val="002060"/>
                </a:solidFill>
              </a:rPr>
              <a:t>correlation energy in a later chapter.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00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00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00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00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00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00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00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00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00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700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0426" grpId="0" autoUpdateAnimBg="0"/>
      <p:bldP spid="700427" grpId="0" autoUpdateAnimBg="0"/>
      <p:bldP spid="700428" grpId="0" autoUpdateAnimBg="0"/>
      <p:bldP spid="700430" grpId="0" autoUpdateAnimBg="0"/>
      <p:bldP spid="700433" grpId="0" autoUpdateAnimBg="0"/>
      <p:bldP spid="700434" grpId="0" autoUpdateAnimBg="0"/>
      <p:bldP spid="700435" grpId="0" autoUpdateAnimBg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00CD2C2-6BBD-4E40-820D-C5485C313AF8}" type="slidenum">
              <a:rPr lang="en-US" sz="1400" smtClean="0">
                <a:solidFill>
                  <a:srgbClr val="002060"/>
                </a:solidFill>
              </a:rPr>
              <a:pPr/>
              <a:t>56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57347" name="Text Box 2"/>
          <p:cNvSpPr txBox="1">
            <a:spLocks noChangeArrowheads="1"/>
          </p:cNvSpPr>
          <p:nvPr/>
        </p:nvSpPr>
        <p:spPr bwMode="auto">
          <a:xfrm>
            <a:off x="1295400" y="163513"/>
            <a:ext cx="58547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An Example:  Calculated Ionization Energy and</a:t>
            </a:r>
          </a:p>
          <a:p>
            <a:r>
              <a:rPr lang="en-US" b="1">
                <a:solidFill>
                  <a:srgbClr val="FF33CC"/>
                </a:solidFill>
              </a:rPr>
              <a:t>                        Electron Affinity of Fluorine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304800" y="1081088"/>
            <a:ext cx="8167688" cy="908050"/>
            <a:chOff x="370" y="624"/>
            <a:chExt cx="5145" cy="572"/>
          </a:xfrm>
        </p:grpSpPr>
        <p:sp>
          <p:nvSpPr>
            <p:cNvPr id="57359" name="Text Box 3"/>
            <p:cNvSpPr txBox="1">
              <a:spLocks noChangeArrowheads="1"/>
            </p:cNvSpPr>
            <p:nvPr/>
          </p:nvSpPr>
          <p:spPr bwMode="auto">
            <a:xfrm>
              <a:off x="370" y="626"/>
              <a:ext cx="180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0000"/>
                  </a:solidFill>
                </a:rPr>
                <a:t>Ionization Energy (IE):</a:t>
              </a:r>
            </a:p>
          </p:txBody>
        </p:sp>
        <p:sp>
          <p:nvSpPr>
            <p:cNvPr id="57360" name="Text Box 4"/>
            <p:cNvSpPr txBox="1">
              <a:spLocks noChangeArrowheads="1"/>
            </p:cNvSpPr>
            <p:nvPr/>
          </p:nvSpPr>
          <p:spPr bwMode="auto">
            <a:xfrm>
              <a:off x="2126" y="624"/>
              <a:ext cx="3389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M 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 M</a:t>
              </a:r>
              <a:r>
                <a:rPr lang="en-US" baseline="30000">
                  <a:solidFill>
                    <a:schemeClr val="bg1"/>
                  </a:solidFill>
                  <a:sym typeface="Symbol" pitchFamily="18" charset="2"/>
                </a:rPr>
                <a:t>+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 + e</a:t>
              </a:r>
              <a:r>
                <a:rPr lang="en-US" baseline="30000">
                  <a:solidFill>
                    <a:schemeClr val="bg1"/>
                  </a:solidFill>
                  <a:sym typeface="Symbol" pitchFamily="18" charset="2"/>
                </a:rPr>
                <a:t>-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   M is a neutral atom or molecule</a:t>
              </a:r>
              <a:endParaRPr lang="en-US">
                <a:solidFill>
                  <a:schemeClr val="bg1"/>
                </a:solidFill>
              </a:endParaRPr>
            </a:p>
          </p:txBody>
        </p:sp>
        <p:graphicFrame>
          <p:nvGraphicFramePr>
            <p:cNvPr id="57361" name="Object 5"/>
            <p:cNvGraphicFramePr>
              <a:graphicFrameLocks noChangeAspect="1"/>
            </p:cNvGraphicFramePr>
            <p:nvPr/>
          </p:nvGraphicFramePr>
          <p:xfrm>
            <a:off x="2135" y="950"/>
            <a:ext cx="1712" cy="2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446" name="Equation" r:id="rId3" imgW="1619216" imgH="199935" progId="Equation.DSMT4">
                    <p:embed/>
                  </p:oleObj>
                </mc:Choice>
                <mc:Fallback>
                  <p:oleObj name="Equation" r:id="rId3" imgW="1619216" imgH="199935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35" y="950"/>
                          <a:ext cx="1712" cy="2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461963" y="2278063"/>
            <a:ext cx="8126412" cy="855662"/>
            <a:chOff x="192" y="1387"/>
            <a:chExt cx="5119" cy="539"/>
          </a:xfrm>
        </p:grpSpPr>
        <p:sp>
          <p:nvSpPr>
            <p:cNvPr id="57356" name="Text Box 6"/>
            <p:cNvSpPr txBox="1">
              <a:spLocks noChangeArrowheads="1"/>
            </p:cNvSpPr>
            <p:nvPr/>
          </p:nvSpPr>
          <p:spPr bwMode="auto">
            <a:xfrm>
              <a:off x="192" y="1389"/>
              <a:ext cx="177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0000"/>
                  </a:solidFill>
                </a:rPr>
                <a:t>Electron Affinity (EA):</a:t>
              </a:r>
            </a:p>
          </p:txBody>
        </p:sp>
        <p:sp>
          <p:nvSpPr>
            <p:cNvPr id="57357" name="Text Box 7"/>
            <p:cNvSpPr txBox="1">
              <a:spLocks noChangeArrowheads="1"/>
            </p:cNvSpPr>
            <p:nvPr/>
          </p:nvSpPr>
          <p:spPr bwMode="auto">
            <a:xfrm>
              <a:off x="1948" y="1387"/>
              <a:ext cx="3363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M + 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e</a:t>
              </a:r>
              <a:r>
                <a:rPr lang="en-US" baseline="30000">
                  <a:solidFill>
                    <a:schemeClr val="bg1"/>
                  </a:solidFill>
                  <a:sym typeface="Symbol" pitchFamily="18" charset="2"/>
                </a:rPr>
                <a:t>-</a:t>
              </a:r>
              <a:r>
                <a:rPr lang="en-US">
                  <a:solidFill>
                    <a:schemeClr val="bg1"/>
                  </a:solidFill>
                </a:rPr>
                <a:t> 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 M</a:t>
              </a:r>
              <a:r>
                <a:rPr lang="en-US" baseline="30000">
                  <a:solidFill>
                    <a:schemeClr val="bg1"/>
                  </a:solidFill>
                  <a:sym typeface="Symbol" pitchFamily="18" charset="2"/>
                </a:rPr>
                <a:t>-</a:t>
              </a:r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   M is a neutral atom or molecule</a:t>
              </a:r>
            </a:p>
          </p:txBody>
        </p:sp>
        <p:graphicFrame>
          <p:nvGraphicFramePr>
            <p:cNvPr id="57358" name="Object 8"/>
            <p:cNvGraphicFramePr>
              <a:graphicFrameLocks noChangeAspect="1"/>
            </p:cNvGraphicFramePr>
            <p:nvPr/>
          </p:nvGraphicFramePr>
          <p:xfrm>
            <a:off x="1966" y="1679"/>
            <a:ext cx="1735" cy="2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447" name="Equation" r:id="rId5" imgW="1647808" imgH="199935" progId="Equation.DSMT4">
                    <p:embed/>
                  </p:oleObj>
                </mc:Choice>
                <mc:Fallback>
                  <p:oleObj name="Equation" r:id="rId5" imgW="1647808" imgH="199935" progId="Equation.DSMT4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66" y="1679"/>
                          <a:ext cx="1735" cy="2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01451" name="Text Box 11"/>
          <p:cNvSpPr txBox="1">
            <a:spLocks noChangeArrowheads="1"/>
          </p:cNvSpPr>
          <p:nvPr/>
        </p:nvSpPr>
        <p:spPr bwMode="auto">
          <a:xfrm>
            <a:off x="441325" y="3744913"/>
            <a:ext cx="12271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Methods:</a:t>
            </a:r>
          </a:p>
        </p:txBody>
      </p:sp>
      <p:sp>
        <p:nvSpPr>
          <p:cNvPr id="701452" name="Text Box 12"/>
          <p:cNvSpPr txBox="1">
            <a:spLocks noChangeArrowheads="1"/>
          </p:cNvSpPr>
          <p:nvPr/>
        </p:nvSpPr>
        <p:spPr bwMode="auto">
          <a:xfrm>
            <a:off x="1557338" y="3733800"/>
            <a:ext cx="37147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E(HF) = HF/6-311++G(3df,2pd)</a:t>
            </a:r>
          </a:p>
        </p:txBody>
      </p:sp>
      <p:sp>
        <p:nvSpPr>
          <p:cNvPr id="701453" name="Text Box 13"/>
          <p:cNvSpPr txBox="1">
            <a:spLocks noChangeArrowheads="1"/>
          </p:cNvSpPr>
          <p:nvPr/>
        </p:nvSpPr>
        <p:spPr bwMode="auto">
          <a:xfrm>
            <a:off x="5943600" y="3733800"/>
            <a:ext cx="254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Hartree-Fock Energy</a:t>
            </a:r>
          </a:p>
        </p:txBody>
      </p:sp>
      <p:sp>
        <p:nvSpPr>
          <p:cNvPr id="701454" name="Text Box 14"/>
          <p:cNvSpPr txBox="1">
            <a:spLocks noChangeArrowheads="1"/>
          </p:cNvSpPr>
          <p:nvPr/>
        </p:nvSpPr>
        <p:spPr bwMode="auto">
          <a:xfrm>
            <a:off x="1547813" y="4403725"/>
            <a:ext cx="46148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E(QCI) = QCISD(T)/6-311++G(3df,2pd)</a:t>
            </a:r>
          </a:p>
        </p:txBody>
      </p:sp>
      <p:sp>
        <p:nvSpPr>
          <p:cNvPr id="701455" name="Text Box 15"/>
          <p:cNvSpPr txBox="1">
            <a:spLocks noChangeArrowheads="1"/>
          </p:cNvSpPr>
          <p:nvPr/>
        </p:nvSpPr>
        <p:spPr bwMode="auto">
          <a:xfrm>
            <a:off x="6156325" y="4419600"/>
            <a:ext cx="2244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Correlated Energy</a:t>
            </a:r>
          </a:p>
        </p:txBody>
      </p:sp>
      <p:sp>
        <p:nvSpPr>
          <p:cNvPr id="701456" name="Text Box 16"/>
          <p:cNvSpPr txBox="1">
            <a:spLocks noChangeArrowheads="1"/>
          </p:cNvSpPr>
          <p:nvPr/>
        </p:nvSpPr>
        <p:spPr bwMode="auto">
          <a:xfrm>
            <a:off x="1577975" y="5040313"/>
            <a:ext cx="71088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is the HF energy with a correction for electron correlation</a:t>
            </a:r>
          </a:p>
          <a:p>
            <a:r>
              <a:rPr lang="en-US">
                <a:solidFill>
                  <a:srgbClr val="002060"/>
                </a:solidFill>
              </a:rPr>
              <a:t>calculated at the QCISD(T) level  (</a:t>
            </a:r>
            <a:r>
              <a:rPr lang="en-US">
                <a:solidFill>
                  <a:srgbClr val="FF33CC"/>
                </a:solidFill>
              </a:rPr>
              <a:t>later Gator</a:t>
            </a:r>
            <a:r>
              <a:rPr lang="en-US">
                <a:solidFill>
                  <a:srgbClr val="002060"/>
                </a:solidFill>
              </a:rPr>
              <a:t>).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01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01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01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01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01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01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01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01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01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01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01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01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01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01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014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014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01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01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01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01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01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1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14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14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1451" grpId="0" autoUpdateAnimBg="0"/>
      <p:bldP spid="701452" grpId="0" autoUpdateAnimBg="0"/>
      <p:bldP spid="701453" grpId="0" autoUpdateAnimBg="0"/>
      <p:bldP spid="701454" grpId="0" autoUpdateAnimBg="0"/>
      <p:bldP spid="701455" grpId="0" autoUpdateAnimBg="0"/>
      <p:bldP spid="701456" grpId="0" autoUpdateAnimBg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8060FEC-EEC4-46D6-89C1-5060B02495E6}" type="slidenum">
              <a:rPr lang="en-US" sz="1400" smtClean="0">
                <a:solidFill>
                  <a:srgbClr val="002060"/>
                </a:solidFill>
              </a:rPr>
              <a:pPr/>
              <a:t>57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02466" name="Text Box 2"/>
          <p:cNvSpPr txBox="1">
            <a:spLocks noChangeArrowheads="1"/>
          </p:cNvSpPr>
          <p:nvPr/>
        </p:nvSpPr>
        <p:spPr bwMode="auto">
          <a:xfrm>
            <a:off x="2438400" y="381000"/>
            <a:ext cx="4022725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6600"/>
                </a:solidFill>
              </a:rPr>
              <a:t>Species     E(HF)          E(QCI)</a:t>
            </a:r>
            <a:endParaRPr lang="en-US">
              <a:solidFill>
                <a:srgbClr val="FF6600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>
                <a:solidFill>
                  <a:srgbClr val="0070C0"/>
                </a:solidFill>
              </a:rPr>
              <a:t>     </a:t>
            </a:r>
            <a:r>
              <a:rPr lang="en-US">
                <a:solidFill>
                  <a:srgbClr val="0070C0"/>
                </a:solidFill>
              </a:rPr>
              <a:t>F         -99.402 au    -99.618 au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70C0"/>
                </a:solidFill>
              </a:rPr>
              <a:t>     F</a:t>
            </a:r>
            <a:r>
              <a:rPr lang="en-US" sz="2400" b="1" baseline="30000">
                <a:solidFill>
                  <a:srgbClr val="0070C0"/>
                </a:solidFill>
              </a:rPr>
              <a:t>+</a:t>
            </a:r>
            <a:r>
              <a:rPr lang="en-US">
                <a:solidFill>
                  <a:srgbClr val="0070C0"/>
                </a:solidFill>
              </a:rPr>
              <a:t>        -98.825         -98.984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70C0"/>
                </a:solidFill>
              </a:rPr>
              <a:t>     F</a:t>
            </a:r>
            <a:r>
              <a:rPr lang="en-US" sz="2400" b="1" baseline="30000">
                <a:solidFill>
                  <a:srgbClr val="0070C0"/>
                </a:solidFill>
              </a:rPr>
              <a:t>-</a:t>
            </a:r>
            <a:r>
              <a:rPr lang="en-US">
                <a:solidFill>
                  <a:srgbClr val="0070C0"/>
                </a:solidFill>
              </a:rPr>
              <a:t>        -99.446         -99.737</a:t>
            </a:r>
          </a:p>
        </p:txBody>
      </p:sp>
      <p:graphicFrame>
        <p:nvGraphicFramePr>
          <p:cNvPr id="702470" name="Object 6"/>
          <p:cNvGraphicFramePr>
            <a:graphicFrameLocks noChangeAspect="1"/>
          </p:cNvGraphicFramePr>
          <p:nvPr/>
        </p:nvGraphicFramePr>
        <p:xfrm>
          <a:off x="496888" y="2506663"/>
          <a:ext cx="2541587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720" name="Equation" r:id="rId3" imgW="1524000" imgH="199935" progId="Equation.DSMT4">
                  <p:embed/>
                </p:oleObj>
              </mc:Choice>
              <mc:Fallback>
                <p:oleObj name="Equation" r:id="rId3" imgW="1524000" imgH="199935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888" y="2506663"/>
                        <a:ext cx="2541587" cy="390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2471" name="Object 7"/>
          <p:cNvGraphicFramePr>
            <a:graphicFrameLocks noChangeAspect="1"/>
          </p:cNvGraphicFramePr>
          <p:nvPr/>
        </p:nvGraphicFramePr>
        <p:xfrm>
          <a:off x="1330325" y="2900363"/>
          <a:ext cx="3463925" cy="354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721" name="Equation" r:id="rId5" imgW="2076416" imgH="171566" progId="Equation.DSMT4">
                  <p:embed/>
                </p:oleObj>
              </mc:Choice>
              <mc:Fallback>
                <p:oleObj name="Equation" r:id="rId5" imgW="2076416" imgH="171566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0325" y="2900363"/>
                        <a:ext cx="3463925" cy="354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2472" name="Object 8"/>
          <p:cNvGraphicFramePr>
            <a:graphicFrameLocks noChangeAspect="1"/>
          </p:cNvGraphicFramePr>
          <p:nvPr/>
        </p:nvGraphicFramePr>
        <p:xfrm>
          <a:off x="4760913" y="2733675"/>
          <a:ext cx="3190875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722" name="Equation" r:id="rId7" imgW="1914576" imgH="362045" progId="Equation.DSMT4">
                  <p:embed/>
                </p:oleObj>
              </mc:Choice>
              <mc:Fallback>
                <p:oleObj name="Equation" r:id="rId7" imgW="1914576" imgH="362045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0913" y="2733675"/>
                        <a:ext cx="3190875" cy="663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517525" y="3440113"/>
            <a:ext cx="3841750" cy="396875"/>
            <a:chOff x="326" y="2359"/>
            <a:chExt cx="2420" cy="250"/>
          </a:xfrm>
        </p:grpSpPr>
        <p:sp>
          <p:nvSpPr>
            <p:cNvPr id="58382" name="Text Box 9"/>
            <p:cNvSpPr txBox="1">
              <a:spLocks noChangeArrowheads="1"/>
            </p:cNvSpPr>
            <p:nvPr/>
          </p:nvSpPr>
          <p:spPr bwMode="auto">
            <a:xfrm>
              <a:off x="326" y="2359"/>
              <a:ext cx="76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Similarly:</a:t>
              </a:r>
            </a:p>
          </p:txBody>
        </p:sp>
        <p:graphicFrame>
          <p:nvGraphicFramePr>
            <p:cNvPr id="58383" name="Object 10"/>
            <p:cNvGraphicFramePr>
              <a:graphicFrameLocks noChangeAspect="1"/>
            </p:cNvGraphicFramePr>
            <p:nvPr/>
          </p:nvGraphicFramePr>
          <p:xfrm>
            <a:off x="1093" y="2375"/>
            <a:ext cx="1653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8723" name="Equation" r:id="rId9" imgW="1571743" imgH="171566" progId="Equation.DSMT4">
                    <p:embed/>
                  </p:oleObj>
                </mc:Choice>
                <mc:Fallback>
                  <p:oleObj name="Equation" r:id="rId9" imgW="1571743" imgH="171566" progId="Equation.DSMT4">
                    <p:embed/>
                    <p:pic>
                      <p:nvPicPr>
                        <p:cNvPr id="0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93" y="2375"/>
                          <a:ext cx="1653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702476" name="Object 12"/>
          <p:cNvGraphicFramePr>
            <a:graphicFrameLocks noChangeAspect="1"/>
          </p:cNvGraphicFramePr>
          <p:nvPr/>
        </p:nvGraphicFramePr>
        <p:xfrm>
          <a:off x="461963" y="4259263"/>
          <a:ext cx="258127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724" name="Equation" r:id="rId11" imgW="1543151" imgH="199935" progId="Equation.DSMT4">
                  <p:embed/>
                </p:oleObj>
              </mc:Choice>
              <mc:Fallback>
                <p:oleObj name="Equation" r:id="rId11" imgW="1543151" imgH="199935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963" y="4259263"/>
                        <a:ext cx="2581275" cy="390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2477" name="Object 13"/>
          <p:cNvGraphicFramePr>
            <a:graphicFrameLocks noChangeAspect="1"/>
          </p:cNvGraphicFramePr>
          <p:nvPr/>
        </p:nvGraphicFramePr>
        <p:xfrm>
          <a:off x="1366838" y="4576763"/>
          <a:ext cx="3597275" cy="354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725" name="Equation" r:id="rId13" imgW="2171633" imgH="171566" progId="Equation.DSMT4">
                  <p:embed/>
                </p:oleObj>
              </mc:Choice>
              <mc:Fallback>
                <p:oleObj name="Equation" r:id="rId13" imgW="2171633" imgH="171566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6838" y="4576763"/>
                        <a:ext cx="3597275" cy="354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2478" name="Object 14"/>
          <p:cNvGraphicFramePr>
            <a:graphicFrameLocks noChangeAspect="1"/>
          </p:cNvGraphicFramePr>
          <p:nvPr/>
        </p:nvGraphicFramePr>
        <p:xfrm>
          <a:off x="4968875" y="4410075"/>
          <a:ext cx="3225800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726" name="Equation" r:id="rId15" imgW="1943167" imgH="362045" progId="Equation.DSMT4">
                  <p:embed/>
                </p:oleObj>
              </mc:Choice>
              <mc:Fallback>
                <p:oleObj name="Equation" r:id="rId15" imgW="1943167" imgH="362045" progId="Equation.DSMT4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8875" y="4410075"/>
                        <a:ext cx="3225800" cy="663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533400" y="5165725"/>
            <a:ext cx="3886200" cy="396875"/>
            <a:chOff x="336" y="3254"/>
            <a:chExt cx="2448" cy="250"/>
          </a:xfrm>
        </p:grpSpPr>
        <p:sp>
          <p:nvSpPr>
            <p:cNvPr id="58380" name="Text Box 16"/>
            <p:cNvSpPr txBox="1">
              <a:spLocks noChangeArrowheads="1"/>
            </p:cNvSpPr>
            <p:nvPr/>
          </p:nvSpPr>
          <p:spPr bwMode="auto">
            <a:xfrm>
              <a:off x="336" y="3254"/>
              <a:ext cx="76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Similarly:</a:t>
              </a:r>
            </a:p>
          </p:txBody>
        </p:sp>
        <p:graphicFrame>
          <p:nvGraphicFramePr>
            <p:cNvPr id="58381" name="Object 17"/>
            <p:cNvGraphicFramePr>
              <a:graphicFrameLocks noChangeAspect="1"/>
            </p:cNvGraphicFramePr>
            <p:nvPr/>
          </p:nvGraphicFramePr>
          <p:xfrm>
            <a:off x="1076" y="3270"/>
            <a:ext cx="1708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8727" name="Equation" r:id="rId17" imgW="1619216" imgH="171566" progId="Equation.DSMT4">
                    <p:embed/>
                  </p:oleObj>
                </mc:Choice>
                <mc:Fallback>
                  <p:oleObj name="Equation" r:id="rId17" imgW="1619216" imgH="171566" progId="Equation.DSMT4">
                    <p:embed/>
                    <p:pic>
                      <p:nvPicPr>
                        <p:cNvPr id="0" name="Object 1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76" y="3270"/>
                          <a:ext cx="1708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02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024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024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024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0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0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02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02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702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702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2466" grpId="0" build="p" autoUpdateAnimBg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19B14435-09AE-4D8A-B159-1D3E4D679E9D}" type="slidenum">
              <a:rPr lang="en-US" sz="1400" smtClean="0">
                <a:solidFill>
                  <a:srgbClr val="002060"/>
                </a:solidFill>
              </a:rPr>
              <a:pPr/>
              <a:t>58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703490" name="Text Box 2"/>
          <p:cNvSpPr txBox="1">
            <a:spLocks noChangeArrowheads="1"/>
          </p:cNvSpPr>
          <p:nvPr/>
        </p:nvSpPr>
        <p:spPr bwMode="auto">
          <a:xfrm>
            <a:off x="1371600" y="228600"/>
            <a:ext cx="121285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6600"/>
                </a:solidFill>
              </a:rPr>
              <a:t>Quantity</a:t>
            </a:r>
          </a:p>
          <a:p>
            <a:pPr>
              <a:lnSpc>
                <a:spcPct val="200000"/>
              </a:lnSpc>
            </a:pPr>
            <a:r>
              <a:rPr lang="en-US" b="1">
                <a:solidFill>
                  <a:srgbClr val="0070C0"/>
                </a:solidFill>
              </a:rPr>
              <a:t>     IE</a:t>
            </a:r>
          </a:p>
          <a:p>
            <a:pPr>
              <a:lnSpc>
                <a:spcPct val="200000"/>
              </a:lnSpc>
            </a:pPr>
            <a:r>
              <a:rPr lang="en-US" b="1">
                <a:solidFill>
                  <a:srgbClr val="0070C0"/>
                </a:solidFill>
              </a:rPr>
              <a:t>     EA</a:t>
            </a:r>
          </a:p>
        </p:txBody>
      </p:sp>
      <p:sp>
        <p:nvSpPr>
          <p:cNvPr id="703491" name="Text Box 3"/>
          <p:cNvSpPr txBox="1">
            <a:spLocks noChangeArrowheads="1"/>
          </p:cNvSpPr>
          <p:nvPr/>
        </p:nvSpPr>
        <p:spPr bwMode="auto">
          <a:xfrm>
            <a:off x="2749550" y="228600"/>
            <a:ext cx="1552575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6600"/>
                </a:solidFill>
              </a:rPr>
              <a:t>Expt.</a:t>
            </a:r>
            <a:endParaRPr lang="en-US" b="1">
              <a:solidFill>
                <a:srgbClr val="FFFF00"/>
              </a:solidFill>
            </a:endParaRPr>
          </a:p>
          <a:p>
            <a:pPr>
              <a:lnSpc>
                <a:spcPct val="200000"/>
              </a:lnSpc>
            </a:pPr>
            <a:r>
              <a:rPr lang="en-US">
                <a:solidFill>
                  <a:srgbClr val="0070C0"/>
                </a:solidFill>
              </a:rPr>
              <a:t>1681 kJ/mol</a:t>
            </a:r>
          </a:p>
          <a:p>
            <a:pPr>
              <a:lnSpc>
                <a:spcPct val="200000"/>
              </a:lnSpc>
            </a:pPr>
            <a:r>
              <a:rPr lang="en-US">
                <a:solidFill>
                  <a:srgbClr val="0070C0"/>
                </a:solidFill>
              </a:rPr>
              <a:t> -328</a:t>
            </a:r>
          </a:p>
        </p:txBody>
      </p:sp>
      <p:sp>
        <p:nvSpPr>
          <p:cNvPr id="703492" name="Text Box 4"/>
          <p:cNvSpPr txBox="1">
            <a:spLocks noChangeArrowheads="1"/>
          </p:cNvSpPr>
          <p:nvPr/>
        </p:nvSpPr>
        <p:spPr bwMode="auto">
          <a:xfrm>
            <a:off x="4391025" y="244475"/>
            <a:ext cx="1552575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6600"/>
                </a:solidFill>
              </a:rPr>
              <a:t> HF</a:t>
            </a:r>
          </a:p>
          <a:p>
            <a:pPr>
              <a:lnSpc>
                <a:spcPct val="200000"/>
              </a:lnSpc>
            </a:pPr>
            <a:r>
              <a:rPr lang="en-US">
                <a:solidFill>
                  <a:srgbClr val="0070C0"/>
                </a:solidFill>
              </a:rPr>
              <a:t>1514 kJ/mol</a:t>
            </a:r>
          </a:p>
          <a:p>
            <a:pPr>
              <a:lnSpc>
                <a:spcPct val="200000"/>
              </a:lnSpc>
            </a:pPr>
            <a:r>
              <a:rPr lang="en-US">
                <a:solidFill>
                  <a:srgbClr val="0070C0"/>
                </a:solidFill>
              </a:rPr>
              <a:t>-115</a:t>
            </a:r>
          </a:p>
        </p:txBody>
      </p:sp>
      <p:sp>
        <p:nvSpPr>
          <p:cNvPr id="703493" name="Text Box 5"/>
          <p:cNvSpPr txBox="1">
            <a:spLocks noChangeArrowheads="1"/>
          </p:cNvSpPr>
          <p:nvPr/>
        </p:nvSpPr>
        <p:spPr bwMode="auto">
          <a:xfrm>
            <a:off x="5991225" y="244475"/>
            <a:ext cx="1552575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6600"/>
                </a:solidFill>
              </a:rPr>
              <a:t> QCI</a:t>
            </a:r>
          </a:p>
          <a:p>
            <a:pPr>
              <a:lnSpc>
                <a:spcPct val="200000"/>
              </a:lnSpc>
            </a:pPr>
            <a:r>
              <a:rPr lang="en-US">
                <a:solidFill>
                  <a:srgbClr val="0070C0"/>
                </a:solidFill>
              </a:rPr>
              <a:t>1664 kJ/mol</a:t>
            </a:r>
          </a:p>
          <a:p>
            <a:pPr>
              <a:lnSpc>
                <a:spcPct val="200000"/>
              </a:lnSpc>
            </a:pPr>
            <a:r>
              <a:rPr lang="en-US">
                <a:solidFill>
                  <a:srgbClr val="0070C0"/>
                </a:solidFill>
              </a:rPr>
              <a:t>-312</a:t>
            </a:r>
          </a:p>
        </p:txBody>
      </p:sp>
      <p:sp>
        <p:nvSpPr>
          <p:cNvPr id="703494" name="Text Box 6"/>
          <p:cNvSpPr txBox="1">
            <a:spLocks noChangeArrowheads="1"/>
          </p:cNvSpPr>
          <p:nvPr/>
        </p:nvSpPr>
        <p:spPr bwMode="auto">
          <a:xfrm>
            <a:off x="2895600" y="2078038"/>
            <a:ext cx="30210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Koopman’s Theorem IE</a:t>
            </a:r>
          </a:p>
        </p:txBody>
      </p:sp>
      <p:sp>
        <p:nvSpPr>
          <p:cNvPr id="703495" name="Text Box 7"/>
          <p:cNvSpPr txBox="1">
            <a:spLocks noChangeArrowheads="1"/>
          </p:cNvSpPr>
          <p:nvPr/>
        </p:nvSpPr>
        <p:spPr bwMode="auto">
          <a:xfrm>
            <a:off x="669925" y="2627313"/>
            <a:ext cx="7518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Energy of highest occupied orbital at HF/6-311++G(3df,2pd) level</a:t>
            </a:r>
          </a:p>
        </p:txBody>
      </p:sp>
      <p:sp>
        <p:nvSpPr>
          <p:cNvPr id="703496" name="Text Box 8"/>
          <p:cNvSpPr txBox="1">
            <a:spLocks noChangeArrowheads="1"/>
          </p:cNvSpPr>
          <p:nvPr/>
        </p:nvSpPr>
        <p:spPr bwMode="auto">
          <a:xfrm>
            <a:off x="3255963" y="3168650"/>
            <a:ext cx="17922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  <a:sym typeface="Symbol" pitchFamily="18" charset="2"/>
              </a:rPr>
              <a:t>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H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 = -0.733 au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703497" name="Text Box 9"/>
          <p:cNvSpPr txBox="1">
            <a:spLocks noChangeArrowheads="1"/>
          </p:cNvSpPr>
          <p:nvPr/>
        </p:nvSpPr>
        <p:spPr bwMode="auto">
          <a:xfrm>
            <a:off x="1828800" y="3778250"/>
            <a:ext cx="24653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  <a:sym typeface="Symbol" pitchFamily="18" charset="2"/>
              </a:rPr>
              <a:t>IE  -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H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 = +0.733 au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703498" name="Text Box 10"/>
          <p:cNvSpPr txBox="1">
            <a:spLocks noChangeArrowheads="1"/>
          </p:cNvSpPr>
          <p:nvPr/>
        </p:nvSpPr>
        <p:spPr bwMode="auto">
          <a:xfrm>
            <a:off x="4114800" y="3794125"/>
            <a:ext cx="38592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  <a:cs typeface="Arial" charset="0"/>
                <a:sym typeface="Symbol" pitchFamily="18" charset="2"/>
              </a:rPr>
              <a:t>• 2625 kJ/mol / au = 1924 kJ/mol</a:t>
            </a:r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746125" y="4495800"/>
            <a:ext cx="7573963" cy="712788"/>
            <a:chOff x="470" y="2832"/>
            <a:chExt cx="4771" cy="449"/>
          </a:xfrm>
        </p:grpSpPr>
        <p:sp>
          <p:nvSpPr>
            <p:cNvPr id="59406" name="Text Box 11"/>
            <p:cNvSpPr txBox="1">
              <a:spLocks noChangeArrowheads="1"/>
            </p:cNvSpPr>
            <p:nvPr/>
          </p:nvSpPr>
          <p:spPr bwMode="auto">
            <a:xfrm>
              <a:off x="470" y="2832"/>
              <a:ext cx="61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Notes:</a:t>
              </a:r>
            </a:p>
          </p:txBody>
        </p:sp>
        <p:sp>
          <p:nvSpPr>
            <p:cNvPr id="59407" name="Text Box 12"/>
            <p:cNvSpPr txBox="1">
              <a:spLocks noChangeArrowheads="1"/>
            </p:cNvSpPr>
            <p:nvPr/>
          </p:nvSpPr>
          <p:spPr bwMode="auto">
            <a:xfrm>
              <a:off x="1094" y="2839"/>
              <a:ext cx="4147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marL="457200" indent="-457200"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buFontTx/>
                <a:buAutoNum type="arabicParenBoth"/>
              </a:pPr>
              <a:r>
                <a:rPr lang="en-US">
                  <a:solidFill>
                    <a:srgbClr val="002060"/>
                  </a:solidFill>
                </a:rPr>
                <a:t>Koopman’s Theorem gives only rough approximation</a:t>
              </a:r>
            </a:p>
            <a:p>
              <a:r>
                <a:rPr lang="en-US">
                  <a:solidFill>
                    <a:srgbClr val="002060"/>
                  </a:solidFill>
                </a:rPr>
                <a:t>       for Ionization Energy</a:t>
              </a:r>
            </a:p>
          </p:txBody>
        </p:sp>
      </p:grpSp>
      <p:sp>
        <p:nvSpPr>
          <p:cNvPr id="703501" name="Text Box 13"/>
          <p:cNvSpPr txBox="1">
            <a:spLocks noChangeArrowheads="1"/>
          </p:cNvSpPr>
          <p:nvPr/>
        </p:nvSpPr>
        <p:spPr bwMode="auto">
          <a:xfrm>
            <a:off x="1752600" y="5318125"/>
            <a:ext cx="61293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AutoNum type="arabicParenBoth" startAt="2"/>
            </a:pPr>
            <a:r>
              <a:rPr lang="en-US">
                <a:solidFill>
                  <a:srgbClr val="002060"/>
                </a:solidFill>
              </a:rPr>
              <a:t>Accurate calculations of the IE or EA require the</a:t>
            </a:r>
          </a:p>
          <a:p>
            <a:r>
              <a:rPr lang="en-US">
                <a:solidFill>
                  <a:srgbClr val="002060"/>
                </a:solidFill>
              </a:rPr>
              <a:t>      use of energies corrected for electron correlation.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0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0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0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0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0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0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0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0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0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70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3490" grpId="0" autoUpdateAnimBg="0"/>
      <p:bldP spid="703491" grpId="0" autoUpdateAnimBg="0"/>
      <p:bldP spid="703492" grpId="0" autoUpdateAnimBg="0"/>
      <p:bldP spid="703493" grpId="0" autoUpdateAnimBg="0"/>
      <p:bldP spid="703494" grpId="0" autoUpdateAnimBg="0"/>
      <p:bldP spid="703495" grpId="0" autoUpdateAnimBg="0"/>
      <p:bldP spid="703496" grpId="0" autoUpdateAnimBg="0"/>
      <p:bldP spid="703497" grpId="0" autoUpdateAnimBg="0"/>
      <p:bldP spid="703498" grpId="0" autoUpdateAnimBg="0"/>
      <p:bldP spid="703501" grpId="0" autoUpdateAnimBg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15BBD5A5-D96B-4FA8-8C5F-3C5423B34DDC}" type="slidenum">
              <a:rPr lang="en-US" sz="1400" smtClean="0">
                <a:solidFill>
                  <a:srgbClr val="002060"/>
                </a:solidFill>
              </a:rPr>
              <a:pPr/>
              <a:t>59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56"/>
          <p:cNvGrpSpPr>
            <a:grpSpLocks/>
          </p:cNvGrpSpPr>
          <p:nvPr/>
        </p:nvGrpSpPr>
        <p:grpSpPr bwMode="auto">
          <a:xfrm>
            <a:off x="5141913" y="369888"/>
            <a:ext cx="2792412" cy="5730875"/>
            <a:chOff x="3239" y="233"/>
            <a:chExt cx="1759" cy="3610"/>
          </a:xfrm>
        </p:grpSpPr>
        <p:grpSp>
          <p:nvGrpSpPr>
            <p:cNvPr id="60445" name="Group 24"/>
            <p:cNvGrpSpPr>
              <a:grpSpLocks/>
            </p:cNvGrpSpPr>
            <p:nvPr/>
          </p:nvGrpSpPr>
          <p:grpSpPr bwMode="auto">
            <a:xfrm>
              <a:off x="3239" y="233"/>
              <a:ext cx="1116" cy="209"/>
              <a:chOff x="3072" y="473"/>
              <a:chExt cx="1116" cy="209"/>
            </a:xfrm>
          </p:grpSpPr>
          <p:sp>
            <p:nvSpPr>
              <p:cNvPr id="60461" name="Line 2"/>
              <p:cNvSpPr>
                <a:spLocks noChangeShapeType="1"/>
              </p:cNvSpPr>
              <p:nvPr/>
            </p:nvSpPr>
            <p:spPr bwMode="auto">
              <a:xfrm>
                <a:off x="3072" y="624"/>
                <a:ext cx="576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aphicFrame>
            <p:nvGraphicFramePr>
              <p:cNvPr id="60462" name="Object 11"/>
              <p:cNvGraphicFramePr>
                <a:graphicFrameLocks noChangeAspect="1"/>
              </p:cNvGraphicFramePr>
              <p:nvPr/>
            </p:nvGraphicFramePr>
            <p:xfrm>
              <a:off x="3698" y="473"/>
              <a:ext cx="490" cy="20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0967" name="Equation" r:id="rId3" imgW="552416" imgH="209662" progId="Equation.DSMT4">
                      <p:embed/>
                    </p:oleObj>
                  </mc:Choice>
                  <mc:Fallback>
                    <p:oleObj name="Equation" r:id="rId3" imgW="552416" imgH="209662" progId="Equation.DSMT4">
                      <p:embed/>
                      <p:pic>
                        <p:nvPicPr>
                          <p:cNvPr id="0" name="Object 11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698" y="473"/>
                            <a:ext cx="490" cy="20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60446" name="Group 23"/>
            <p:cNvGrpSpPr>
              <a:grpSpLocks/>
            </p:cNvGrpSpPr>
            <p:nvPr/>
          </p:nvGrpSpPr>
          <p:grpSpPr bwMode="auto">
            <a:xfrm>
              <a:off x="3239" y="422"/>
              <a:ext cx="1759" cy="216"/>
              <a:chOff x="3072" y="662"/>
              <a:chExt cx="1759" cy="216"/>
            </a:xfrm>
          </p:grpSpPr>
          <p:sp>
            <p:nvSpPr>
              <p:cNvPr id="60459" name="Line 5"/>
              <p:cNvSpPr>
                <a:spLocks noChangeShapeType="1"/>
              </p:cNvSpPr>
              <p:nvPr/>
            </p:nvSpPr>
            <p:spPr bwMode="auto">
              <a:xfrm>
                <a:off x="3072" y="768"/>
                <a:ext cx="576" cy="0"/>
              </a:xfrm>
              <a:prstGeom prst="line">
                <a:avLst/>
              </a:prstGeom>
              <a:noFill/>
              <a:ln w="38100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aphicFrame>
            <p:nvGraphicFramePr>
              <p:cNvPr id="60460" name="Object 12"/>
              <p:cNvGraphicFramePr>
                <a:graphicFrameLocks noChangeAspect="1"/>
              </p:cNvGraphicFramePr>
              <p:nvPr/>
            </p:nvGraphicFramePr>
            <p:xfrm>
              <a:off x="3697" y="662"/>
              <a:ext cx="1134" cy="21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0968" name="Equation" r:id="rId5" imgW="1333567" imgH="228575" progId="Equation.DSMT4">
                      <p:embed/>
                    </p:oleObj>
                  </mc:Choice>
                  <mc:Fallback>
                    <p:oleObj name="Equation" r:id="rId5" imgW="1333567" imgH="228575" progId="Equation.DSMT4">
                      <p:embed/>
                      <p:pic>
                        <p:nvPicPr>
                          <p:cNvPr id="0" name="Object 12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697" y="662"/>
                            <a:ext cx="1134" cy="21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60447" name="Group 22"/>
            <p:cNvGrpSpPr>
              <a:grpSpLocks/>
            </p:cNvGrpSpPr>
            <p:nvPr/>
          </p:nvGrpSpPr>
          <p:grpSpPr bwMode="auto">
            <a:xfrm>
              <a:off x="3239" y="1860"/>
              <a:ext cx="1053" cy="196"/>
              <a:chOff x="3072" y="2100"/>
              <a:chExt cx="1053" cy="196"/>
            </a:xfrm>
          </p:grpSpPr>
          <p:sp>
            <p:nvSpPr>
              <p:cNvPr id="60457" name="Line 3"/>
              <p:cNvSpPr>
                <a:spLocks noChangeShapeType="1"/>
              </p:cNvSpPr>
              <p:nvPr/>
            </p:nvSpPr>
            <p:spPr bwMode="auto">
              <a:xfrm>
                <a:off x="3072" y="2208"/>
                <a:ext cx="576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aphicFrame>
            <p:nvGraphicFramePr>
              <p:cNvPr id="60458" name="Object 15"/>
              <p:cNvGraphicFramePr>
                <a:graphicFrameLocks noChangeAspect="1"/>
              </p:cNvGraphicFramePr>
              <p:nvPr/>
            </p:nvGraphicFramePr>
            <p:xfrm>
              <a:off x="3698" y="2100"/>
              <a:ext cx="427" cy="19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0969" name="Equation" r:id="rId7" imgW="476351" imgH="199935" progId="Equation.DSMT4">
                      <p:embed/>
                    </p:oleObj>
                  </mc:Choice>
                  <mc:Fallback>
                    <p:oleObj name="Equation" r:id="rId7" imgW="476351" imgH="199935" progId="Equation.DSMT4">
                      <p:embed/>
                      <p:pic>
                        <p:nvPicPr>
                          <p:cNvPr id="0" name="Object 1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698" y="2100"/>
                            <a:ext cx="427" cy="19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60448" name="Group 21"/>
            <p:cNvGrpSpPr>
              <a:grpSpLocks/>
            </p:cNvGrpSpPr>
            <p:nvPr/>
          </p:nvGrpSpPr>
          <p:grpSpPr bwMode="auto">
            <a:xfrm>
              <a:off x="3239" y="2237"/>
              <a:ext cx="1632" cy="212"/>
              <a:chOff x="3072" y="2477"/>
              <a:chExt cx="1632" cy="212"/>
            </a:xfrm>
          </p:grpSpPr>
          <p:sp>
            <p:nvSpPr>
              <p:cNvPr id="60455" name="Line 6"/>
              <p:cNvSpPr>
                <a:spLocks noChangeShapeType="1"/>
              </p:cNvSpPr>
              <p:nvPr/>
            </p:nvSpPr>
            <p:spPr bwMode="auto">
              <a:xfrm>
                <a:off x="3072" y="2592"/>
                <a:ext cx="576" cy="0"/>
              </a:xfrm>
              <a:prstGeom prst="line">
                <a:avLst/>
              </a:prstGeom>
              <a:noFill/>
              <a:ln w="38100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aphicFrame>
            <p:nvGraphicFramePr>
              <p:cNvPr id="60456" name="Object 16"/>
              <p:cNvGraphicFramePr>
                <a:graphicFrameLocks noChangeAspect="1"/>
              </p:cNvGraphicFramePr>
              <p:nvPr/>
            </p:nvGraphicFramePr>
            <p:xfrm>
              <a:off x="3683" y="2477"/>
              <a:ext cx="1021" cy="21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0970" name="Equation" r:id="rId9" imgW="1190608" imgH="209662" progId="Equation.DSMT4">
                      <p:embed/>
                    </p:oleObj>
                  </mc:Choice>
                  <mc:Fallback>
                    <p:oleObj name="Equation" r:id="rId9" imgW="1190608" imgH="209662" progId="Equation.DSMT4">
                      <p:embed/>
                      <p:pic>
                        <p:nvPicPr>
                          <p:cNvPr id="0" name="Object 1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683" y="2477"/>
                            <a:ext cx="1021" cy="21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60449" name="Group 20"/>
            <p:cNvGrpSpPr>
              <a:grpSpLocks/>
            </p:cNvGrpSpPr>
            <p:nvPr/>
          </p:nvGrpSpPr>
          <p:grpSpPr bwMode="auto">
            <a:xfrm>
              <a:off x="3239" y="2861"/>
              <a:ext cx="1072" cy="210"/>
              <a:chOff x="3072" y="3101"/>
              <a:chExt cx="1072" cy="210"/>
            </a:xfrm>
          </p:grpSpPr>
          <p:sp>
            <p:nvSpPr>
              <p:cNvPr id="60453" name="Line 4"/>
              <p:cNvSpPr>
                <a:spLocks noChangeShapeType="1"/>
              </p:cNvSpPr>
              <p:nvPr/>
            </p:nvSpPr>
            <p:spPr bwMode="auto">
              <a:xfrm>
                <a:off x="3072" y="3216"/>
                <a:ext cx="576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aphicFrame>
            <p:nvGraphicFramePr>
              <p:cNvPr id="60454" name="Object 17"/>
              <p:cNvGraphicFramePr>
                <a:graphicFrameLocks noChangeAspect="1"/>
              </p:cNvGraphicFramePr>
              <p:nvPr/>
            </p:nvGraphicFramePr>
            <p:xfrm>
              <a:off x="3648" y="3101"/>
              <a:ext cx="496" cy="21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0971" name="Equation" r:id="rId11" imgW="552416" imgH="209662" progId="Equation.DSMT4">
                      <p:embed/>
                    </p:oleObj>
                  </mc:Choice>
                  <mc:Fallback>
                    <p:oleObj name="Equation" r:id="rId11" imgW="552416" imgH="209662" progId="Equation.DSMT4">
                      <p:embed/>
                      <p:pic>
                        <p:nvPicPr>
                          <p:cNvPr id="0" name="Object 1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648" y="3101"/>
                            <a:ext cx="496" cy="21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60450" name="Group 19"/>
            <p:cNvGrpSpPr>
              <a:grpSpLocks/>
            </p:cNvGrpSpPr>
            <p:nvPr/>
          </p:nvGrpSpPr>
          <p:grpSpPr bwMode="auto">
            <a:xfrm>
              <a:off x="3239" y="3627"/>
              <a:ext cx="1711" cy="216"/>
              <a:chOff x="3072" y="3867"/>
              <a:chExt cx="1711" cy="216"/>
            </a:xfrm>
          </p:grpSpPr>
          <p:sp>
            <p:nvSpPr>
              <p:cNvPr id="60451" name="Line 7"/>
              <p:cNvSpPr>
                <a:spLocks noChangeShapeType="1"/>
              </p:cNvSpPr>
              <p:nvPr/>
            </p:nvSpPr>
            <p:spPr bwMode="auto">
              <a:xfrm>
                <a:off x="3072" y="3984"/>
                <a:ext cx="576" cy="0"/>
              </a:xfrm>
              <a:prstGeom prst="line">
                <a:avLst/>
              </a:prstGeom>
              <a:noFill/>
              <a:ln w="38100">
                <a:solidFill>
                  <a:srgbClr val="FF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aphicFrame>
            <p:nvGraphicFramePr>
              <p:cNvPr id="60452" name="Object 18"/>
              <p:cNvGraphicFramePr>
                <a:graphicFrameLocks noChangeAspect="1"/>
              </p:cNvGraphicFramePr>
              <p:nvPr/>
            </p:nvGraphicFramePr>
            <p:xfrm>
              <a:off x="3649" y="3867"/>
              <a:ext cx="1134" cy="21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0972" name="Equation" r:id="rId13" imgW="1333567" imgH="228575" progId="Equation.DSMT4">
                      <p:embed/>
                    </p:oleObj>
                  </mc:Choice>
                  <mc:Fallback>
                    <p:oleObj name="Equation" r:id="rId13" imgW="1333567" imgH="228575" progId="Equation.DSMT4">
                      <p:embed/>
                      <p:pic>
                        <p:nvPicPr>
                          <p:cNvPr id="0" name="Object 1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649" y="3867"/>
                            <a:ext cx="1134" cy="21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pSp>
        <p:nvGrpSpPr>
          <p:cNvPr id="9" name="Group 55"/>
          <p:cNvGrpSpPr>
            <a:grpSpLocks/>
          </p:cNvGrpSpPr>
          <p:nvPr/>
        </p:nvGrpSpPr>
        <p:grpSpPr bwMode="auto">
          <a:xfrm>
            <a:off x="1227138" y="42863"/>
            <a:ext cx="2009775" cy="1109662"/>
            <a:chOff x="773" y="27"/>
            <a:chExt cx="1266" cy="699"/>
          </a:xfrm>
        </p:grpSpPr>
        <p:grpSp>
          <p:nvGrpSpPr>
            <p:cNvPr id="60439" name="Group 32"/>
            <p:cNvGrpSpPr>
              <a:grpSpLocks/>
            </p:cNvGrpSpPr>
            <p:nvPr/>
          </p:nvGrpSpPr>
          <p:grpSpPr bwMode="auto">
            <a:xfrm>
              <a:off x="776" y="27"/>
              <a:ext cx="862" cy="197"/>
              <a:chOff x="336" y="479"/>
              <a:chExt cx="862" cy="197"/>
            </a:xfrm>
          </p:grpSpPr>
          <p:sp>
            <p:nvSpPr>
              <p:cNvPr id="60443" name="Line 26"/>
              <p:cNvSpPr>
                <a:spLocks noChangeShapeType="1"/>
              </p:cNvSpPr>
              <p:nvPr/>
            </p:nvSpPr>
            <p:spPr bwMode="auto">
              <a:xfrm>
                <a:off x="336" y="574"/>
                <a:ext cx="576" cy="0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aphicFrame>
            <p:nvGraphicFramePr>
              <p:cNvPr id="60444" name="Object 27"/>
              <p:cNvGraphicFramePr>
                <a:graphicFrameLocks noChangeAspect="1"/>
              </p:cNvGraphicFramePr>
              <p:nvPr/>
            </p:nvGraphicFramePr>
            <p:xfrm>
              <a:off x="955" y="479"/>
              <a:ext cx="243" cy="19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0973" name="Equation" r:id="rId15" imgW="247616" imgH="199935" progId="Equation.DSMT4">
                      <p:embed/>
                    </p:oleObj>
                  </mc:Choice>
                  <mc:Fallback>
                    <p:oleObj name="Equation" r:id="rId15" imgW="247616" imgH="199935" progId="Equation.DSMT4">
                      <p:embed/>
                      <p:pic>
                        <p:nvPicPr>
                          <p:cNvPr id="0" name="Object 2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955" y="479"/>
                            <a:ext cx="243" cy="19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60440" name="Group 31"/>
            <p:cNvGrpSpPr>
              <a:grpSpLocks/>
            </p:cNvGrpSpPr>
            <p:nvPr/>
          </p:nvGrpSpPr>
          <p:grpSpPr bwMode="auto">
            <a:xfrm>
              <a:off x="773" y="515"/>
              <a:ext cx="1266" cy="211"/>
              <a:chOff x="336" y="864"/>
              <a:chExt cx="1266" cy="211"/>
            </a:xfrm>
          </p:grpSpPr>
          <p:sp>
            <p:nvSpPr>
              <p:cNvPr id="60441" name="Line 29"/>
              <p:cNvSpPr>
                <a:spLocks noChangeShapeType="1"/>
              </p:cNvSpPr>
              <p:nvPr/>
            </p:nvSpPr>
            <p:spPr bwMode="auto">
              <a:xfrm>
                <a:off x="336" y="968"/>
                <a:ext cx="576" cy="0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aphicFrame>
            <p:nvGraphicFramePr>
              <p:cNvPr id="60442" name="Object 30"/>
              <p:cNvGraphicFramePr>
                <a:graphicFrameLocks noChangeAspect="1"/>
              </p:cNvGraphicFramePr>
              <p:nvPr/>
            </p:nvGraphicFramePr>
            <p:xfrm>
              <a:off x="960" y="864"/>
              <a:ext cx="642" cy="21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0974" name="Equation" r:id="rId17" imgW="733408" imgH="209662" progId="Equation.DSMT4">
                      <p:embed/>
                    </p:oleObj>
                  </mc:Choice>
                  <mc:Fallback>
                    <p:oleObj name="Equation" r:id="rId17" imgW="733408" imgH="209662" progId="Equation.DSMT4">
                      <p:embed/>
                      <p:pic>
                        <p:nvPicPr>
                          <p:cNvPr id="0" name="Object 30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960" y="864"/>
                            <a:ext cx="642" cy="211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pSp>
        <p:nvGrpSpPr>
          <p:cNvPr id="12" name="Group 37"/>
          <p:cNvGrpSpPr>
            <a:grpSpLocks/>
          </p:cNvGrpSpPr>
          <p:nvPr/>
        </p:nvGrpSpPr>
        <p:grpSpPr bwMode="auto">
          <a:xfrm>
            <a:off x="1684338" y="207963"/>
            <a:ext cx="1919287" cy="762000"/>
            <a:chOff x="480" y="240"/>
            <a:chExt cx="1209" cy="480"/>
          </a:xfrm>
        </p:grpSpPr>
        <p:sp>
          <p:nvSpPr>
            <p:cNvPr id="60437" name="Line 33"/>
            <p:cNvSpPr>
              <a:spLocks noChangeShapeType="1"/>
            </p:cNvSpPr>
            <p:nvPr/>
          </p:nvSpPr>
          <p:spPr bwMode="auto">
            <a:xfrm>
              <a:off x="480" y="240"/>
              <a:ext cx="0" cy="48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60438" name="Object 36"/>
            <p:cNvGraphicFramePr>
              <a:graphicFrameLocks noChangeAspect="1"/>
            </p:cNvGraphicFramePr>
            <p:nvPr/>
          </p:nvGraphicFramePr>
          <p:xfrm>
            <a:off x="515" y="371"/>
            <a:ext cx="1174" cy="2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0975" name="Equation" r:id="rId19" imgW="1384200" imgH="228600" progId="Equation.DSMT4">
                    <p:embed/>
                  </p:oleObj>
                </mc:Choice>
                <mc:Fallback>
                  <p:oleObj name="Equation" r:id="rId19" imgW="1384200" imgH="228600" progId="Equation.DSMT4">
                    <p:embed/>
                    <p:pic>
                      <p:nvPicPr>
                        <p:cNvPr id="0" name="Object 3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5" y="371"/>
                          <a:ext cx="1174" cy="21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705576" name="Object 40"/>
          <p:cNvGraphicFramePr>
            <a:graphicFrameLocks noChangeAspect="1"/>
          </p:cNvGraphicFramePr>
          <p:nvPr/>
        </p:nvGraphicFramePr>
        <p:xfrm>
          <a:off x="219075" y="1584325"/>
          <a:ext cx="3471863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976" name="Equation" r:id="rId21" imgW="2171633" imgH="276127" progId="Equation.DSMT4">
                  <p:embed/>
                </p:oleObj>
              </mc:Choice>
              <mc:Fallback>
                <p:oleObj name="Equation" r:id="rId21" imgW="2171633" imgH="276127" progId="Equation.DSMT4">
                  <p:embed/>
                  <p:pic>
                    <p:nvPicPr>
                      <p:cNvPr id="0" name="Object 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075" y="1584325"/>
                        <a:ext cx="3471863" cy="504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" name="Group 49"/>
          <p:cNvGrpSpPr>
            <a:grpSpLocks/>
          </p:cNvGrpSpPr>
          <p:nvPr/>
        </p:nvGrpSpPr>
        <p:grpSpPr bwMode="auto">
          <a:xfrm>
            <a:off x="3068638" y="609600"/>
            <a:ext cx="2286000" cy="2514600"/>
            <a:chOff x="1933" y="384"/>
            <a:chExt cx="1440" cy="1584"/>
          </a:xfrm>
        </p:grpSpPr>
        <p:sp>
          <p:nvSpPr>
            <p:cNvPr id="60435" name="Line 41"/>
            <p:cNvSpPr>
              <a:spLocks noChangeShapeType="1"/>
            </p:cNvSpPr>
            <p:nvPr/>
          </p:nvSpPr>
          <p:spPr bwMode="auto">
            <a:xfrm flipH="1">
              <a:off x="3368" y="384"/>
              <a:ext cx="0" cy="158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436" name="Text Box 42"/>
            <p:cNvSpPr txBox="1">
              <a:spLocks noChangeArrowheads="1"/>
            </p:cNvSpPr>
            <p:nvPr/>
          </p:nvSpPr>
          <p:spPr bwMode="auto">
            <a:xfrm>
              <a:off x="1933" y="1449"/>
              <a:ext cx="144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/>
                <a:t>IE(HF)=1514 kJ/mol</a:t>
              </a:r>
            </a:p>
          </p:txBody>
        </p:sp>
      </p:grpSp>
      <p:grpSp>
        <p:nvGrpSpPr>
          <p:cNvPr id="14" name="Group 50"/>
          <p:cNvGrpSpPr>
            <a:grpSpLocks/>
          </p:cNvGrpSpPr>
          <p:nvPr/>
        </p:nvGrpSpPr>
        <p:grpSpPr bwMode="auto">
          <a:xfrm>
            <a:off x="5651500" y="838200"/>
            <a:ext cx="2387600" cy="2895600"/>
            <a:chOff x="3560" y="528"/>
            <a:chExt cx="1504" cy="1824"/>
          </a:xfrm>
        </p:grpSpPr>
        <p:sp>
          <p:nvSpPr>
            <p:cNvPr id="60433" name="Line 43"/>
            <p:cNvSpPr>
              <a:spLocks noChangeShapeType="1"/>
            </p:cNvSpPr>
            <p:nvPr/>
          </p:nvSpPr>
          <p:spPr bwMode="auto">
            <a:xfrm flipV="1">
              <a:off x="3560" y="528"/>
              <a:ext cx="0" cy="1824"/>
            </a:xfrm>
            <a:prstGeom prst="line">
              <a:avLst/>
            </a:prstGeom>
            <a:noFill/>
            <a:ln w="28575">
              <a:solidFill>
                <a:srgbClr val="FF33CC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434" name="Text Box 44"/>
            <p:cNvSpPr txBox="1">
              <a:spLocks noChangeArrowheads="1"/>
            </p:cNvSpPr>
            <p:nvPr/>
          </p:nvSpPr>
          <p:spPr bwMode="auto">
            <a:xfrm>
              <a:off x="3560" y="1449"/>
              <a:ext cx="150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FF33CC"/>
                  </a:solidFill>
                </a:rPr>
                <a:t>IE(QCI)=1664 kJ/mol</a:t>
              </a:r>
            </a:p>
          </p:txBody>
        </p:sp>
      </p:grpSp>
      <p:grpSp>
        <p:nvGrpSpPr>
          <p:cNvPr id="15" name="Group 51"/>
          <p:cNvGrpSpPr>
            <a:grpSpLocks/>
          </p:cNvGrpSpPr>
          <p:nvPr/>
        </p:nvGrpSpPr>
        <p:grpSpPr bwMode="auto">
          <a:xfrm>
            <a:off x="3098800" y="3124200"/>
            <a:ext cx="2400300" cy="1600200"/>
            <a:chOff x="1952" y="1968"/>
            <a:chExt cx="1512" cy="1008"/>
          </a:xfrm>
        </p:grpSpPr>
        <p:sp>
          <p:nvSpPr>
            <p:cNvPr id="60431" name="Line 45"/>
            <p:cNvSpPr>
              <a:spLocks noChangeShapeType="1"/>
            </p:cNvSpPr>
            <p:nvPr/>
          </p:nvSpPr>
          <p:spPr bwMode="auto">
            <a:xfrm>
              <a:off x="3464" y="1968"/>
              <a:ext cx="0" cy="100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432" name="Text Box 47"/>
            <p:cNvSpPr txBox="1">
              <a:spLocks noChangeArrowheads="1"/>
            </p:cNvSpPr>
            <p:nvPr/>
          </p:nvSpPr>
          <p:spPr bwMode="auto">
            <a:xfrm>
              <a:off x="1952" y="2505"/>
              <a:ext cx="151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/>
                <a:t>EA(HF)= -115 kJ/mol</a:t>
              </a:r>
            </a:p>
          </p:txBody>
        </p:sp>
      </p:grpSp>
      <p:grpSp>
        <p:nvGrpSpPr>
          <p:cNvPr id="16" name="Group 52"/>
          <p:cNvGrpSpPr>
            <a:grpSpLocks/>
          </p:cNvGrpSpPr>
          <p:nvPr/>
        </p:nvGrpSpPr>
        <p:grpSpPr bwMode="auto">
          <a:xfrm>
            <a:off x="5803900" y="3733800"/>
            <a:ext cx="2501900" cy="2209800"/>
            <a:chOff x="3656" y="2352"/>
            <a:chExt cx="1576" cy="1392"/>
          </a:xfrm>
        </p:grpSpPr>
        <p:sp>
          <p:nvSpPr>
            <p:cNvPr id="60429" name="Text Box 46"/>
            <p:cNvSpPr txBox="1">
              <a:spLocks noChangeArrowheads="1"/>
            </p:cNvSpPr>
            <p:nvPr/>
          </p:nvSpPr>
          <p:spPr bwMode="auto">
            <a:xfrm>
              <a:off x="3656" y="3225"/>
              <a:ext cx="157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FF33CC"/>
                  </a:solidFill>
                </a:rPr>
                <a:t>EA(QCI)= -312 kJ/mol</a:t>
              </a:r>
            </a:p>
          </p:txBody>
        </p:sp>
        <p:sp>
          <p:nvSpPr>
            <p:cNvPr id="60430" name="Line 48"/>
            <p:cNvSpPr>
              <a:spLocks noChangeShapeType="1"/>
            </p:cNvSpPr>
            <p:nvPr/>
          </p:nvSpPr>
          <p:spPr bwMode="auto">
            <a:xfrm>
              <a:off x="3656" y="2352"/>
              <a:ext cx="0" cy="1392"/>
            </a:xfrm>
            <a:prstGeom prst="line">
              <a:avLst/>
            </a:prstGeom>
            <a:noFill/>
            <a:ln w="28575">
              <a:solidFill>
                <a:srgbClr val="FF33CC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705589" name="Object 53"/>
          <p:cNvGraphicFramePr>
            <a:graphicFrameLocks noChangeAspect="1"/>
          </p:cNvGraphicFramePr>
          <p:nvPr/>
        </p:nvGraphicFramePr>
        <p:xfrm>
          <a:off x="806450" y="2790825"/>
          <a:ext cx="2295525" cy="376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977" name="Equation" r:id="rId23" imgW="1419343" imgH="199935" progId="Equation.DSMT4">
                  <p:embed/>
                </p:oleObj>
              </mc:Choice>
              <mc:Fallback>
                <p:oleObj name="Equation" r:id="rId23" imgW="1419343" imgH="199935" progId="Equation.DSMT4">
                  <p:embed/>
                  <p:pic>
                    <p:nvPicPr>
                      <p:cNvPr id="0" name="Object 5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6450" y="2790825"/>
                        <a:ext cx="2295525" cy="376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5590" name="Object 54"/>
          <p:cNvGraphicFramePr>
            <a:graphicFrameLocks noChangeAspect="1"/>
          </p:cNvGraphicFramePr>
          <p:nvPr/>
        </p:nvGraphicFramePr>
        <p:xfrm>
          <a:off x="819150" y="3289300"/>
          <a:ext cx="2332038" cy="376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978" name="Equation" r:id="rId25" imgW="1447935" imgH="199935" progId="Equation.DSMT4">
                  <p:embed/>
                </p:oleObj>
              </mc:Choice>
              <mc:Fallback>
                <p:oleObj name="Equation" r:id="rId25" imgW="1447935" imgH="199935" progId="Equation.DSMT4">
                  <p:embed/>
                  <p:pic>
                    <p:nvPicPr>
                      <p:cNvPr id="0" name="Object 5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9150" y="3289300"/>
                        <a:ext cx="2332038" cy="376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5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05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5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05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5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05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666633"/>
      </a:dk1>
      <a:lt1>
        <a:srgbClr val="66FFFF"/>
      </a:lt1>
      <a:dk2>
        <a:srgbClr val="0000FF"/>
      </a:dk2>
      <a:lt2>
        <a:srgbClr val="66FFFF"/>
      </a:lt2>
      <a:accent1>
        <a:srgbClr val="FFFFFF"/>
      </a:accent1>
      <a:accent2>
        <a:srgbClr val="800000"/>
      </a:accent2>
      <a:accent3>
        <a:srgbClr val="AAAAFF"/>
      </a:accent3>
      <a:accent4>
        <a:srgbClr val="56DADA"/>
      </a:accent4>
      <a:accent5>
        <a:srgbClr val="FFFFFF"/>
      </a:accent5>
      <a:accent6>
        <a:srgbClr val="730000"/>
      </a:accent6>
      <a:hlink>
        <a:srgbClr val="0033CC"/>
      </a:hlink>
      <a:folHlink>
        <a:srgbClr val="FFCC66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38100" cap="flat" cmpd="sng" algn="ctr">
          <a:solidFill>
            <a:srgbClr val="FF0000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none" lIns="91440" tIns="45720" rIns="91440" bIns="45720" numCol="1" rtlCol="0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>
        <a:noFill/>
      </a:spPr>
      <a:bodyPr wrap="none" rtlCol="0">
        <a:spAutoFit/>
      </a:bodyPr>
      <a:lstStyle>
        <a:defPPr>
          <a:defRPr smtClean="0">
            <a:solidFill>
              <a:srgbClr val="000000"/>
            </a:solidFill>
          </a:defRPr>
        </a:defPPr>
      </a:lstStyle>
    </a:tx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666633"/>
        </a:dk1>
        <a:lt1>
          <a:srgbClr val="99CCFF"/>
        </a:lt1>
        <a:dk2>
          <a:srgbClr val="000066"/>
        </a:dk2>
        <a:lt2>
          <a:srgbClr val="99CCFF"/>
        </a:lt2>
        <a:accent1>
          <a:srgbClr val="339933"/>
        </a:accent1>
        <a:accent2>
          <a:srgbClr val="800000"/>
        </a:accent2>
        <a:accent3>
          <a:srgbClr val="AAAAB8"/>
        </a:accent3>
        <a:accent4>
          <a:srgbClr val="82AEDA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666633"/>
        </a:dk1>
        <a:lt1>
          <a:srgbClr val="99CCFF"/>
        </a:lt1>
        <a:dk2>
          <a:srgbClr val="000099"/>
        </a:dk2>
        <a:lt2>
          <a:srgbClr val="99CCFF"/>
        </a:lt2>
        <a:accent1>
          <a:srgbClr val="339933"/>
        </a:accent1>
        <a:accent2>
          <a:srgbClr val="800000"/>
        </a:accent2>
        <a:accent3>
          <a:srgbClr val="AAAACA"/>
        </a:accent3>
        <a:accent4>
          <a:srgbClr val="82AEDA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31726</TotalTime>
  <Words>3966</Words>
  <Application>Microsoft Office PowerPoint</Application>
  <PresentationFormat>On-screen Show (4:3)</PresentationFormat>
  <Paragraphs>631</Paragraphs>
  <Slides>59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1" baseType="lpstr">
      <vt:lpstr>Default Design</vt:lpstr>
      <vt:lpstr>Equation</vt:lpstr>
      <vt:lpstr>PowerPoint Presentation</vt:lpstr>
      <vt:lpstr>Part C:  Many Electron Atoms</vt:lpstr>
      <vt:lpstr>The Hamiltonian for Multielectron Atoms</vt:lpstr>
      <vt:lpstr>Atomic Orbitals</vt:lpstr>
      <vt:lpstr>Part C:  Many Electron Atoms</vt:lpstr>
      <vt:lpstr>The Hartree Method:  Helium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C:  Many Electron Atoms</vt:lpstr>
      <vt:lpstr>Koopman’s Theorem</vt:lpstr>
      <vt:lpstr>PowerPoint Presentation</vt:lpstr>
      <vt:lpstr>PowerPoint Presentation</vt:lpstr>
      <vt:lpstr>Part C:  Many Electron Atoms</vt:lpstr>
      <vt:lpstr>The Hartree Method for Multielectron Atoms</vt:lpstr>
      <vt:lpstr>PowerPoint Presentation</vt:lpstr>
      <vt:lpstr>PowerPoint Presentation</vt:lpstr>
      <vt:lpstr>Math. Preliminary:  Determinants</vt:lpstr>
      <vt:lpstr>PowerPoint Presentation</vt:lpstr>
      <vt:lpstr>PowerPoint Presentation</vt:lpstr>
      <vt:lpstr>Part C:  Many Electron Atoms</vt:lpstr>
      <vt:lpstr>Slater Determinants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C:  Many Electron Atoms</vt:lpstr>
      <vt:lpstr>The Hartree-Fock Method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C:  Many Electron Atoms</vt:lpstr>
      <vt:lpstr>Hartree-Fock Orbital Energies for Ar</vt:lpstr>
      <vt:lpstr>Part C:  Many Electron Atoms</vt:lpstr>
      <vt:lpstr>Electron Correlation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North Texas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Components of the Atom</dc:title>
  <dc:creator>College of Arts &amp; Sciences</dc:creator>
  <cp:lastModifiedBy>MS</cp:lastModifiedBy>
  <cp:revision>1478</cp:revision>
  <cp:lastPrinted>2000-11-25T19:56:29Z</cp:lastPrinted>
  <dcterms:created xsi:type="dcterms:W3CDTF">2000-08-12T01:25:00Z</dcterms:created>
  <dcterms:modified xsi:type="dcterms:W3CDTF">2014-04-07T10:53:06Z</dcterms:modified>
</cp:coreProperties>
</file>