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8"/>
  </p:notesMasterIdLst>
  <p:handoutMasterIdLst>
    <p:handoutMasterId r:id="rId129"/>
  </p:handoutMasterIdLst>
  <p:sldIdLst>
    <p:sldId id="299" r:id="rId2"/>
    <p:sldId id="534" r:id="rId3"/>
    <p:sldId id="535" r:id="rId4"/>
    <p:sldId id="536" r:id="rId5"/>
    <p:sldId id="546" r:id="rId6"/>
    <p:sldId id="543" r:id="rId7"/>
    <p:sldId id="540" r:id="rId8"/>
    <p:sldId id="545" r:id="rId9"/>
    <p:sldId id="699" r:id="rId10"/>
    <p:sldId id="547" r:id="rId11"/>
    <p:sldId id="548" r:id="rId12"/>
    <p:sldId id="549" r:id="rId13"/>
    <p:sldId id="550" r:id="rId14"/>
    <p:sldId id="551" r:id="rId15"/>
    <p:sldId id="552" r:id="rId16"/>
    <p:sldId id="553" r:id="rId17"/>
    <p:sldId id="561" r:id="rId18"/>
    <p:sldId id="556" r:id="rId19"/>
    <p:sldId id="554" r:id="rId20"/>
    <p:sldId id="555" r:id="rId21"/>
    <p:sldId id="557" r:id="rId22"/>
    <p:sldId id="558" r:id="rId23"/>
    <p:sldId id="559" r:id="rId24"/>
    <p:sldId id="560" r:id="rId25"/>
    <p:sldId id="700" r:id="rId26"/>
    <p:sldId id="562" r:id="rId27"/>
    <p:sldId id="563" r:id="rId28"/>
    <p:sldId id="564" r:id="rId29"/>
    <p:sldId id="567" r:id="rId30"/>
    <p:sldId id="565" r:id="rId31"/>
    <p:sldId id="568" r:id="rId32"/>
    <p:sldId id="569" r:id="rId33"/>
    <p:sldId id="570" r:id="rId34"/>
    <p:sldId id="571" r:id="rId35"/>
    <p:sldId id="573" r:id="rId36"/>
    <p:sldId id="701" r:id="rId37"/>
    <p:sldId id="588" r:id="rId38"/>
    <p:sldId id="691" r:id="rId39"/>
    <p:sldId id="698" r:id="rId40"/>
    <p:sldId id="577" r:id="rId41"/>
    <p:sldId id="578" r:id="rId42"/>
    <p:sldId id="692" r:id="rId43"/>
    <p:sldId id="693" r:id="rId44"/>
    <p:sldId id="694" r:id="rId45"/>
    <p:sldId id="684" r:id="rId46"/>
    <p:sldId id="685" r:id="rId47"/>
    <p:sldId id="690" r:id="rId48"/>
    <p:sldId id="695" r:id="rId49"/>
    <p:sldId id="686" r:id="rId50"/>
    <p:sldId id="689" r:id="rId51"/>
    <p:sldId id="702" r:id="rId52"/>
    <p:sldId id="703" r:id="rId53"/>
    <p:sldId id="704" r:id="rId54"/>
    <p:sldId id="705" r:id="rId55"/>
    <p:sldId id="706" r:id="rId56"/>
    <p:sldId id="707" r:id="rId57"/>
    <p:sldId id="708" r:id="rId58"/>
    <p:sldId id="709" r:id="rId59"/>
    <p:sldId id="710" r:id="rId60"/>
    <p:sldId id="711" r:id="rId61"/>
    <p:sldId id="712" r:id="rId62"/>
    <p:sldId id="713" r:id="rId63"/>
    <p:sldId id="714" r:id="rId64"/>
    <p:sldId id="715" r:id="rId65"/>
    <p:sldId id="716" r:id="rId66"/>
    <p:sldId id="717" r:id="rId67"/>
    <p:sldId id="718" r:id="rId68"/>
    <p:sldId id="719" r:id="rId69"/>
    <p:sldId id="720" r:id="rId70"/>
    <p:sldId id="721" r:id="rId71"/>
    <p:sldId id="722" r:id="rId72"/>
    <p:sldId id="723" r:id="rId73"/>
    <p:sldId id="724" r:id="rId74"/>
    <p:sldId id="725" r:id="rId75"/>
    <p:sldId id="726" r:id="rId76"/>
    <p:sldId id="727" r:id="rId77"/>
    <p:sldId id="728" r:id="rId78"/>
    <p:sldId id="729" r:id="rId79"/>
    <p:sldId id="730" r:id="rId80"/>
    <p:sldId id="731" r:id="rId81"/>
    <p:sldId id="732" r:id="rId82"/>
    <p:sldId id="733" r:id="rId83"/>
    <p:sldId id="734" r:id="rId84"/>
    <p:sldId id="735" r:id="rId85"/>
    <p:sldId id="736" r:id="rId86"/>
    <p:sldId id="737" r:id="rId87"/>
    <p:sldId id="738" r:id="rId88"/>
    <p:sldId id="739" r:id="rId89"/>
    <p:sldId id="740" r:id="rId90"/>
    <p:sldId id="741" r:id="rId91"/>
    <p:sldId id="742" r:id="rId92"/>
    <p:sldId id="743" r:id="rId93"/>
    <p:sldId id="744" r:id="rId94"/>
    <p:sldId id="745" r:id="rId95"/>
    <p:sldId id="746" r:id="rId96"/>
    <p:sldId id="747" r:id="rId97"/>
    <p:sldId id="748" r:id="rId98"/>
    <p:sldId id="749" r:id="rId99"/>
    <p:sldId id="750" r:id="rId100"/>
    <p:sldId id="751" r:id="rId101"/>
    <p:sldId id="752" r:id="rId102"/>
    <p:sldId id="753" r:id="rId103"/>
    <p:sldId id="754" r:id="rId104"/>
    <p:sldId id="755" r:id="rId105"/>
    <p:sldId id="756" r:id="rId106"/>
    <p:sldId id="757" r:id="rId107"/>
    <p:sldId id="758" r:id="rId108"/>
    <p:sldId id="759" r:id="rId109"/>
    <p:sldId id="760" r:id="rId110"/>
    <p:sldId id="761" r:id="rId111"/>
    <p:sldId id="762" r:id="rId112"/>
    <p:sldId id="763" r:id="rId113"/>
    <p:sldId id="764" r:id="rId114"/>
    <p:sldId id="765" r:id="rId115"/>
    <p:sldId id="766" r:id="rId116"/>
    <p:sldId id="767" r:id="rId117"/>
    <p:sldId id="768" r:id="rId118"/>
    <p:sldId id="769" r:id="rId119"/>
    <p:sldId id="770" r:id="rId120"/>
    <p:sldId id="771" r:id="rId121"/>
    <p:sldId id="772" r:id="rId122"/>
    <p:sldId id="773" r:id="rId123"/>
    <p:sldId id="774" r:id="rId124"/>
    <p:sldId id="775" r:id="rId125"/>
    <p:sldId id="776" r:id="rId126"/>
    <p:sldId id="777" r:id="rId127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FFFF"/>
    <a:srgbClr val="00FFFF"/>
    <a:srgbClr val="33CCCC"/>
    <a:srgbClr val="FF0000"/>
    <a:srgbClr val="FF6600"/>
    <a:srgbClr val="FFFF00"/>
    <a:srgbClr val="008000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37" autoAdjust="0"/>
    <p:restoredTop sz="97076" autoAdjust="0"/>
  </p:normalViewPr>
  <p:slideViewPr>
    <p:cSldViewPr>
      <p:cViewPr varScale="1">
        <p:scale>
          <a:sx n="69" d="100"/>
          <a:sy n="69" d="100"/>
        </p:scale>
        <p:origin x="-1554" y="-108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3678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040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microsoft.com/office/2006/relationships/vbaProject" Target="vbaProject.bin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4" Type="http://schemas.openxmlformats.org/officeDocument/2006/relationships/image" Target="../media/image35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6" Type="http://schemas.openxmlformats.org/officeDocument/2006/relationships/image" Target="../media/image41.emf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4" Type="http://schemas.openxmlformats.org/officeDocument/2006/relationships/image" Target="../media/image51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emf"/><Relationship Id="rId4" Type="http://schemas.openxmlformats.org/officeDocument/2006/relationships/image" Target="../media/image55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4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4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64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64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64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64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e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image" Target="../media/image86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emf"/><Relationship Id="rId2" Type="http://schemas.openxmlformats.org/officeDocument/2006/relationships/image" Target="../media/image103.emf"/><Relationship Id="rId1" Type="http://schemas.openxmlformats.org/officeDocument/2006/relationships/image" Target="../media/image102.emf"/><Relationship Id="rId4" Type="http://schemas.openxmlformats.org/officeDocument/2006/relationships/image" Target="../media/image105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emf"/><Relationship Id="rId2" Type="http://schemas.openxmlformats.org/officeDocument/2006/relationships/image" Target="../media/image108.emf"/><Relationship Id="rId1" Type="http://schemas.openxmlformats.org/officeDocument/2006/relationships/image" Target="../media/image107.emf"/><Relationship Id="rId5" Type="http://schemas.openxmlformats.org/officeDocument/2006/relationships/image" Target="../media/image111.emf"/><Relationship Id="rId4" Type="http://schemas.openxmlformats.org/officeDocument/2006/relationships/image" Target="../media/image110.e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emf"/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emf"/><Relationship Id="rId2" Type="http://schemas.openxmlformats.org/officeDocument/2006/relationships/image" Target="../media/image118.emf"/><Relationship Id="rId1" Type="http://schemas.openxmlformats.org/officeDocument/2006/relationships/image" Target="../media/image117.emf"/><Relationship Id="rId4" Type="http://schemas.openxmlformats.org/officeDocument/2006/relationships/image" Target="../media/image120.e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124.emf"/><Relationship Id="rId1" Type="http://schemas.openxmlformats.org/officeDocument/2006/relationships/image" Target="../media/image123.emf"/><Relationship Id="rId4" Type="http://schemas.openxmlformats.org/officeDocument/2006/relationships/image" Target="../media/image126.e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emf"/><Relationship Id="rId2" Type="http://schemas.openxmlformats.org/officeDocument/2006/relationships/image" Target="../media/image130.emf"/><Relationship Id="rId1" Type="http://schemas.openxmlformats.org/officeDocument/2006/relationships/image" Target="../media/image129.emf"/><Relationship Id="rId5" Type="http://schemas.openxmlformats.org/officeDocument/2006/relationships/image" Target="../media/image133.emf"/><Relationship Id="rId4" Type="http://schemas.openxmlformats.org/officeDocument/2006/relationships/image" Target="../media/image132.e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emf"/><Relationship Id="rId2" Type="http://schemas.openxmlformats.org/officeDocument/2006/relationships/image" Target="../media/image135.emf"/><Relationship Id="rId1" Type="http://schemas.openxmlformats.org/officeDocument/2006/relationships/image" Target="../media/image134.emf"/><Relationship Id="rId5" Type="http://schemas.openxmlformats.org/officeDocument/2006/relationships/image" Target="../media/image138.emf"/><Relationship Id="rId4" Type="http://schemas.openxmlformats.org/officeDocument/2006/relationships/image" Target="../media/image137.emf"/></Relationships>
</file>

<file path=ppt/drawings/_rels/vmlDrawing4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emf"/><Relationship Id="rId1" Type="http://schemas.openxmlformats.org/officeDocument/2006/relationships/image" Target="../media/image139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3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emf"/><Relationship Id="rId2" Type="http://schemas.openxmlformats.org/officeDocument/2006/relationships/image" Target="../media/image146.emf"/><Relationship Id="rId1" Type="http://schemas.openxmlformats.org/officeDocument/2006/relationships/image" Target="../media/image143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wmf"/><Relationship Id="rId2" Type="http://schemas.openxmlformats.org/officeDocument/2006/relationships/image" Target="../media/image149.wmf"/><Relationship Id="rId1" Type="http://schemas.openxmlformats.org/officeDocument/2006/relationships/image" Target="../media/image148.w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emf"/><Relationship Id="rId2" Type="http://schemas.openxmlformats.org/officeDocument/2006/relationships/image" Target="../media/image153.emf"/><Relationship Id="rId1" Type="http://schemas.openxmlformats.org/officeDocument/2006/relationships/image" Target="../media/image148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emf"/><Relationship Id="rId2" Type="http://schemas.openxmlformats.org/officeDocument/2006/relationships/image" Target="../media/image156.emf"/><Relationship Id="rId1" Type="http://schemas.openxmlformats.org/officeDocument/2006/relationships/image" Target="../media/image155.emf"/><Relationship Id="rId4" Type="http://schemas.openxmlformats.org/officeDocument/2006/relationships/image" Target="../media/image158.emf"/></Relationships>
</file>

<file path=ppt/drawings/_rels/vmlDrawing5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emf"/><Relationship Id="rId1" Type="http://schemas.openxmlformats.org/officeDocument/2006/relationships/image" Target="../media/image159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4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58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A314CA52-9F49-477C-A675-DE842CD0A0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6556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5790"/>
            <a:ext cx="5029200" cy="418338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831580"/>
            <a:ext cx="2971800" cy="4648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F44EB22-FA1D-4776-B6DF-048F6ECB5B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3160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5426EF1-4C71-46D4-B85A-F4A99B4ECE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993460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0EF59490-5D66-4E91-A2B1-9F7C773579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809588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EF502DF-E1B4-47BC-901D-726A50331C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32118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BED7FF9-0CA5-4636-8C75-602ED36D11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215342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6B3A8C6-FDA3-49BB-BD06-95B3426939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09069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B82D3FE3-6801-4456-9DA0-E35C7C472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979040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4801D5E-7CE1-44AF-A327-5F65005E0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068192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BA032728-5087-4EB6-AD77-C0514D043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215305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A8E3E4A-0C58-4345-B1F1-DD7BEDAF5B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455338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AF726F57-B2F3-41D4-AF81-0794D52C0F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994902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481BA10-AAC9-48B4-84F3-D2CA79895B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69445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EA5EEC25-6C47-4DF6-804D-6D5DDF0DFF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image" Target="../media/image2.wmf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7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0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35.e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33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oleObject" Target="../embeddings/oleObject39.bin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4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7.e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37.bin"/><Relationship Id="rId14" Type="http://schemas.openxmlformats.org/officeDocument/2006/relationships/image" Target="../media/image41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13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4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3.emf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41.bin"/><Relationship Id="rId10" Type="http://schemas.openxmlformats.org/officeDocument/2006/relationships/image" Target="../media/image45.emf"/><Relationship Id="rId4" Type="http://schemas.openxmlformats.org/officeDocument/2006/relationships/image" Target="../media/image42.emf"/><Relationship Id="rId9" Type="http://schemas.openxmlformats.org/officeDocument/2006/relationships/oleObject" Target="../embeddings/oleObject43.bin"/><Relationship Id="rId14" Type="http://schemas.openxmlformats.org/officeDocument/2006/relationships/image" Target="../media/image4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9.emf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51.emf"/><Relationship Id="rId4" Type="http://schemas.openxmlformats.org/officeDocument/2006/relationships/image" Target="../media/image48.emf"/><Relationship Id="rId9" Type="http://schemas.openxmlformats.org/officeDocument/2006/relationships/oleObject" Target="../embeddings/oleObject49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55.emf"/><Relationship Id="rId4" Type="http://schemas.openxmlformats.org/officeDocument/2006/relationships/image" Target="../media/image52.emf"/><Relationship Id="rId9" Type="http://schemas.openxmlformats.org/officeDocument/2006/relationships/oleObject" Target="../embeddings/oleObject53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56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57.w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57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63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63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64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2.bin"/><Relationship Id="rId5" Type="http://schemas.openxmlformats.org/officeDocument/2006/relationships/image" Target="../media/image68.jpeg"/><Relationship Id="rId4" Type="http://schemas.openxmlformats.org/officeDocument/2006/relationships/image" Target="../media/image64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4.bin"/><Relationship Id="rId5" Type="http://schemas.openxmlformats.org/officeDocument/2006/relationships/image" Target="../media/image70.jpeg"/><Relationship Id="rId4" Type="http://schemas.openxmlformats.org/officeDocument/2006/relationships/image" Target="../media/image64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72.jpeg"/><Relationship Id="rId4" Type="http://schemas.openxmlformats.org/officeDocument/2006/relationships/image" Target="../media/image64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68.bin"/><Relationship Id="rId5" Type="http://schemas.openxmlformats.org/officeDocument/2006/relationships/image" Target="../media/image74.jpeg"/><Relationship Id="rId4" Type="http://schemas.openxmlformats.org/officeDocument/2006/relationships/image" Target="../media/image64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70.bin"/><Relationship Id="rId5" Type="http://schemas.openxmlformats.org/officeDocument/2006/relationships/image" Target="../media/image76.jpeg"/><Relationship Id="rId4" Type="http://schemas.openxmlformats.org/officeDocument/2006/relationships/image" Target="../media/image64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72.bin"/><Relationship Id="rId5" Type="http://schemas.openxmlformats.org/officeDocument/2006/relationships/image" Target="../media/image78.jpeg"/><Relationship Id="rId4" Type="http://schemas.openxmlformats.org/officeDocument/2006/relationships/image" Target="../media/image64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6.jpeg"/><Relationship Id="rId7" Type="http://schemas.openxmlformats.org/officeDocument/2006/relationships/image" Target="../media/image7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0.jpeg"/><Relationship Id="rId4" Type="http://schemas.openxmlformats.org/officeDocument/2006/relationships/image" Target="../media/image68.jpeg"/><Relationship Id="rId9" Type="http://schemas.openxmlformats.org/officeDocument/2006/relationships/image" Target="../media/image78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emf"/><Relationship Id="rId3" Type="http://schemas.openxmlformats.org/officeDocument/2006/relationships/image" Target="../media/image81.png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82.png"/><Relationship Id="rId5" Type="http://schemas.openxmlformats.org/officeDocument/2006/relationships/image" Target="../media/image79.emf"/><Relationship Id="rId4" Type="http://schemas.openxmlformats.org/officeDocument/2006/relationships/oleObject" Target="../embeddings/oleObject73.bin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83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84.em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85.emf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87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86.e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88.emf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98.wmf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emf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00.emf"/><Relationship Id="rId5" Type="http://schemas.openxmlformats.org/officeDocument/2006/relationships/oleObject" Target="../embeddings/oleObject83.bin"/><Relationship Id="rId4" Type="http://schemas.openxmlformats.org/officeDocument/2006/relationships/image" Target="../media/image99.emf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emf"/><Relationship Id="rId3" Type="http://schemas.openxmlformats.org/officeDocument/2006/relationships/oleObject" Target="../embeddings/oleObject85.bin"/><Relationship Id="rId7" Type="http://schemas.openxmlformats.org/officeDocument/2006/relationships/oleObject" Target="../embeddings/oleObject8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03.emf"/><Relationship Id="rId5" Type="http://schemas.openxmlformats.org/officeDocument/2006/relationships/oleObject" Target="../embeddings/oleObject86.bin"/><Relationship Id="rId10" Type="http://schemas.openxmlformats.org/officeDocument/2006/relationships/image" Target="../media/image105.emf"/><Relationship Id="rId4" Type="http://schemas.openxmlformats.org/officeDocument/2006/relationships/image" Target="../media/image102.emf"/><Relationship Id="rId9" Type="http://schemas.openxmlformats.org/officeDocument/2006/relationships/oleObject" Target="../embeddings/oleObject88.bin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106.emf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emf"/><Relationship Id="rId3" Type="http://schemas.openxmlformats.org/officeDocument/2006/relationships/oleObject" Target="../embeddings/oleObject90.bin"/><Relationship Id="rId7" Type="http://schemas.openxmlformats.org/officeDocument/2006/relationships/oleObject" Target="../embeddings/oleObject92.bin"/><Relationship Id="rId12" Type="http://schemas.openxmlformats.org/officeDocument/2006/relationships/image" Target="../media/image11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08.emf"/><Relationship Id="rId11" Type="http://schemas.openxmlformats.org/officeDocument/2006/relationships/oleObject" Target="../embeddings/oleObject94.bin"/><Relationship Id="rId5" Type="http://schemas.openxmlformats.org/officeDocument/2006/relationships/oleObject" Target="../embeddings/oleObject91.bin"/><Relationship Id="rId10" Type="http://schemas.openxmlformats.org/officeDocument/2006/relationships/image" Target="../media/image110.emf"/><Relationship Id="rId4" Type="http://schemas.openxmlformats.org/officeDocument/2006/relationships/image" Target="../media/image107.emf"/><Relationship Id="rId9" Type="http://schemas.openxmlformats.org/officeDocument/2006/relationships/oleObject" Target="../embeddings/oleObject93.bin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emf"/><Relationship Id="rId3" Type="http://schemas.openxmlformats.org/officeDocument/2006/relationships/image" Target="../media/image115.jpeg"/><Relationship Id="rId7" Type="http://schemas.openxmlformats.org/officeDocument/2006/relationships/oleObject" Target="../embeddings/oleObject9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2.emf"/><Relationship Id="rId5" Type="http://schemas.openxmlformats.org/officeDocument/2006/relationships/oleObject" Target="../embeddings/oleObject95.bin"/><Relationship Id="rId10" Type="http://schemas.openxmlformats.org/officeDocument/2006/relationships/image" Target="../media/image114.emf"/><Relationship Id="rId4" Type="http://schemas.openxmlformats.org/officeDocument/2006/relationships/image" Target="../media/image116.jpeg"/><Relationship Id="rId9" Type="http://schemas.openxmlformats.org/officeDocument/2006/relationships/oleObject" Target="../embeddings/oleObject97.bin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emf"/><Relationship Id="rId3" Type="http://schemas.openxmlformats.org/officeDocument/2006/relationships/image" Target="../media/image115.jpeg"/><Relationship Id="rId7" Type="http://schemas.openxmlformats.org/officeDocument/2006/relationships/oleObject" Target="../embeddings/oleObject99.bin"/><Relationship Id="rId12" Type="http://schemas.openxmlformats.org/officeDocument/2006/relationships/image" Target="../media/image12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7.emf"/><Relationship Id="rId11" Type="http://schemas.openxmlformats.org/officeDocument/2006/relationships/oleObject" Target="../embeddings/oleObject101.bin"/><Relationship Id="rId5" Type="http://schemas.openxmlformats.org/officeDocument/2006/relationships/oleObject" Target="../embeddings/oleObject98.bin"/><Relationship Id="rId10" Type="http://schemas.openxmlformats.org/officeDocument/2006/relationships/image" Target="../media/image119.emf"/><Relationship Id="rId4" Type="http://schemas.openxmlformats.org/officeDocument/2006/relationships/image" Target="../media/image116.jpeg"/><Relationship Id="rId9" Type="http://schemas.openxmlformats.org/officeDocument/2006/relationships/oleObject" Target="../embeddings/oleObject100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2.jpeg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emf"/><Relationship Id="rId3" Type="http://schemas.openxmlformats.org/officeDocument/2006/relationships/oleObject" Target="../embeddings/oleObject102.bin"/><Relationship Id="rId7" Type="http://schemas.openxmlformats.org/officeDocument/2006/relationships/oleObject" Target="../embeddings/oleObject10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24.emf"/><Relationship Id="rId5" Type="http://schemas.openxmlformats.org/officeDocument/2006/relationships/oleObject" Target="../embeddings/oleObject103.bin"/><Relationship Id="rId10" Type="http://schemas.openxmlformats.org/officeDocument/2006/relationships/image" Target="../media/image126.emf"/><Relationship Id="rId4" Type="http://schemas.openxmlformats.org/officeDocument/2006/relationships/image" Target="../media/image123.emf"/><Relationship Id="rId9" Type="http://schemas.openxmlformats.org/officeDocument/2006/relationships/oleObject" Target="../embeddings/oleObject105.bin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emf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08.bin"/><Relationship Id="rId12" Type="http://schemas.openxmlformats.org/officeDocument/2006/relationships/image" Target="../media/image13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30.emf"/><Relationship Id="rId11" Type="http://schemas.openxmlformats.org/officeDocument/2006/relationships/oleObject" Target="../embeddings/oleObject110.bin"/><Relationship Id="rId5" Type="http://schemas.openxmlformats.org/officeDocument/2006/relationships/oleObject" Target="../embeddings/oleObject107.bin"/><Relationship Id="rId10" Type="http://schemas.openxmlformats.org/officeDocument/2006/relationships/image" Target="../media/image132.emf"/><Relationship Id="rId4" Type="http://schemas.openxmlformats.org/officeDocument/2006/relationships/image" Target="../media/image129.emf"/><Relationship Id="rId9" Type="http://schemas.openxmlformats.org/officeDocument/2006/relationships/oleObject" Target="../embeddings/oleObject109.bin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emf"/><Relationship Id="rId3" Type="http://schemas.openxmlformats.org/officeDocument/2006/relationships/oleObject" Target="../embeddings/oleObject111.bin"/><Relationship Id="rId7" Type="http://schemas.openxmlformats.org/officeDocument/2006/relationships/oleObject" Target="../embeddings/oleObject113.bin"/><Relationship Id="rId12" Type="http://schemas.openxmlformats.org/officeDocument/2006/relationships/image" Target="../media/image13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35.emf"/><Relationship Id="rId11" Type="http://schemas.openxmlformats.org/officeDocument/2006/relationships/oleObject" Target="../embeddings/oleObject115.bin"/><Relationship Id="rId5" Type="http://schemas.openxmlformats.org/officeDocument/2006/relationships/oleObject" Target="../embeddings/oleObject112.bin"/><Relationship Id="rId10" Type="http://schemas.openxmlformats.org/officeDocument/2006/relationships/image" Target="../media/image137.emf"/><Relationship Id="rId4" Type="http://schemas.openxmlformats.org/officeDocument/2006/relationships/image" Target="../media/image134.emf"/><Relationship Id="rId9" Type="http://schemas.openxmlformats.org/officeDocument/2006/relationships/oleObject" Target="../embeddings/oleObject114.bin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40.emf"/><Relationship Id="rId5" Type="http://schemas.openxmlformats.org/officeDocument/2006/relationships/oleObject" Target="../embeddings/oleObject117.bin"/><Relationship Id="rId4" Type="http://schemas.openxmlformats.org/officeDocument/2006/relationships/image" Target="../media/image139.emf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7" Type="http://schemas.openxmlformats.org/officeDocument/2006/relationships/image" Target="../media/image14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44.jpeg"/><Relationship Id="rId5" Type="http://schemas.openxmlformats.org/officeDocument/2006/relationships/image" Target="../media/image143.wmf"/><Relationship Id="rId4" Type="http://schemas.openxmlformats.org/officeDocument/2006/relationships/oleObject" Target="../embeddings/oleObject118.bin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emf"/><Relationship Id="rId3" Type="http://schemas.openxmlformats.org/officeDocument/2006/relationships/oleObject" Target="../embeddings/oleObject119.bin"/><Relationship Id="rId7" Type="http://schemas.openxmlformats.org/officeDocument/2006/relationships/oleObject" Target="../embeddings/oleObject1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46.emf"/><Relationship Id="rId5" Type="http://schemas.openxmlformats.org/officeDocument/2006/relationships/oleObject" Target="../embeddings/oleObject120.bin"/><Relationship Id="rId4" Type="http://schemas.openxmlformats.org/officeDocument/2006/relationships/image" Target="../media/image143.wmf"/></Relationships>
</file>

<file path=ppt/slides/_rels/slide1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3.bin"/><Relationship Id="rId3" Type="http://schemas.openxmlformats.org/officeDocument/2006/relationships/image" Target="../media/image141.jpeg"/><Relationship Id="rId7" Type="http://schemas.openxmlformats.org/officeDocument/2006/relationships/image" Target="../media/image15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51.jpeg"/><Relationship Id="rId11" Type="http://schemas.openxmlformats.org/officeDocument/2006/relationships/image" Target="../media/image150.wmf"/><Relationship Id="rId5" Type="http://schemas.openxmlformats.org/officeDocument/2006/relationships/image" Target="../media/image148.wmf"/><Relationship Id="rId10" Type="http://schemas.openxmlformats.org/officeDocument/2006/relationships/oleObject" Target="../embeddings/oleObject124.bin"/><Relationship Id="rId4" Type="http://schemas.openxmlformats.org/officeDocument/2006/relationships/oleObject" Target="../embeddings/oleObject122.bin"/><Relationship Id="rId9" Type="http://schemas.openxmlformats.org/officeDocument/2006/relationships/image" Target="../media/image149.wmf"/></Relationships>
</file>

<file path=ppt/slides/_rels/slide1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6.bin"/><Relationship Id="rId3" Type="http://schemas.openxmlformats.org/officeDocument/2006/relationships/image" Target="../media/image141.jpeg"/><Relationship Id="rId7" Type="http://schemas.openxmlformats.org/officeDocument/2006/relationships/image" Target="../media/image15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51.jpeg"/><Relationship Id="rId11" Type="http://schemas.openxmlformats.org/officeDocument/2006/relationships/image" Target="../media/image154.emf"/><Relationship Id="rId5" Type="http://schemas.openxmlformats.org/officeDocument/2006/relationships/image" Target="../media/image148.wmf"/><Relationship Id="rId10" Type="http://schemas.openxmlformats.org/officeDocument/2006/relationships/oleObject" Target="../embeddings/oleObject127.bin"/><Relationship Id="rId4" Type="http://schemas.openxmlformats.org/officeDocument/2006/relationships/oleObject" Target="../embeddings/oleObject125.bin"/><Relationship Id="rId9" Type="http://schemas.openxmlformats.org/officeDocument/2006/relationships/image" Target="../media/image153.emf"/></Relationships>
</file>

<file path=ppt/slides/_rels/slide1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emf"/><Relationship Id="rId3" Type="http://schemas.openxmlformats.org/officeDocument/2006/relationships/oleObject" Target="../embeddings/oleObject128.bin"/><Relationship Id="rId7" Type="http://schemas.openxmlformats.org/officeDocument/2006/relationships/oleObject" Target="../embeddings/oleObject1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56.emf"/><Relationship Id="rId5" Type="http://schemas.openxmlformats.org/officeDocument/2006/relationships/oleObject" Target="../embeddings/oleObject129.bin"/><Relationship Id="rId10" Type="http://schemas.openxmlformats.org/officeDocument/2006/relationships/image" Target="../media/image158.emf"/><Relationship Id="rId4" Type="http://schemas.openxmlformats.org/officeDocument/2006/relationships/image" Target="../media/image155.emf"/><Relationship Id="rId9" Type="http://schemas.openxmlformats.org/officeDocument/2006/relationships/oleObject" Target="../embeddings/oleObject131.bin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60.emf"/><Relationship Id="rId5" Type="http://schemas.openxmlformats.org/officeDocument/2006/relationships/oleObject" Target="../embeddings/oleObject133.bin"/><Relationship Id="rId4" Type="http://schemas.openxmlformats.org/officeDocument/2006/relationships/image" Target="../media/image159.emf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62.jpeg"/><Relationship Id="rId4" Type="http://schemas.openxmlformats.org/officeDocument/2006/relationships/image" Target="../media/image161.wmf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61.wmf"/><Relationship Id="rId4" Type="http://schemas.openxmlformats.org/officeDocument/2006/relationships/oleObject" Target="../embeddings/oleObject135.bin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163.jpeg"/><Relationship Id="rId4" Type="http://schemas.openxmlformats.org/officeDocument/2006/relationships/image" Target="../media/image161.wmf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163.jpeg"/><Relationship Id="rId4" Type="http://schemas.openxmlformats.org/officeDocument/2006/relationships/image" Target="../media/image161.wmf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65.jpeg"/><Relationship Id="rId4" Type="http://schemas.openxmlformats.org/officeDocument/2006/relationships/image" Target="../media/image164.wmf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Relationship Id="rId5" Type="http://schemas.openxmlformats.org/officeDocument/2006/relationships/image" Target="../media/image166.wmf"/><Relationship Id="rId4" Type="http://schemas.openxmlformats.org/officeDocument/2006/relationships/oleObject" Target="../embeddings/oleObject139.bin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3FAFFF5-4CCF-4AD0-A9CD-88637B3EB410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1531938" y="2058988"/>
            <a:ext cx="5999162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>
                <a:solidFill>
                  <a:schemeClr val="bg1"/>
                </a:solidFill>
              </a:rPr>
              <a:t>Chapter </a:t>
            </a:r>
            <a:r>
              <a:rPr lang="en-US" sz="3400" b="1" smtClean="0">
                <a:solidFill>
                  <a:schemeClr val="bg1"/>
                </a:solidFill>
              </a:rPr>
              <a:t>9</a:t>
            </a:r>
            <a:endParaRPr lang="en-US" sz="3400" b="1">
              <a:solidFill>
                <a:schemeClr val="bg1"/>
              </a:solidFill>
            </a:endParaRPr>
          </a:p>
          <a:p>
            <a:pPr algn="ctr"/>
            <a:endParaRPr lang="en-US" sz="3400" b="1">
              <a:solidFill>
                <a:schemeClr val="bg1"/>
              </a:solidFill>
            </a:endParaRPr>
          </a:p>
          <a:p>
            <a:pPr algn="ctr"/>
            <a:r>
              <a:rPr lang="en-US" sz="3400" b="1" i="1">
                <a:solidFill>
                  <a:schemeClr val="bg1"/>
                </a:solidFill>
              </a:rPr>
              <a:t>Ab Initio</a:t>
            </a:r>
            <a:r>
              <a:rPr lang="en-US" sz="3400" b="1">
                <a:solidFill>
                  <a:schemeClr val="bg1"/>
                </a:solidFill>
              </a:rPr>
              <a:t> and </a:t>
            </a:r>
          </a:p>
          <a:p>
            <a:pPr algn="ctr">
              <a:lnSpc>
                <a:spcPct val="130000"/>
              </a:lnSpc>
            </a:pPr>
            <a:r>
              <a:rPr lang="en-US" sz="3400" b="1">
                <a:solidFill>
                  <a:schemeClr val="bg1"/>
                </a:solidFill>
              </a:rPr>
              <a:t>Density Functional Methods</a:t>
            </a:r>
            <a:endParaRPr lang="en-US" sz="34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02C3FEB-C13D-43D2-B1FC-EF9AFB5735EC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57200" y="685800"/>
            <a:ext cx="62706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</a:t>
            </a:r>
            <a:r>
              <a:rPr lang="en-US" sz="2200" b="1">
                <a:solidFill>
                  <a:srgbClr val="FF33CC"/>
                </a:solidFill>
              </a:rPr>
              <a:t> Atomic Orbitals (Slater Type Orbitals: STOs)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57200" y="1295400"/>
            <a:ext cx="1711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484188" y="3092450"/>
            <a:ext cx="6877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08000" y="3733800"/>
            <a:ext cx="3641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83" name="Text Box 12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E134804-AD3E-46FC-ACCD-CF0EE3E34FC6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Atomic Orbitals:  Slater Type Orbitals (STOs)</a:t>
            </a:r>
          </a:p>
        </p:txBody>
      </p:sp>
      <p:sp>
        <p:nvSpPr>
          <p:cNvPr id="648195" name="Text Box 3"/>
          <p:cNvSpPr txBox="1">
            <a:spLocks noChangeArrowheads="1"/>
          </p:cNvSpPr>
          <p:nvPr/>
        </p:nvSpPr>
        <p:spPr bwMode="auto">
          <a:xfrm>
            <a:off x="650875" y="609600"/>
            <a:ext cx="75787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performing quantum mechanical calculations on molecules,</a:t>
            </a:r>
          </a:p>
          <a:p>
            <a:r>
              <a:rPr lang="en-US">
                <a:solidFill>
                  <a:srgbClr val="002060"/>
                </a:solidFill>
              </a:rPr>
              <a:t>it is usually assumed that the Molecular Orbitals are a </a:t>
            </a:r>
            <a:r>
              <a:rPr lang="en-US">
                <a:solidFill>
                  <a:srgbClr val="FF33CC"/>
                </a:solidFill>
              </a:rPr>
              <a:t>Linear</a:t>
            </a:r>
          </a:p>
          <a:p>
            <a:r>
              <a:rPr lang="en-US">
                <a:solidFill>
                  <a:srgbClr val="FF33CC"/>
                </a:solidFill>
              </a:rPr>
              <a:t>Combination of Atomic Orbitals (LCAO)</a:t>
            </a:r>
            <a:r>
              <a:rPr lang="en-US"/>
              <a:t>.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2622550" y="2719388"/>
            <a:ext cx="3559175" cy="931862"/>
            <a:chOff x="1652" y="1713"/>
            <a:chExt cx="2242" cy="587"/>
          </a:xfrm>
        </p:grpSpPr>
        <p:sp>
          <p:nvSpPr>
            <p:cNvPr id="4118" name="Text Box 4"/>
            <p:cNvSpPr txBox="1">
              <a:spLocks noChangeArrowheads="1"/>
            </p:cNvSpPr>
            <p:nvPr/>
          </p:nvSpPr>
          <p:spPr bwMode="auto">
            <a:xfrm>
              <a:off x="1652" y="1713"/>
              <a:ext cx="224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</a:rPr>
                <a:t>Hydrogen atomic orbitals</a:t>
              </a:r>
            </a:p>
          </p:txBody>
        </p:sp>
        <p:graphicFrame>
          <p:nvGraphicFramePr>
            <p:cNvPr id="4119" name="Object 5"/>
            <p:cNvGraphicFramePr>
              <a:graphicFrameLocks noChangeAspect="1"/>
            </p:cNvGraphicFramePr>
            <p:nvPr/>
          </p:nvGraphicFramePr>
          <p:xfrm>
            <a:off x="1740" y="2059"/>
            <a:ext cx="1829" cy="2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47" name="Equation" r:id="rId3" imgW="1733584" imgH="161840" progId="Equation.DSMT4">
                    <p:embed/>
                  </p:oleObj>
                </mc:Choice>
                <mc:Fallback>
                  <p:oleObj name="Equation" r:id="rId3" imgW="1733584" imgH="16184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40" y="2059"/>
                          <a:ext cx="1829" cy="2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219200" y="4419600"/>
            <a:ext cx="5867400" cy="2057400"/>
            <a:chOff x="768" y="2784"/>
            <a:chExt cx="3696" cy="1296"/>
          </a:xfrm>
        </p:grpSpPr>
        <p:grpSp>
          <p:nvGrpSpPr>
            <p:cNvPr id="4105" name="Group 22"/>
            <p:cNvGrpSpPr>
              <a:grpSpLocks/>
            </p:cNvGrpSpPr>
            <p:nvPr/>
          </p:nvGrpSpPr>
          <p:grpSpPr bwMode="auto">
            <a:xfrm>
              <a:off x="768" y="2798"/>
              <a:ext cx="1751" cy="1282"/>
              <a:chOff x="3456" y="1872"/>
              <a:chExt cx="1751" cy="1282"/>
            </a:xfrm>
          </p:grpSpPr>
          <p:grpSp>
            <p:nvGrpSpPr>
              <p:cNvPr id="4113" name="Group 19"/>
              <p:cNvGrpSpPr>
                <a:grpSpLocks/>
              </p:cNvGrpSpPr>
              <p:nvPr/>
            </p:nvGrpSpPr>
            <p:grpSpPr bwMode="auto">
              <a:xfrm>
                <a:off x="3456" y="1872"/>
                <a:ext cx="1751" cy="1282"/>
                <a:chOff x="3456" y="1872"/>
                <a:chExt cx="1751" cy="1282"/>
              </a:xfrm>
            </p:grpSpPr>
            <p:pic>
              <p:nvPicPr>
                <p:cNvPr id="4115" name="Picture 8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10" y="1872"/>
                  <a:ext cx="1497" cy="1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116" name="Text Box 9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3456" y="2216"/>
                  <a:ext cx="301" cy="5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>
                      <a:solidFill>
                        <a:srgbClr val="FF0000"/>
                      </a:solidFill>
                    </a:rPr>
                    <a:t>R</a:t>
                  </a:r>
                  <a:r>
                    <a:rPr lang="en-US" sz="1600" baseline="-25000">
                      <a:solidFill>
                        <a:srgbClr val="FF0000"/>
                      </a:solidFill>
                    </a:rPr>
                    <a:t>1s</a:t>
                  </a:r>
                  <a:endParaRPr lang="en-US" sz="1600">
                    <a:solidFill>
                      <a:srgbClr val="FF0000"/>
                    </a:solidFill>
                  </a:endParaRPr>
                </a:p>
                <a:p>
                  <a:r>
                    <a:rPr lang="en-US" sz="1600">
                      <a:solidFill>
                        <a:srgbClr val="FFFF00"/>
                      </a:solidFill>
                    </a:rPr>
                    <a:t>R</a:t>
                  </a:r>
                  <a:r>
                    <a:rPr lang="en-US" sz="1600" baseline="-25000">
                      <a:solidFill>
                        <a:srgbClr val="FFFF00"/>
                      </a:solidFill>
                    </a:rPr>
                    <a:t>2s</a:t>
                  </a:r>
                  <a:endParaRPr lang="en-US" sz="1600">
                    <a:solidFill>
                      <a:srgbClr val="FFFF00"/>
                    </a:solidFill>
                  </a:endParaRPr>
                </a:p>
                <a:p>
                  <a:r>
                    <a:rPr lang="en-US" sz="1600">
                      <a:solidFill>
                        <a:srgbClr val="FF00FF"/>
                      </a:solidFill>
                    </a:rPr>
                    <a:t>R</a:t>
                  </a:r>
                  <a:r>
                    <a:rPr lang="en-US" sz="1600" baseline="-25000">
                      <a:solidFill>
                        <a:srgbClr val="FF00FF"/>
                      </a:solidFill>
                    </a:rPr>
                    <a:t>3s</a:t>
                  </a:r>
                  <a:endParaRPr lang="en-US" sz="1600">
                    <a:solidFill>
                      <a:srgbClr val="FF00FF"/>
                    </a:solidFill>
                  </a:endParaRPr>
                </a:p>
              </p:txBody>
            </p:sp>
            <p:sp>
              <p:nvSpPr>
                <p:cNvPr id="4117" name="Text Box 10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4293" y="2880"/>
                  <a:ext cx="315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/>
                    <a:t>r/a</a:t>
                  </a:r>
                  <a:r>
                    <a:rPr lang="en-US" sz="1600" baseline="-25000"/>
                    <a:t>o</a:t>
                  </a:r>
                  <a:endParaRPr lang="en-US" sz="1600"/>
                </a:p>
              </p:txBody>
            </p:sp>
          </p:grpSp>
          <p:sp>
            <p:nvSpPr>
              <p:cNvPr id="4114" name="Line 11"/>
              <p:cNvSpPr>
                <a:spLocks noChangeAspect="1" noChangeShapeType="1"/>
              </p:cNvSpPr>
              <p:nvPr/>
            </p:nvSpPr>
            <p:spPr bwMode="auto">
              <a:xfrm>
                <a:off x="3888" y="2544"/>
                <a:ext cx="110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06" name="Group 24"/>
            <p:cNvGrpSpPr>
              <a:grpSpLocks/>
            </p:cNvGrpSpPr>
            <p:nvPr/>
          </p:nvGrpSpPr>
          <p:grpSpPr bwMode="auto">
            <a:xfrm>
              <a:off x="2820" y="2784"/>
              <a:ext cx="1644" cy="1283"/>
              <a:chOff x="480" y="2208"/>
              <a:chExt cx="1644" cy="1283"/>
            </a:xfrm>
          </p:grpSpPr>
          <p:sp>
            <p:nvSpPr>
              <p:cNvPr id="4107" name="Text Box 17"/>
              <p:cNvSpPr txBox="1">
                <a:spLocks noChangeArrowheads="1"/>
              </p:cNvSpPr>
              <p:nvPr/>
            </p:nvSpPr>
            <p:spPr bwMode="auto">
              <a:xfrm>
                <a:off x="480" y="2544"/>
                <a:ext cx="306" cy="5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>
                    <a:solidFill>
                      <a:srgbClr val="FF0000"/>
                    </a:solidFill>
                  </a:rPr>
                  <a:t>R</a:t>
                </a:r>
                <a:r>
                  <a:rPr lang="en-US" sz="1600" baseline="-25000">
                    <a:solidFill>
                      <a:srgbClr val="FF0000"/>
                    </a:solidFill>
                  </a:rPr>
                  <a:t>2p</a:t>
                </a:r>
                <a:endParaRPr lang="en-US" sz="1600">
                  <a:solidFill>
                    <a:srgbClr val="FF0000"/>
                  </a:solidFill>
                </a:endParaRPr>
              </a:p>
              <a:p>
                <a:r>
                  <a:rPr lang="en-US" sz="1600">
                    <a:solidFill>
                      <a:srgbClr val="FFFF00"/>
                    </a:solidFill>
                  </a:rPr>
                  <a:t>R</a:t>
                </a:r>
                <a:r>
                  <a:rPr lang="en-US" sz="1600" baseline="-25000">
                    <a:solidFill>
                      <a:srgbClr val="FFFF00"/>
                    </a:solidFill>
                  </a:rPr>
                  <a:t>3p</a:t>
                </a:r>
                <a:endParaRPr lang="en-US" sz="1600">
                  <a:solidFill>
                    <a:srgbClr val="FFFF00"/>
                  </a:solidFill>
                </a:endParaRPr>
              </a:p>
              <a:p>
                <a:r>
                  <a:rPr lang="en-US" sz="1600">
                    <a:solidFill>
                      <a:srgbClr val="FF00FF"/>
                    </a:solidFill>
                  </a:rPr>
                  <a:t>R</a:t>
                </a:r>
                <a:r>
                  <a:rPr lang="en-US" sz="1600" baseline="-25000">
                    <a:solidFill>
                      <a:srgbClr val="FF00FF"/>
                    </a:solidFill>
                  </a:rPr>
                  <a:t>3d</a:t>
                </a:r>
                <a:endParaRPr lang="en-US" sz="1600">
                  <a:solidFill>
                    <a:srgbClr val="FF00FF"/>
                  </a:solidFill>
                </a:endParaRPr>
              </a:p>
            </p:txBody>
          </p:sp>
          <p:grpSp>
            <p:nvGrpSpPr>
              <p:cNvPr id="4108" name="Group 23"/>
              <p:cNvGrpSpPr>
                <a:grpSpLocks/>
              </p:cNvGrpSpPr>
              <p:nvPr/>
            </p:nvGrpSpPr>
            <p:grpSpPr bwMode="auto">
              <a:xfrm>
                <a:off x="627" y="2208"/>
                <a:ext cx="1497" cy="1283"/>
                <a:chOff x="627" y="2196"/>
                <a:chExt cx="1497" cy="1283"/>
              </a:xfrm>
            </p:grpSpPr>
            <p:sp>
              <p:nvSpPr>
                <p:cNvPr id="410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173" y="3196"/>
                  <a:ext cx="315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/>
                    <a:t>r/a</a:t>
                  </a:r>
                  <a:r>
                    <a:rPr lang="en-US" sz="1600" baseline="-25000"/>
                    <a:t>o</a:t>
                  </a:r>
                  <a:endParaRPr lang="en-US" sz="1600"/>
                </a:p>
              </p:txBody>
            </p:sp>
            <p:grpSp>
              <p:nvGrpSpPr>
                <p:cNvPr id="4110" name="Group 21"/>
                <p:cNvGrpSpPr>
                  <a:grpSpLocks/>
                </p:cNvGrpSpPr>
                <p:nvPr/>
              </p:nvGrpSpPr>
              <p:grpSpPr bwMode="auto">
                <a:xfrm>
                  <a:off x="627" y="2196"/>
                  <a:ext cx="1497" cy="1283"/>
                  <a:chOff x="627" y="2196"/>
                  <a:chExt cx="1497" cy="1283"/>
                </a:xfrm>
              </p:grpSpPr>
              <p:sp>
                <p:nvSpPr>
                  <p:cNvPr id="4111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816" y="2976"/>
                    <a:ext cx="1104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pic>
                <p:nvPicPr>
                  <p:cNvPr id="4112" name="Picture 18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7" y="2196"/>
                    <a:ext cx="1497" cy="128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</p:grpSp>
      <p:sp>
        <p:nvSpPr>
          <p:cNvPr id="648217" name="Text Box 25"/>
          <p:cNvSpPr txBox="1">
            <a:spLocks noChangeArrowheads="1"/>
          </p:cNvSpPr>
          <p:nvPr/>
        </p:nvSpPr>
        <p:spPr bwMode="auto">
          <a:xfrm>
            <a:off x="669925" y="3744913"/>
            <a:ext cx="785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radial function, R</a:t>
            </a:r>
            <a:r>
              <a:rPr lang="en-US" baseline="-25000">
                <a:solidFill>
                  <a:srgbClr val="002060"/>
                </a:solidFill>
              </a:rPr>
              <a:t>nl</a:t>
            </a:r>
            <a:r>
              <a:rPr lang="en-US">
                <a:solidFill>
                  <a:srgbClr val="002060"/>
                </a:solidFill>
              </a:rPr>
              <a:t>(r) has a complex nodal structure, dependent</a:t>
            </a:r>
          </a:p>
          <a:p>
            <a:r>
              <a:rPr lang="en-US">
                <a:solidFill>
                  <a:srgbClr val="002060"/>
                </a:solidFill>
              </a:rPr>
              <a:t>upon the values of n and l.</a:t>
            </a:r>
          </a:p>
        </p:txBody>
      </p:sp>
      <p:sp>
        <p:nvSpPr>
          <p:cNvPr id="648220" name="Text Box 28"/>
          <p:cNvSpPr txBox="1">
            <a:spLocks noChangeArrowheads="1"/>
          </p:cNvSpPr>
          <p:nvPr/>
        </p:nvSpPr>
        <p:spPr bwMode="auto">
          <a:xfrm>
            <a:off x="661988" y="1763713"/>
            <a:ext cx="59674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most commonly used atomic orbitals are called</a:t>
            </a:r>
          </a:p>
          <a:p>
            <a:r>
              <a:rPr lang="en-US">
                <a:solidFill>
                  <a:srgbClr val="FF33CC"/>
                </a:solidFill>
              </a:rPr>
              <a:t>Slater Type Orbitals (STOs)</a:t>
            </a:r>
            <a:r>
              <a:rPr lang="en-US"/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195" grpId="0" autoUpdateAnimBg="0"/>
      <p:bldP spid="648217" grpId="0" autoUpdateAnimBg="0"/>
      <p:bldP spid="64822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7B2982-D70B-458B-891D-5ED7386E1D95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49219" name="Object 3"/>
          <p:cNvGraphicFramePr>
            <a:graphicFrameLocks noChangeAspect="1"/>
          </p:cNvGraphicFramePr>
          <p:nvPr/>
        </p:nvGraphicFramePr>
        <p:xfrm>
          <a:off x="2701925" y="1895475"/>
          <a:ext cx="321945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1" name="Equation" r:id="rId3" imgW="1924016" imgH="171566" progId="Equation.DSMT4">
                  <p:embed/>
                </p:oleObj>
              </mc:Choice>
              <mc:Fallback>
                <p:oleObj name="Equation" r:id="rId3" imgW="1924016" imgH="17156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1925" y="1895475"/>
                        <a:ext cx="321945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1325" y="228600"/>
            <a:ext cx="8112125" cy="1503363"/>
            <a:chOff x="278" y="177"/>
            <a:chExt cx="5110" cy="947"/>
          </a:xfrm>
        </p:grpSpPr>
        <p:sp>
          <p:nvSpPr>
            <p:cNvPr id="5132" name="Text Box 2"/>
            <p:cNvSpPr txBox="1">
              <a:spLocks noChangeArrowheads="1"/>
            </p:cNvSpPr>
            <p:nvPr/>
          </p:nvSpPr>
          <p:spPr bwMode="auto">
            <a:xfrm>
              <a:off x="1975" y="177"/>
              <a:ext cx="1781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</a:rPr>
                <a:t>Slater Type Orbitals</a:t>
              </a:r>
            </a:p>
          </p:txBody>
        </p:sp>
        <p:sp>
          <p:nvSpPr>
            <p:cNvPr id="5133" name="Text Box 4"/>
            <p:cNvSpPr txBox="1">
              <a:spLocks noChangeArrowheads="1"/>
            </p:cNvSpPr>
            <p:nvPr/>
          </p:nvSpPr>
          <p:spPr bwMode="auto">
            <a:xfrm>
              <a:off x="278" y="487"/>
              <a:ext cx="5110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radial portion of the wavefunction is replaced by a simpler function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2060"/>
                  </a:solidFill>
                </a:rPr>
                <a:t>of the form:</a:t>
              </a:r>
            </a:p>
          </p:txBody>
        </p:sp>
        <p:graphicFrame>
          <p:nvGraphicFramePr>
            <p:cNvPr id="5134" name="Object 5"/>
            <p:cNvGraphicFramePr>
              <a:graphicFrameLocks noChangeAspect="1"/>
            </p:cNvGraphicFramePr>
            <p:nvPr/>
          </p:nvGraphicFramePr>
          <p:xfrm>
            <a:off x="1178" y="724"/>
            <a:ext cx="1643" cy="2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92" name="Equation" r:id="rId5" imgW="1543151" imgH="161840" progId="Equation.DSMT4">
                    <p:embed/>
                  </p:oleObj>
                </mc:Choice>
                <mc:Fallback>
                  <p:oleObj name="Equation" r:id="rId5" imgW="1543151" imgH="16184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8" y="724"/>
                          <a:ext cx="1643" cy="2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35" name="Text Box 7"/>
            <p:cNvSpPr txBox="1">
              <a:spLocks noChangeArrowheads="1"/>
            </p:cNvSpPr>
            <p:nvPr/>
          </p:nvSpPr>
          <p:spPr bwMode="auto">
            <a:xfrm>
              <a:off x="1365" y="912"/>
              <a:ext cx="23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33CC"/>
                  </a:solidFill>
                </a:rPr>
                <a:t>SI</a:t>
              </a:r>
            </a:p>
          </p:txBody>
        </p:sp>
        <p:sp>
          <p:nvSpPr>
            <p:cNvPr id="5136" name="Text Box 8"/>
            <p:cNvSpPr txBox="1">
              <a:spLocks noChangeArrowheads="1"/>
            </p:cNvSpPr>
            <p:nvPr/>
          </p:nvSpPr>
          <p:spPr bwMode="auto">
            <a:xfrm>
              <a:off x="2352" y="892"/>
              <a:ext cx="30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33CC"/>
                  </a:solidFill>
                </a:rPr>
                <a:t>AU</a:t>
              </a:r>
            </a:p>
          </p:txBody>
        </p:sp>
      </p:grpSp>
      <p:sp>
        <p:nvSpPr>
          <p:cNvPr id="649226" name="Text Box 10"/>
          <p:cNvSpPr txBox="1">
            <a:spLocks noChangeArrowheads="1"/>
          </p:cNvSpPr>
          <p:nvPr/>
        </p:nvSpPr>
        <p:spPr bwMode="auto">
          <a:xfrm>
            <a:off x="592138" y="2598738"/>
            <a:ext cx="7256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 (“zeta”) determines how far from the nucleus the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orbital extends.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762000" y="3051175"/>
            <a:ext cx="6589713" cy="3502025"/>
            <a:chOff x="480" y="1922"/>
            <a:chExt cx="4151" cy="2206"/>
          </a:xfrm>
        </p:grpSpPr>
        <p:grpSp>
          <p:nvGrpSpPr>
            <p:cNvPr id="5127" name="Group 15"/>
            <p:cNvGrpSpPr>
              <a:grpSpLocks/>
            </p:cNvGrpSpPr>
            <p:nvPr/>
          </p:nvGrpSpPr>
          <p:grpSpPr bwMode="auto">
            <a:xfrm>
              <a:off x="480" y="1922"/>
              <a:ext cx="2880" cy="2206"/>
              <a:chOff x="480" y="1860"/>
              <a:chExt cx="2880" cy="2206"/>
            </a:xfrm>
          </p:grpSpPr>
          <p:pic>
            <p:nvPicPr>
              <p:cNvPr id="5129" name="Picture 1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" y="1860"/>
                <a:ext cx="2574" cy="2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30" name="Text Box 13"/>
              <p:cNvSpPr txBox="1">
                <a:spLocks noChangeArrowheads="1"/>
              </p:cNvSpPr>
              <p:nvPr/>
            </p:nvSpPr>
            <p:spPr bwMode="auto">
              <a:xfrm>
                <a:off x="480" y="2640"/>
                <a:ext cx="53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</a:t>
                </a:r>
                <a:r>
                  <a:rPr lang="en-US" baseline="30000"/>
                  <a:t>n-1</a:t>
                </a:r>
                <a:r>
                  <a:rPr lang="en-US"/>
                  <a:t>e</a:t>
                </a:r>
                <a:r>
                  <a:rPr lang="en-US" baseline="30000"/>
                  <a:t>-</a:t>
                </a:r>
                <a:r>
                  <a:rPr lang="en-US" baseline="30000">
                    <a:sym typeface="Symbol" pitchFamily="18" charset="2"/>
                  </a:rPr>
                  <a:t>r</a:t>
                </a:r>
                <a:endParaRPr lang="en-US"/>
              </a:p>
            </p:txBody>
          </p:sp>
          <p:sp>
            <p:nvSpPr>
              <p:cNvPr id="5131" name="Text Box 14"/>
              <p:cNvSpPr txBox="1">
                <a:spLocks noChangeArrowheads="1"/>
              </p:cNvSpPr>
              <p:nvPr/>
            </p:nvSpPr>
            <p:spPr bwMode="auto">
              <a:xfrm>
                <a:off x="1943" y="3600"/>
                <a:ext cx="16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</a:t>
                </a:r>
              </a:p>
            </p:txBody>
          </p:sp>
        </p:grpSp>
        <p:sp>
          <p:nvSpPr>
            <p:cNvPr id="5128" name="Text Box 16"/>
            <p:cNvSpPr txBox="1">
              <a:spLocks noChangeArrowheads="1"/>
            </p:cNvSpPr>
            <p:nvPr/>
          </p:nvSpPr>
          <p:spPr bwMode="auto">
            <a:xfrm>
              <a:off x="3504" y="2457"/>
              <a:ext cx="1127" cy="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Large </a:t>
              </a:r>
              <a:r>
                <a:rPr lang="en-US">
                  <a:solidFill>
                    <a:srgbClr val="FF33CC"/>
                  </a:solidFill>
                  <a:sym typeface="Symbol" pitchFamily="18" charset="2"/>
                </a:rPr>
                <a:t>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FFC000"/>
                  </a:solidFill>
                </a:rPr>
                <a:t>Intermediate </a:t>
              </a:r>
              <a:r>
                <a:rPr lang="en-US">
                  <a:solidFill>
                    <a:srgbClr val="FFC000"/>
                  </a:solidFill>
                  <a:sym typeface="Symbol" pitchFamily="18" charset="2"/>
                </a:rPr>
                <a:t></a:t>
              </a:r>
              <a:endParaRPr lang="en-US">
                <a:solidFill>
                  <a:srgbClr val="FFC000"/>
                </a:solidFill>
              </a:endParaRPr>
            </a:p>
            <a:p>
              <a:pPr>
                <a:lnSpc>
                  <a:spcPct val="140000"/>
                </a:lnSpc>
              </a:pPr>
              <a:r>
                <a:rPr lang="en-US">
                  <a:solidFill>
                    <a:srgbClr val="FF0000"/>
                  </a:solidFill>
                </a:rPr>
                <a:t>Small </a:t>
              </a:r>
              <a:r>
                <a:rPr lang="en-US">
                  <a:solidFill>
                    <a:srgbClr val="FF0000"/>
                  </a:solidFill>
                  <a:sym typeface="Symbol" pitchFamily="18" charset="2"/>
                </a:rPr>
                <a:t>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4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B95EB7-E9D3-49EF-A4DC-90F57652D2FE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10658" name="Text Box 1026"/>
          <p:cNvSpPr txBox="1">
            <a:spLocks noChangeArrowheads="1"/>
          </p:cNvSpPr>
          <p:nvPr/>
        </p:nvSpPr>
        <p:spPr bwMode="auto">
          <a:xfrm>
            <a:off x="2443163" y="3505200"/>
            <a:ext cx="433863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Gaussian Type Orbitals (GTOs)</a:t>
            </a:r>
          </a:p>
        </p:txBody>
      </p:sp>
      <p:sp>
        <p:nvSpPr>
          <p:cNvPr id="710659" name="Text Box 1027"/>
          <p:cNvSpPr txBox="1">
            <a:spLocks noChangeArrowheads="1"/>
          </p:cNvSpPr>
          <p:nvPr/>
        </p:nvSpPr>
        <p:spPr bwMode="auto">
          <a:xfrm>
            <a:off x="609600" y="1981200"/>
            <a:ext cx="7639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molecules, one often has to evaluate numerical integrals of the</a:t>
            </a:r>
          </a:p>
          <a:p>
            <a:r>
              <a:rPr lang="en-US">
                <a:solidFill>
                  <a:srgbClr val="002060"/>
                </a:solidFill>
              </a:rPr>
              <a:t>product of 4 different STOs on 4 different nuclei (aka four centered</a:t>
            </a:r>
          </a:p>
          <a:p>
            <a:r>
              <a:rPr lang="en-US">
                <a:solidFill>
                  <a:srgbClr val="002060"/>
                </a:solidFill>
              </a:rPr>
              <a:t>integrals).</a:t>
            </a:r>
          </a:p>
        </p:txBody>
      </p:sp>
      <p:sp>
        <p:nvSpPr>
          <p:cNvPr id="710660" name="Text Box 1028"/>
          <p:cNvSpPr txBox="1">
            <a:spLocks noChangeArrowheads="1"/>
          </p:cNvSpPr>
          <p:nvPr/>
        </p:nvSpPr>
        <p:spPr bwMode="auto">
          <a:xfrm>
            <a:off x="635000" y="3048000"/>
            <a:ext cx="4470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very time consuming for STOs.</a:t>
            </a:r>
          </a:p>
        </p:txBody>
      </p:sp>
      <p:grpSp>
        <p:nvGrpSpPr>
          <p:cNvPr id="2" name="Group 1029"/>
          <p:cNvGrpSpPr>
            <a:grpSpLocks/>
          </p:cNvGrpSpPr>
          <p:nvPr/>
        </p:nvGrpSpPr>
        <p:grpSpPr bwMode="auto">
          <a:xfrm>
            <a:off x="593725" y="735013"/>
            <a:ext cx="8110538" cy="1246187"/>
            <a:chOff x="374" y="617"/>
            <a:chExt cx="5109" cy="785"/>
          </a:xfrm>
        </p:grpSpPr>
        <p:sp>
          <p:nvSpPr>
            <p:cNvPr id="6156" name="Text Box 1030"/>
            <p:cNvSpPr txBox="1">
              <a:spLocks noChangeArrowheads="1"/>
            </p:cNvSpPr>
            <p:nvPr/>
          </p:nvSpPr>
          <p:spPr bwMode="auto">
            <a:xfrm>
              <a:off x="374" y="960"/>
              <a:ext cx="510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Slater Type Orbitals represent the radial distribution of electron density</a:t>
              </a:r>
            </a:p>
            <a:p>
              <a:r>
                <a:rPr lang="en-US">
                  <a:solidFill>
                    <a:srgbClr val="002060"/>
                  </a:solidFill>
                </a:rPr>
                <a:t>very well.</a:t>
              </a:r>
            </a:p>
          </p:txBody>
        </p:sp>
        <p:graphicFrame>
          <p:nvGraphicFramePr>
            <p:cNvPr id="6157" name="Object 1031"/>
            <p:cNvGraphicFramePr>
              <a:graphicFrameLocks noChangeAspect="1"/>
            </p:cNvGraphicFramePr>
            <p:nvPr/>
          </p:nvGraphicFramePr>
          <p:xfrm>
            <a:off x="1790" y="617"/>
            <a:ext cx="2028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12" name="Equation" r:id="rId3" imgW="1924016" imgH="171566" progId="Equation.DSMT4">
                    <p:embed/>
                  </p:oleObj>
                </mc:Choice>
                <mc:Fallback>
                  <p:oleObj name="Equation" r:id="rId3" imgW="1924016" imgH="171566" progId="Equation.DSMT4">
                    <p:embed/>
                    <p:pic>
                      <p:nvPicPr>
                        <p:cNvPr id="0" name="Object 10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90" y="617"/>
                          <a:ext cx="2028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032"/>
          <p:cNvGrpSpPr>
            <a:grpSpLocks/>
          </p:cNvGrpSpPr>
          <p:nvPr/>
        </p:nvGrpSpPr>
        <p:grpSpPr bwMode="auto">
          <a:xfrm>
            <a:off x="533400" y="3962400"/>
            <a:ext cx="7661275" cy="1243013"/>
            <a:chOff x="384" y="2438"/>
            <a:chExt cx="4826" cy="783"/>
          </a:xfrm>
        </p:grpSpPr>
        <p:sp>
          <p:nvSpPr>
            <p:cNvPr id="6154" name="Text Box 1033"/>
            <p:cNvSpPr txBox="1">
              <a:spLocks noChangeArrowheads="1"/>
            </p:cNvSpPr>
            <p:nvPr/>
          </p:nvSpPr>
          <p:spPr bwMode="auto">
            <a:xfrm>
              <a:off x="384" y="2438"/>
              <a:ext cx="4826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integrals can be evaluated MUCH more quickly for “Gaussian”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2060"/>
                  </a:solidFill>
                </a:rPr>
                <a:t>functions (aka Gaussian Type Orbitals, GTOs):</a:t>
              </a:r>
            </a:p>
          </p:txBody>
        </p:sp>
        <p:graphicFrame>
          <p:nvGraphicFramePr>
            <p:cNvPr id="6155" name="Object 1034"/>
            <p:cNvGraphicFramePr>
              <a:graphicFrameLocks noChangeAspect="1"/>
            </p:cNvGraphicFramePr>
            <p:nvPr/>
          </p:nvGraphicFramePr>
          <p:xfrm>
            <a:off x="1615" y="2942"/>
            <a:ext cx="2190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13" name="Equation" r:id="rId5" imgW="2095567" imgH="199935" progId="Equation.DSMT4">
                    <p:embed/>
                  </p:oleObj>
                </mc:Choice>
                <mc:Fallback>
                  <p:oleObj name="Equation" r:id="rId5" imgW="2095567" imgH="199935" progId="Equation.DSMT4">
                    <p:embed/>
                    <p:pic>
                      <p:nvPicPr>
                        <p:cNvPr id="0" name="Object 10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15" y="2942"/>
                          <a:ext cx="2190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0667" name="Text Box 1035"/>
          <p:cNvSpPr txBox="1">
            <a:spLocks noChangeArrowheads="1"/>
          </p:cNvSpPr>
          <p:nvPr/>
        </p:nvSpPr>
        <p:spPr bwMode="auto">
          <a:xfrm>
            <a:off x="576263" y="5334000"/>
            <a:ext cx="7881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problem is that GTOs do not represent the radial dependence of</a:t>
            </a:r>
          </a:p>
          <a:p>
            <a:r>
              <a:rPr lang="en-US">
                <a:solidFill>
                  <a:srgbClr val="002060"/>
                </a:solidFill>
              </a:rPr>
              <a:t>the electron density well at all.</a:t>
            </a:r>
          </a:p>
        </p:txBody>
      </p:sp>
      <p:sp>
        <p:nvSpPr>
          <p:cNvPr id="6153" name="Text Box 1036"/>
          <p:cNvSpPr txBox="1">
            <a:spLocks noChangeArrowheads="1"/>
          </p:cNvSpPr>
          <p:nvPr/>
        </p:nvSpPr>
        <p:spPr bwMode="auto">
          <a:xfrm>
            <a:off x="2971800" y="139700"/>
            <a:ext cx="33242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Problem with STOs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0658" grpId="0" autoUpdateAnimBg="0"/>
      <p:bldP spid="710659" grpId="0" autoUpdateAnimBg="0"/>
      <p:bldP spid="710660" grpId="0" autoUpdateAnimBg="0"/>
      <p:bldP spid="71066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5A5AFA3-C4C8-432E-B431-3A4EAF79EA50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171" name="Text Box 11"/>
          <p:cNvSpPr txBox="1">
            <a:spLocks noChangeArrowheads="1"/>
          </p:cNvSpPr>
          <p:nvPr/>
        </p:nvSpPr>
        <p:spPr bwMode="auto">
          <a:xfrm>
            <a:off x="1981200" y="76200"/>
            <a:ext cx="5087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GTO vs. STO representation of 1s orbital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81013" y="3717925"/>
            <a:ext cx="8281987" cy="1082675"/>
            <a:chOff x="303" y="2489"/>
            <a:chExt cx="5217" cy="682"/>
          </a:xfrm>
        </p:grpSpPr>
        <p:grpSp>
          <p:nvGrpSpPr>
            <p:cNvPr id="7182" name="Group 10"/>
            <p:cNvGrpSpPr>
              <a:grpSpLocks/>
            </p:cNvGrpSpPr>
            <p:nvPr/>
          </p:nvGrpSpPr>
          <p:grpSpPr bwMode="auto">
            <a:xfrm>
              <a:off x="2016" y="2489"/>
              <a:ext cx="1516" cy="257"/>
              <a:chOff x="1890" y="2534"/>
              <a:chExt cx="1516" cy="257"/>
            </a:xfrm>
          </p:grpSpPr>
          <p:sp>
            <p:nvSpPr>
              <p:cNvPr id="7184" name="Text Box 4"/>
              <p:cNvSpPr txBox="1">
                <a:spLocks noChangeArrowheads="1"/>
              </p:cNvSpPr>
              <p:nvPr/>
            </p:nvSpPr>
            <p:spPr bwMode="auto">
              <a:xfrm>
                <a:off x="1890" y="2534"/>
                <a:ext cx="70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33CC"/>
                    </a:solidFill>
                  </a:rPr>
                  <a:t>1s STO:</a:t>
                </a:r>
              </a:p>
            </p:txBody>
          </p:sp>
          <p:graphicFrame>
            <p:nvGraphicFramePr>
              <p:cNvPr id="7185" name="Object 8"/>
              <p:cNvGraphicFramePr>
                <a:graphicFrameLocks noChangeAspect="1"/>
              </p:cNvGraphicFramePr>
              <p:nvPr/>
            </p:nvGraphicFramePr>
            <p:xfrm>
              <a:off x="2675" y="2535"/>
              <a:ext cx="731" cy="2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267" name="Equation" r:id="rId3" imgW="647633" imgH="171566" progId="Equation.DSMT4">
                      <p:embed/>
                    </p:oleObj>
                  </mc:Choice>
                  <mc:Fallback>
                    <p:oleObj name="Equation" r:id="rId3" imgW="647633" imgH="171566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675" y="2535"/>
                            <a:ext cx="731" cy="2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7183" name="Text Box 13"/>
            <p:cNvSpPr txBox="1">
              <a:spLocks noChangeArrowheads="1"/>
            </p:cNvSpPr>
            <p:nvPr/>
          </p:nvSpPr>
          <p:spPr bwMode="auto">
            <a:xfrm>
              <a:off x="303" y="2729"/>
              <a:ext cx="52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An electron in an atom or molecule is best represented by an STO.</a:t>
              </a:r>
            </a:p>
            <a:p>
              <a:r>
                <a:rPr lang="en-US">
                  <a:solidFill>
                    <a:srgbClr val="002060"/>
                  </a:solidFill>
                </a:rPr>
                <a:t>However, multicenter integrals involving STOs are very time consuming.</a:t>
              </a: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609600" y="4945063"/>
            <a:ext cx="7615238" cy="1441450"/>
            <a:chOff x="336" y="3230"/>
            <a:chExt cx="4797" cy="908"/>
          </a:xfrm>
        </p:grpSpPr>
        <p:grpSp>
          <p:nvGrpSpPr>
            <p:cNvPr id="7178" name="Group 12"/>
            <p:cNvGrpSpPr>
              <a:grpSpLocks/>
            </p:cNvGrpSpPr>
            <p:nvPr/>
          </p:nvGrpSpPr>
          <p:grpSpPr bwMode="auto">
            <a:xfrm>
              <a:off x="1969" y="3230"/>
              <a:ext cx="1590" cy="279"/>
              <a:chOff x="1969" y="3182"/>
              <a:chExt cx="1590" cy="279"/>
            </a:xfrm>
          </p:grpSpPr>
          <p:sp>
            <p:nvSpPr>
              <p:cNvPr id="7180" name="Text Box 5"/>
              <p:cNvSpPr txBox="1">
                <a:spLocks noChangeArrowheads="1"/>
              </p:cNvSpPr>
              <p:nvPr/>
            </p:nvSpPr>
            <p:spPr bwMode="auto">
              <a:xfrm>
                <a:off x="1969" y="3206"/>
                <a:ext cx="71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33CC"/>
                    </a:solidFill>
                  </a:rPr>
                  <a:t>1s GTO:</a:t>
                </a:r>
              </a:p>
            </p:txBody>
          </p:sp>
          <p:graphicFrame>
            <p:nvGraphicFramePr>
              <p:cNvPr id="7181" name="Object 9"/>
              <p:cNvGraphicFramePr>
                <a:graphicFrameLocks noChangeAspect="1"/>
              </p:cNvGraphicFramePr>
              <p:nvPr/>
            </p:nvGraphicFramePr>
            <p:xfrm>
              <a:off x="2764" y="3182"/>
              <a:ext cx="795" cy="2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268" name="Equation" r:id="rId5" imgW="704816" imgH="199935" progId="Equation.DSMT4">
                      <p:embed/>
                    </p:oleObj>
                  </mc:Choice>
                  <mc:Fallback>
                    <p:oleObj name="Equation" r:id="rId5" imgW="704816" imgH="199935" progId="Equation.DSMT4">
                      <p:embed/>
                      <p:pic>
                        <p:nvPicPr>
                          <p:cNvPr id="0" name="Object 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64" y="3182"/>
                            <a:ext cx="795" cy="2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7179" name="Text Box 14"/>
            <p:cNvSpPr txBox="1">
              <a:spLocks noChangeArrowheads="1"/>
            </p:cNvSpPr>
            <p:nvPr/>
          </p:nvSpPr>
          <p:spPr bwMode="auto">
            <a:xfrm>
              <a:off x="336" y="3504"/>
              <a:ext cx="4797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It is much faster to evaluate multicenter integrals involving GTOs.</a:t>
              </a:r>
            </a:p>
            <a:p>
              <a:r>
                <a:rPr lang="en-US">
                  <a:solidFill>
                    <a:srgbClr val="002060"/>
                  </a:solidFill>
                </a:rPr>
                <a:t>However, a GTO does not do a good job representing the electron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density in an atom or molecule.</a:t>
              </a:r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2133600" y="346075"/>
            <a:ext cx="4324350" cy="3692525"/>
            <a:chOff x="1248" y="-262"/>
            <a:chExt cx="2724" cy="2326"/>
          </a:xfrm>
        </p:grpSpPr>
        <p:graphicFrame>
          <p:nvGraphicFramePr>
            <p:cNvPr id="7175" name="Object 26"/>
            <p:cNvGraphicFramePr>
              <a:graphicFrameLocks noChangeAspect="1"/>
            </p:cNvGraphicFramePr>
            <p:nvPr/>
          </p:nvGraphicFramePr>
          <p:xfrm>
            <a:off x="1248" y="-262"/>
            <a:ext cx="2724" cy="21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69" name="Graph" r:id="rId7" imgW="3427171" imgH="2749296" progId="Origin50.Graph">
                    <p:embed/>
                  </p:oleObj>
                </mc:Choice>
                <mc:Fallback>
                  <p:oleObj name="Graph" r:id="rId7" imgW="3427171" imgH="2749296" progId="Origin50.Graph">
                    <p:embed/>
                    <p:pic>
                      <p:nvPicPr>
                        <p:cNvPr id="0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8" y="-262"/>
                          <a:ext cx="2724" cy="21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6" name="Line 27"/>
            <p:cNvSpPr>
              <a:spLocks noChangeShapeType="1"/>
            </p:cNvSpPr>
            <p:nvPr/>
          </p:nvSpPr>
          <p:spPr bwMode="auto">
            <a:xfrm>
              <a:off x="1728" y="384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7" name="Line 28"/>
            <p:cNvSpPr>
              <a:spLocks noChangeShapeType="1"/>
            </p:cNvSpPr>
            <p:nvPr/>
          </p:nvSpPr>
          <p:spPr bwMode="auto">
            <a:xfrm flipH="1">
              <a:off x="3840" y="384"/>
              <a:ext cx="0" cy="1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D2233BB-0608-4269-BA7C-ABD2CD77AFE3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746125" y="152400"/>
            <a:ext cx="7540625" cy="1235075"/>
            <a:chOff x="470" y="96"/>
            <a:chExt cx="4750" cy="778"/>
          </a:xfrm>
        </p:grpSpPr>
        <p:sp>
          <p:nvSpPr>
            <p:cNvPr id="8202" name="Text Box 2"/>
            <p:cNvSpPr txBox="1">
              <a:spLocks noChangeArrowheads="1"/>
            </p:cNvSpPr>
            <p:nvPr/>
          </p:nvSpPr>
          <p:spPr bwMode="auto">
            <a:xfrm>
              <a:off x="2177" y="96"/>
              <a:ext cx="118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</a:rPr>
                <a:t>The Problem</a:t>
              </a:r>
            </a:p>
          </p:txBody>
        </p:sp>
        <p:sp>
          <p:nvSpPr>
            <p:cNvPr id="8203" name="Text Box 3"/>
            <p:cNvSpPr txBox="1">
              <a:spLocks noChangeArrowheads="1"/>
            </p:cNvSpPr>
            <p:nvPr/>
          </p:nvSpPr>
          <p:spPr bwMode="auto">
            <a:xfrm>
              <a:off x="470" y="432"/>
              <a:ext cx="475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Multicenter integrals of GTOs can be evaluated very efficiently,</a:t>
              </a:r>
            </a:p>
            <a:p>
              <a:r>
                <a:rPr lang="en-US">
                  <a:solidFill>
                    <a:srgbClr val="002060"/>
                  </a:solidFill>
                </a:rPr>
                <a:t>but STOs are much better representations of the electron density.</a:t>
              </a:r>
            </a:p>
          </p:txBody>
        </p:sp>
      </p:grpSp>
      <p:sp>
        <p:nvSpPr>
          <p:cNvPr id="653316" name="Text Box 4"/>
          <p:cNvSpPr txBox="1">
            <a:spLocks noChangeArrowheads="1"/>
          </p:cNvSpPr>
          <p:nvPr/>
        </p:nvSpPr>
        <p:spPr bwMode="auto">
          <a:xfrm>
            <a:off x="3429000" y="1752600"/>
            <a:ext cx="18811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Solution</a:t>
            </a:r>
          </a:p>
        </p:txBody>
      </p:sp>
      <p:sp>
        <p:nvSpPr>
          <p:cNvPr id="653317" name="Text Box 5"/>
          <p:cNvSpPr txBox="1">
            <a:spLocks noChangeArrowheads="1"/>
          </p:cNvSpPr>
          <p:nvPr/>
        </p:nvSpPr>
        <p:spPr bwMode="auto">
          <a:xfrm>
            <a:off x="746125" y="2406650"/>
            <a:ext cx="74596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fits a fixed sum of GTOs (usually called Gaussian “primitive”</a:t>
            </a:r>
          </a:p>
          <a:p>
            <a:r>
              <a:rPr lang="en-US">
                <a:solidFill>
                  <a:srgbClr val="002060"/>
                </a:solidFill>
              </a:rPr>
              <a:t>functions) to replicate an STO.</a:t>
            </a:r>
          </a:p>
        </p:txBody>
      </p:sp>
      <p:sp>
        <p:nvSpPr>
          <p:cNvPr id="653318" name="Text Box 6"/>
          <p:cNvSpPr txBox="1">
            <a:spLocks noChangeArrowheads="1"/>
          </p:cNvSpPr>
          <p:nvPr/>
        </p:nvSpPr>
        <p:spPr bwMode="auto">
          <a:xfrm>
            <a:off x="838200" y="5165725"/>
            <a:ext cx="7061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requires more GTOs to replicate an STO with large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 (close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to nucleus) than one with a smaller  (further from nucleus)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3323" name="Object 11"/>
          <p:cNvGraphicFramePr>
            <a:graphicFrameLocks noChangeAspect="1"/>
          </p:cNvGraphicFramePr>
          <p:nvPr/>
        </p:nvGraphicFramePr>
        <p:xfrm>
          <a:off x="2933700" y="3271838"/>
          <a:ext cx="264477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8" name="Equation" r:id="rId3" imgW="1571743" imgH="190479" progId="Equation.DSMT4">
                  <p:embed/>
                </p:oleObj>
              </mc:Choice>
              <mc:Fallback>
                <p:oleObj name="Equation" r:id="rId3" imgW="1571743" imgH="190479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3271838"/>
                        <a:ext cx="2644775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3324" name="Text Box 12"/>
          <p:cNvSpPr txBox="1">
            <a:spLocks noChangeArrowheads="1"/>
          </p:cNvSpPr>
          <p:nvPr/>
        </p:nvSpPr>
        <p:spPr bwMode="auto">
          <a:xfrm>
            <a:off x="812800" y="3946525"/>
            <a:ext cx="6426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e.g. An STO may be approximated as a sum of 3 GTOs</a:t>
            </a:r>
          </a:p>
        </p:txBody>
      </p:sp>
      <p:graphicFrame>
        <p:nvGraphicFramePr>
          <p:cNvPr id="653325" name="Object 13"/>
          <p:cNvGraphicFramePr>
            <a:graphicFrameLocks noChangeAspect="1"/>
          </p:cNvGraphicFramePr>
          <p:nvPr/>
        </p:nvGraphicFramePr>
        <p:xfrm>
          <a:off x="1727200" y="4578350"/>
          <a:ext cx="5248275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Equation" r:id="rId5" imgW="3181249" imgH="161840" progId="Equation.DSMT4">
                  <p:embed/>
                </p:oleObj>
              </mc:Choice>
              <mc:Fallback>
                <p:oleObj name="Equation" r:id="rId5" imgW="3181249" imgH="16184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7200" y="4578350"/>
                        <a:ext cx="5248275" cy="382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5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6" grpId="0" autoUpdateAnimBg="0"/>
      <p:bldP spid="653317" grpId="0" autoUpdateAnimBg="0"/>
      <p:bldP spid="653318" grpId="0" autoUpdateAnimBg="0"/>
      <p:bldP spid="65332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72D0EBB-A340-42B4-962B-3FE0798841DC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52400" y="304800"/>
            <a:ext cx="4314825" cy="4294188"/>
            <a:chOff x="96" y="192"/>
            <a:chExt cx="2718" cy="2705"/>
          </a:xfrm>
        </p:grpSpPr>
        <p:sp>
          <p:nvSpPr>
            <p:cNvPr id="9227" name="Text Box 15"/>
            <p:cNvSpPr txBox="1">
              <a:spLocks noChangeArrowheads="1"/>
            </p:cNvSpPr>
            <p:nvPr/>
          </p:nvSpPr>
          <p:spPr bwMode="auto">
            <a:xfrm>
              <a:off x="566" y="2455"/>
              <a:ext cx="217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An</a:t>
              </a:r>
              <a:r>
                <a:rPr lang="en-US"/>
                <a:t> </a:t>
              </a:r>
              <a:r>
                <a:rPr lang="en-US">
                  <a:solidFill>
                    <a:srgbClr val="FF33CC"/>
                  </a:solidFill>
                </a:rPr>
                <a:t>STO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approximated as the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sum of 3 </a:t>
              </a:r>
              <a:r>
                <a:rPr lang="en-US">
                  <a:solidFill>
                    <a:srgbClr val="FFC000"/>
                  </a:solidFill>
                </a:rPr>
                <a:t>GTOs</a:t>
              </a:r>
            </a:p>
          </p:txBody>
        </p:sp>
        <p:grpSp>
          <p:nvGrpSpPr>
            <p:cNvPr id="9228" name="Group 17"/>
            <p:cNvGrpSpPr>
              <a:grpSpLocks/>
            </p:cNvGrpSpPr>
            <p:nvPr/>
          </p:nvGrpSpPr>
          <p:grpSpPr bwMode="auto">
            <a:xfrm>
              <a:off x="96" y="192"/>
              <a:ext cx="2718" cy="2180"/>
              <a:chOff x="96" y="192"/>
              <a:chExt cx="2718" cy="2180"/>
            </a:xfrm>
          </p:grpSpPr>
          <p:grpSp>
            <p:nvGrpSpPr>
              <p:cNvPr id="9229" name="Group 13"/>
              <p:cNvGrpSpPr>
                <a:grpSpLocks/>
              </p:cNvGrpSpPr>
              <p:nvPr/>
            </p:nvGrpSpPr>
            <p:grpSpPr bwMode="auto">
              <a:xfrm>
                <a:off x="576" y="336"/>
                <a:ext cx="2112" cy="1680"/>
                <a:chOff x="2640" y="1702"/>
                <a:chExt cx="2112" cy="1680"/>
              </a:xfrm>
            </p:grpSpPr>
            <p:sp>
              <p:nvSpPr>
                <p:cNvPr id="9231" name="Line 11"/>
                <p:cNvSpPr>
                  <a:spLocks noChangeShapeType="1"/>
                </p:cNvSpPr>
                <p:nvPr/>
              </p:nvSpPr>
              <p:spPr bwMode="auto">
                <a:xfrm>
                  <a:off x="2640" y="1702"/>
                  <a:ext cx="211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32" name="Line 12"/>
                <p:cNvSpPr>
                  <a:spLocks noChangeShapeType="1"/>
                </p:cNvSpPr>
                <p:nvPr/>
              </p:nvSpPr>
              <p:spPr bwMode="auto">
                <a:xfrm flipH="1">
                  <a:off x="4752" y="1702"/>
                  <a:ext cx="0" cy="168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aphicFrame>
            <p:nvGraphicFramePr>
              <p:cNvPr id="9230" name="Object 16"/>
              <p:cNvGraphicFramePr>
                <a:graphicFrameLocks noChangeAspect="1"/>
              </p:cNvGraphicFramePr>
              <p:nvPr/>
            </p:nvGraphicFramePr>
            <p:xfrm>
              <a:off x="96" y="192"/>
              <a:ext cx="2718" cy="2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87" name="Graph" r:id="rId3" imgW="3427171" imgH="2749296" progId="Origin50.Graph">
                      <p:embed/>
                    </p:oleObj>
                  </mc:Choice>
                  <mc:Fallback>
                    <p:oleObj name="Graph" r:id="rId3" imgW="3427171" imgH="2749296" progId="Origin50.Graph">
                      <p:embed/>
                      <p:pic>
                        <p:nvPicPr>
                          <p:cNvPr id="0" name="Object 1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6" y="192"/>
                            <a:ext cx="2718" cy="21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4286250" y="304800"/>
            <a:ext cx="4324350" cy="4283075"/>
            <a:chOff x="2700" y="192"/>
            <a:chExt cx="2724" cy="2698"/>
          </a:xfrm>
        </p:grpSpPr>
        <p:grpSp>
          <p:nvGrpSpPr>
            <p:cNvPr id="9222" name="Group 5"/>
            <p:cNvGrpSpPr>
              <a:grpSpLocks/>
            </p:cNvGrpSpPr>
            <p:nvPr/>
          </p:nvGrpSpPr>
          <p:grpSpPr bwMode="auto">
            <a:xfrm>
              <a:off x="2700" y="192"/>
              <a:ext cx="2724" cy="2186"/>
              <a:chOff x="1248" y="240"/>
              <a:chExt cx="2724" cy="2186"/>
            </a:xfrm>
          </p:grpSpPr>
          <p:graphicFrame>
            <p:nvGraphicFramePr>
              <p:cNvPr id="9224" name="Object 6"/>
              <p:cNvGraphicFramePr>
                <a:graphicFrameLocks noChangeAspect="1"/>
              </p:cNvGraphicFramePr>
              <p:nvPr/>
            </p:nvGraphicFramePr>
            <p:xfrm>
              <a:off x="1248" y="240"/>
              <a:ext cx="2724" cy="21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88" name="Graph" r:id="rId5" imgW="3427171" imgH="2749296" progId="Origin50.Graph">
                      <p:embed/>
                    </p:oleObj>
                  </mc:Choice>
                  <mc:Fallback>
                    <p:oleObj name="Graph" r:id="rId5" imgW="3427171" imgH="2749296" progId="Origin50.Graph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48" y="240"/>
                            <a:ext cx="2724" cy="218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225" name="Line 7"/>
              <p:cNvSpPr>
                <a:spLocks noChangeShapeType="1"/>
              </p:cNvSpPr>
              <p:nvPr/>
            </p:nvSpPr>
            <p:spPr bwMode="auto">
              <a:xfrm>
                <a:off x="1728" y="384"/>
                <a:ext cx="211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26" name="Line 8"/>
              <p:cNvSpPr>
                <a:spLocks noChangeShapeType="1"/>
              </p:cNvSpPr>
              <p:nvPr/>
            </p:nvSpPr>
            <p:spPr bwMode="auto">
              <a:xfrm flipH="1">
                <a:off x="3840" y="384"/>
                <a:ext cx="0" cy="16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9223" name="Text Box 18"/>
            <p:cNvSpPr txBox="1">
              <a:spLocks noChangeArrowheads="1"/>
            </p:cNvSpPr>
            <p:nvPr/>
          </p:nvSpPr>
          <p:spPr bwMode="auto">
            <a:xfrm>
              <a:off x="3168" y="2448"/>
              <a:ext cx="204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An </a:t>
              </a:r>
              <a:r>
                <a:rPr lang="en-US">
                  <a:solidFill>
                    <a:srgbClr val="FF33CC"/>
                  </a:solidFill>
                </a:rPr>
                <a:t>STO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approximated by a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single </a:t>
              </a:r>
              <a:r>
                <a:rPr lang="en-US">
                  <a:solidFill>
                    <a:srgbClr val="FFC000"/>
                  </a:solidFill>
                </a:rPr>
                <a:t>GTO</a:t>
              </a:r>
            </a:p>
          </p:txBody>
        </p:sp>
      </p:grpSp>
      <p:sp>
        <p:nvSpPr>
          <p:cNvPr id="709651" name="Text Box 19"/>
          <p:cNvSpPr txBox="1">
            <a:spLocks noChangeArrowheads="1"/>
          </p:cNvSpPr>
          <p:nvPr/>
        </p:nvSpPr>
        <p:spPr bwMode="auto">
          <a:xfrm>
            <a:off x="898525" y="5029200"/>
            <a:ext cx="71501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Generally, more GTOs are required to approximate an STO</a:t>
            </a:r>
          </a:p>
          <a:p>
            <a:r>
              <a:rPr lang="en-US">
                <a:solidFill>
                  <a:srgbClr val="002060"/>
                </a:solidFill>
              </a:rPr>
              <a:t>for inner shell (core) electrons, which are close to the nucleus,</a:t>
            </a:r>
          </a:p>
          <a:p>
            <a:r>
              <a:rPr lang="en-US">
                <a:solidFill>
                  <a:srgbClr val="002060"/>
                </a:solidFill>
              </a:rPr>
              <a:t>and therefore have a large 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0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965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6770E34-939E-4035-B854-8E41216B83A8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8943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57200" y="1293813"/>
            <a:ext cx="1822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Basis Sets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484188" y="3092450"/>
            <a:ext cx="6877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08000" y="3733800"/>
            <a:ext cx="3641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0251" name="Text Box 12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DAC07C1-06A4-4F78-9639-6499DA462064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Basis Sets</a:t>
            </a:r>
          </a:p>
        </p:txBody>
      </p:sp>
      <p:sp>
        <p:nvSpPr>
          <p:cNvPr id="711683" name="Text Box 3"/>
          <p:cNvSpPr txBox="1">
            <a:spLocks noChangeArrowheads="1"/>
          </p:cNvSpPr>
          <p:nvPr/>
        </p:nvSpPr>
        <p:spPr bwMode="auto">
          <a:xfrm>
            <a:off x="673100" y="966788"/>
            <a:ext cx="77851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Within the Linear Combination of Atomic Orbital (LCAO) framework,</a:t>
            </a:r>
          </a:p>
          <a:p>
            <a:r>
              <a:rPr lang="en-US">
                <a:solidFill>
                  <a:srgbClr val="002060"/>
                </a:solidFill>
              </a:rPr>
              <a:t>a Molecular Orbital 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 is taken to be a linear combination of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“basis functions” (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), which are usually STOs (composed of sums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of GTOs).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711684" name="Object 4"/>
          <p:cNvGraphicFramePr>
            <a:graphicFrameLocks noChangeAspect="1"/>
          </p:cNvGraphicFramePr>
          <p:nvPr/>
        </p:nvGraphicFramePr>
        <p:xfrm>
          <a:off x="2657475" y="2433638"/>
          <a:ext cx="1287463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7" name="Equation" r:id="rId3" imgW="723967" imgH="190479" progId="Equation.DSMT4">
                  <p:embed/>
                </p:oleObj>
              </mc:Choice>
              <mc:Fallback>
                <p:oleObj name="Equation" r:id="rId3" imgW="723967" imgH="19047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7475" y="2433638"/>
                        <a:ext cx="1287463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1685" name="Object 5"/>
          <p:cNvGraphicFramePr>
            <a:graphicFrameLocks noChangeAspect="1"/>
          </p:cNvGraphicFramePr>
          <p:nvPr/>
        </p:nvGraphicFramePr>
        <p:xfrm>
          <a:off x="3927475" y="2449513"/>
          <a:ext cx="2544763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8" name="Equation" r:id="rId5" imgW="1504849" imgH="161840" progId="Equation.DSMT4">
                  <p:embed/>
                </p:oleObj>
              </mc:Choice>
              <mc:Fallback>
                <p:oleObj name="Equation" r:id="rId5" imgW="1504849" imgH="1618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7475" y="2449513"/>
                        <a:ext cx="2544763" cy="38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1686" name="Text Box 6"/>
          <p:cNvSpPr txBox="1">
            <a:spLocks noChangeArrowheads="1"/>
          </p:cNvSpPr>
          <p:nvPr/>
        </p:nvSpPr>
        <p:spPr bwMode="auto">
          <a:xfrm>
            <a:off x="758825" y="3200400"/>
            <a:ext cx="7467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number and type of basis functions 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 used to describe the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electrons on each atom is determined by the “Basis Set”.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11688" name="Text Box 8"/>
          <p:cNvSpPr txBox="1">
            <a:spLocks noChangeArrowheads="1"/>
          </p:cNvSpPr>
          <p:nvPr/>
        </p:nvSpPr>
        <p:spPr bwMode="auto">
          <a:xfrm>
            <a:off x="822325" y="4278313"/>
            <a:ext cx="72072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various levels of basis sets, depending upon how</a:t>
            </a:r>
          </a:p>
          <a:p>
            <a:r>
              <a:rPr lang="en-US">
                <a:solidFill>
                  <a:srgbClr val="002060"/>
                </a:solidFill>
              </a:rPr>
              <a:t>many basis functions are used to characterize a given electron</a:t>
            </a:r>
          </a:p>
          <a:p>
            <a:r>
              <a:rPr lang="en-US">
                <a:solidFill>
                  <a:srgbClr val="002060"/>
                </a:solidFill>
              </a:rPr>
              <a:t>in an atom in the molecule.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1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1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1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1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1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1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1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11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1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683" grpId="0" autoUpdateAnimBg="0"/>
      <p:bldP spid="711686" grpId="0" autoUpdateAnimBg="0"/>
      <p:bldP spid="71168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F5917F8-7274-4697-8AE2-60E9AB4506DA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3276600" y="228600"/>
            <a:ext cx="27178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Minimal Basis Sets</a:t>
            </a:r>
          </a:p>
        </p:txBody>
      </p:sp>
      <p:graphicFrame>
        <p:nvGraphicFramePr>
          <p:cNvPr id="712713" name="Object 9"/>
          <p:cNvGraphicFramePr>
            <a:graphicFrameLocks noChangeAspect="1"/>
          </p:cNvGraphicFramePr>
          <p:nvPr/>
        </p:nvGraphicFramePr>
        <p:xfrm>
          <a:off x="3657600" y="1741488"/>
          <a:ext cx="1062038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0" name="Equation" r:id="rId3" imgW="581008" imgH="171566" progId="Equation.DSMT4">
                  <p:embed/>
                </p:oleObj>
              </mc:Choice>
              <mc:Fallback>
                <p:oleObj name="Equation" r:id="rId3" imgW="581008" imgH="171566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1741488"/>
                        <a:ext cx="1062038" cy="411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2715" name="Text Box 11"/>
          <p:cNvSpPr txBox="1">
            <a:spLocks noChangeArrowheads="1"/>
          </p:cNvSpPr>
          <p:nvPr/>
        </p:nvSpPr>
        <p:spPr bwMode="auto">
          <a:xfrm>
            <a:off x="838200" y="762000"/>
            <a:ext cx="6840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minimal basis set contains the minimum number of STOs</a:t>
            </a:r>
          </a:p>
          <a:p>
            <a:r>
              <a:rPr lang="en-US">
                <a:solidFill>
                  <a:srgbClr val="002060"/>
                </a:solidFill>
              </a:rPr>
              <a:t>necessary to contain the electrons in an atom.</a:t>
            </a:r>
          </a:p>
        </p:txBody>
      </p:sp>
      <p:sp>
        <p:nvSpPr>
          <p:cNvPr id="712716" name="Text Box 12"/>
          <p:cNvSpPr txBox="1">
            <a:spLocks noChangeArrowheads="1"/>
          </p:cNvSpPr>
          <p:nvPr/>
        </p:nvSpPr>
        <p:spPr bwMode="auto">
          <a:xfrm>
            <a:off x="1219200" y="1752600"/>
            <a:ext cx="2241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First Row (e.g. H):</a:t>
            </a:r>
          </a:p>
        </p:txBody>
      </p:sp>
      <p:graphicFrame>
        <p:nvGraphicFramePr>
          <p:cNvPr id="712717" name="Object 13"/>
          <p:cNvGraphicFramePr>
            <a:graphicFrameLocks noChangeAspect="1"/>
          </p:cNvGraphicFramePr>
          <p:nvPr/>
        </p:nvGraphicFramePr>
        <p:xfrm>
          <a:off x="3652838" y="2435225"/>
          <a:ext cx="3787775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1" name="Equation" r:id="rId5" imgW="2286000" imgH="695451" progId="Equation.DSMT4">
                  <p:embed/>
                </p:oleObj>
              </mc:Choice>
              <mc:Fallback>
                <p:oleObj name="Equation" r:id="rId5" imgW="2286000" imgH="695451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2838" y="2435225"/>
                        <a:ext cx="3787775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2718" name="Text Box 14"/>
          <p:cNvSpPr txBox="1">
            <a:spLocks noChangeArrowheads="1"/>
          </p:cNvSpPr>
          <p:nvPr/>
        </p:nvSpPr>
        <p:spPr bwMode="auto">
          <a:xfrm>
            <a:off x="838200" y="2438400"/>
            <a:ext cx="2609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Second Row (e.g. C):</a:t>
            </a:r>
          </a:p>
        </p:txBody>
      </p:sp>
      <p:graphicFrame>
        <p:nvGraphicFramePr>
          <p:cNvPr id="712719" name="Object 15"/>
          <p:cNvGraphicFramePr>
            <a:graphicFrameLocks noChangeAspect="1"/>
          </p:cNvGraphicFramePr>
          <p:nvPr/>
        </p:nvGraphicFramePr>
        <p:xfrm>
          <a:off x="3657600" y="4021138"/>
          <a:ext cx="3778250" cy="206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2" name="Equation" r:id="rId7" imgW="2266849" imgH="1200152" progId="Equation.DSMT4">
                  <p:embed/>
                </p:oleObj>
              </mc:Choice>
              <mc:Fallback>
                <p:oleObj name="Equation" r:id="rId7" imgW="2266849" imgH="1200152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021138"/>
                        <a:ext cx="3778250" cy="206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2720" name="Text Box 16"/>
          <p:cNvSpPr txBox="1">
            <a:spLocks noChangeArrowheads="1"/>
          </p:cNvSpPr>
          <p:nvPr/>
        </p:nvSpPr>
        <p:spPr bwMode="auto">
          <a:xfrm>
            <a:off x="1066800" y="4038600"/>
            <a:ext cx="2312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Third Row (e.g. P):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1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2715" grpId="0" autoUpdateAnimBg="0"/>
      <p:bldP spid="712716" grpId="0" autoUpdateAnimBg="0"/>
      <p:bldP spid="712718" grpId="0" autoUpdateAnimBg="0"/>
      <p:bldP spid="71272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4DE3889-7B4E-4235-8873-E89E6B1B2B2F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3315" name="Text Box 1026"/>
          <p:cNvSpPr txBox="1">
            <a:spLocks noChangeArrowheads="1"/>
          </p:cNvSpPr>
          <p:nvPr/>
        </p:nvSpPr>
        <p:spPr bwMode="auto">
          <a:xfrm>
            <a:off x="3033713" y="258763"/>
            <a:ext cx="3138487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STO-3G Basis Set</a:t>
            </a:r>
          </a:p>
        </p:txBody>
      </p:sp>
      <p:sp>
        <p:nvSpPr>
          <p:cNvPr id="713731" name="Text Box 1027"/>
          <p:cNvSpPr txBox="1">
            <a:spLocks noChangeArrowheads="1"/>
          </p:cNvSpPr>
          <p:nvPr/>
        </p:nvSpPr>
        <p:spPr bwMode="auto">
          <a:xfrm>
            <a:off x="381000" y="990600"/>
            <a:ext cx="6656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the simplest of a large series of “Pople” basis sets.</a:t>
            </a:r>
          </a:p>
        </p:txBody>
      </p:sp>
      <p:sp>
        <p:nvSpPr>
          <p:cNvPr id="713732" name="Text Box 1028"/>
          <p:cNvSpPr txBox="1">
            <a:spLocks noChangeArrowheads="1"/>
          </p:cNvSpPr>
          <p:nvPr/>
        </p:nvSpPr>
        <p:spPr bwMode="auto">
          <a:xfrm>
            <a:off x="381000" y="1584325"/>
            <a:ext cx="7419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a minimal basis set in which each STO is approximated by a</a:t>
            </a:r>
          </a:p>
          <a:p>
            <a:r>
              <a:rPr lang="en-US">
                <a:solidFill>
                  <a:srgbClr val="002060"/>
                </a:solidFill>
              </a:rPr>
              <a:t>fixed combination of 3 GTOs.</a:t>
            </a:r>
          </a:p>
        </p:txBody>
      </p:sp>
      <p:sp>
        <p:nvSpPr>
          <p:cNvPr id="713733" name="Text Box 1029"/>
          <p:cNvSpPr txBox="1">
            <a:spLocks noChangeArrowheads="1"/>
          </p:cNvSpPr>
          <p:nvPr/>
        </p:nvSpPr>
        <p:spPr bwMode="auto">
          <a:xfrm>
            <a:off x="381000" y="2651125"/>
            <a:ext cx="62150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B050"/>
                </a:solidFill>
              </a:rPr>
              <a:t>How many STOs are in the STO-3G Basis for CH</a:t>
            </a:r>
            <a:r>
              <a:rPr lang="en-US" baseline="-25000">
                <a:solidFill>
                  <a:srgbClr val="00B050"/>
                </a:solidFill>
              </a:rPr>
              <a:t>3</a:t>
            </a:r>
            <a:r>
              <a:rPr lang="en-US">
                <a:solidFill>
                  <a:srgbClr val="00B050"/>
                </a:solidFill>
              </a:rPr>
              <a:t>Cl?</a:t>
            </a:r>
          </a:p>
        </p:txBody>
      </p:sp>
      <p:sp>
        <p:nvSpPr>
          <p:cNvPr id="713734" name="Text Box 1030"/>
          <p:cNvSpPr txBox="1">
            <a:spLocks noChangeArrowheads="1"/>
          </p:cNvSpPr>
          <p:nvPr/>
        </p:nvSpPr>
        <p:spPr bwMode="auto">
          <a:xfrm>
            <a:off x="3297238" y="3429000"/>
            <a:ext cx="19605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6600"/>
                </a:solidFill>
              </a:rPr>
              <a:t>H:  3x1 STO</a:t>
            </a:r>
          </a:p>
          <a:p>
            <a:r>
              <a:rPr lang="en-US">
                <a:solidFill>
                  <a:srgbClr val="FF6600"/>
                </a:solidFill>
              </a:rPr>
              <a:t>C:  5 STOs</a:t>
            </a:r>
          </a:p>
          <a:p>
            <a:r>
              <a:rPr lang="en-US">
                <a:solidFill>
                  <a:srgbClr val="FF6600"/>
                </a:solidFill>
              </a:rPr>
              <a:t>Cl:  9 STOs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FF6600"/>
                </a:solidFill>
              </a:rPr>
              <a:t>Total:  17 STOs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37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137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137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3731" grpId="0" autoUpdateAnimBg="0"/>
      <p:bldP spid="713732" grpId="0" autoUpdateAnimBg="0"/>
      <p:bldP spid="713733" grpId="0" autoUpdateAnimBg="0"/>
      <p:bldP spid="713734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480491E-5EDF-4C71-BF8C-1252AA6244CC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2968625" y="258763"/>
            <a:ext cx="32797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Double Zeta Basis Sets</a:t>
            </a:r>
          </a:p>
        </p:txBody>
      </p:sp>
      <p:sp>
        <p:nvSpPr>
          <p:cNvPr id="714755" name="Text Box 3"/>
          <p:cNvSpPr txBox="1">
            <a:spLocks noChangeArrowheads="1"/>
          </p:cNvSpPr>
          <p:nvPr/>
        </p:nvSpPr>
        <p:spPr bwMode="auto">
          <a:xfrm>
            <a:off x="609600" y="914400"/>
            <a:ext cx="77708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single STO (with a single 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) </a:t>
            </a:r>
            <a:r>
              <a:rPr lang="en-US">
                <a:solidFill>
                  <a:srgbClr val="002060"/>
                </a:solidFill>
              </a:rPr>
              <a:t>to characterize the electron </a:t>
            </a:r>
          </a:p>
          <a:p>
            <a:r>
              <a:rPr lang="en-US">
                <a:solidFill>
                  <a:srgbClr val="002060"/>
                </a:solidFill>
              </a:rPr>
              <a:t>in an atomic orbital lacks the versatility to describe various different </a:t>
            </a:r>
          </a:p>
          <a:p>
            <a:r>
              <a:rPr lang="en-US">
                <a:solidFill>
                  <a:srgbClr val="002060"/>
                </a:solidFill>
              </a:rPr>
              <a:t>types of bonding.</a:t>
            </a:r>
          </a:p>
        </p:txBody>
      </p:sp>
      <p:sp>
        <p:nvSpPr>
          <p:cNvPr id="714756" name="Text Box 4"/>
          <p:cNvSpPr txBox="1">
            <a:spLocks noChangeArrowheads="1"/>
          </p:cNvSpPr>
          <p:nvPr/>
        </p:nvSpPr>
        <p:spPr bwMode="auto">
          <a:xfrm>
            <a:off x="669925" y="2068513"/>
            <a:ext cx="794226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gain versatility by using two (or more) STOs with different</a:t>
            </a:r>
          </a:p>
          <a:p>
            <a:r>
              <a:rPr lang="en-US">
                <a:solidFill>
                  <a:srgbClr val="002060"/>
                </a:solidFill>
              </a:rPr>
              <a:t>values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 for each atomic orbital.  The STO with a large  can 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describe electron density close to the nucleus.  The STO with a small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 can describe electron density further from the nucleus.</a:t>
            </a:r>
            <a:r>
              <a:rPr lang="en-US">
                <a:solidFill>
                  <a:srgbClr val="002060"/>
                </a:solidFill>
              </a:rPr>
              <a:t>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792288" y="3352800"/>
            <a:ext cx="6589712" cy="3502025"/>
            <a:chOff x="480" y="1922"/>
            <a:chExt cx="4151" cy="2206"/>
          </a:xfrm>
        </p:grpSpPr>
        <p:grpSp>
          <p:nvGrpSpPr>
            <p:cNvPr id="14343" name="Group 6"/>
            <p:cNvGrpSpPr>
              <a:grpSpLocks/>
            </p:cNvGrpSpPr>
            <p:nvPr/>
          </p:nvGrpSpPr>
          <p:grpSpPr bwMode="auto">
            <a:xfrm>
              <a:off x="480" y="1922"/>
              <a:ext cx="2880" cy="2206"/>
              <a:chOff x="480" y="1860"/>
              <a:chExt cx="2880" cy="2206"/>
            </a:xfrm>
          </p:grpSpPr>
          <p:pic>
            <p:nvPicPr>
              <p:cNvPr id="14345" name="Picture 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" y="1860"/>
                <a:ext cx="2574" cy="2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6" name="Text Box 8"/>
              <p:cNvSpPr txBox="1">
                <a:spLocks noChangeArrowheads="1"/>
              </p:cNvSpPr>
              <p:nvPr/>
            </p:nvSpPr>
            <p:spPr bwMode="auto">
              <a:xfrm>
                <a:off x="480" y="2640"/>
                <a:ext cx="53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</a:t>
                </a:r>
                <a:r>
                  <a:rPr lang="en-US" baseline="30000"/>
                  <a:t>n-1</a:t>
                </a:r>
                <a:r>
                  <a:rPr lang="en-US"/>
                  <a:t>e</a:t>
                </a:r>
                <a:r>
                  <a:rPr lang="en-US" baseline="30000"/>
                  <a:t>-</a:t>
                </a:r>
                <a:r>
                  <a:rPr lang="en-US" baseline="30000">
                    <a:sym typeface="Symbol" pitchFamily="18" charset="2"/>
                  </a:rPr>
                  <a:t>r</a:t>
                </a:r>
                <a:endParaRPr lang="en-US"/>
              </a:p>
            </p:txBody>
          </p:sp>
          <p:sp>
            <p:nvSpPr>
              <p:cNvPr id="14347" name="Text Box 9"/>
              <p:cNvSpPr txBox="1">
                <a:spLocks noChangeArrowheads="1"/>
              </p:cNvSpPr>
              <p:nvPr/>
            </p:nvSpPr>
            <p:spPr bwMode="auto">
              <a:xfrm>
                <a:off x="1943" y="3600"/>
                <a:ext cx="16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</a:t>
                </a:r>
              </a:p>
            </p:txBody>
          </p:sp>
        </p:grpSp>
        <p:sp>
          <p:nvSpPr>
            <p:cNvPr id="14344" name="Text Box 10"/>
            <p:cNvSpPr txBox="1">
              <a:spLocks noChangeArrowheads="1"/>
            </p:cNvSpPr>
            <p:nvPr/>
          </p:nvSpPr>
          <p:spPr bwMode="auto">
            <a:xfrm>
              <a:off x="3504" y="2457"/>
              <a:ext cx="1127" cy="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Large </a:t>
              </a:r>
              <a:r>
                <a:rPr lang="en-US">
                  <a:solidFill>
                    <a:srgbClr val="FF33CC"/>
                  </a:solidFill>
                  <a:sym typeface="Symbol" pitchFamily="18" charset="2"/>
                </a:rPr>
                <a:t>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FFC000"/>
                  </a:solidFill>
                </a:rPr>
                <a:t>Intermediate </a:t>
              </a:r>
              <a:r>
                <a:rPr lang="en-US">
                  <a:solidFill>
                    <a:srgbClr val="FFC000"/>
                  </a:solidFill>
                  <a:sym typeface="Symbol" pitchFamily="18" charset="2"/>
                </a:rPr>
                <a:t></a:t>
              </a:r>
              <a:endParaRPr lang="en-US">
                <a:solidFill>
                  <a:srgbClr val="FFC000"/>
                </a:solidFill>
              </a:endParaRPr>
            </a:p>
            <a:p>
              <a:pPr>
                <a:lnSpc>
                  <a:spcPct val="140000"/>
                </a:lnSpc>
              </a:pPr>
              <a:r>
                <a:rPr lang="en-US">
                  <a:solidFill>
                    <a:srgbClr val="FF0000"/>
                  </a:solidFill>
                </a:rPr>
                <a:t>Small </a:t>
              </a:r>
              <a:r>
                <a:rPr lang="en-US">
                  <a:solidFill>
                    <a:srgbClr val="FF0000"/>
                  </a:solidFill>
                  <a:sym typeface="Symbol" pitchFamily="18" charset="2"/>
                </a:rPr>
                <a:t>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4755" grpId="0" autoUpdateAnimBg="0"/>
      <p:bldP spid="71475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238ADD2-D42B-4C57-9E09-5BF7E3B747D0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715778" name="Object 2"/>
          <p:cNvGraphicFramePr>
            <a:graphicFrameLocks noChangeAspect="1"/>
          </p:cNvGraphicFramePr>
          <p:nvPr/>
        </p:nvGraphicFramePr>
        <p:xfrm>
          <a:off x="3384550" y="347663"/>
          <a:ext cx="22415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0" name="Equation" r:id="rId3" imgW="1314416" imgH="190479" progId="Equation.DSMT4">
                  <p:embed/>
                </p:oleObj>
              </mc:Choice>
              <mc:Fallback>
                <p:oleObj name="Equation" r:id="rId3" imgW="1314416" imgH="19047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4550" y="347663"/>
                        <a:ext cx="22415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5779" name="Object 3"/>
          <p:cNvGraphicFramePr>
            <a:graphicFrameLocks noChangeAspect="1"/>
          </p:cNvGraphicFramePr>
          <p:nvPr/>
        </p:nvGraphicFramePr>
        <p:xfrm>
          <a:off x="3424238" y="909638"/>
          <a:ext cx="3789362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1" name="Equation" r:id="rId5" imgW="2286000" imgH="1028586" progId="Equation.DSMT4">
                  <p:embed/>
                </p:oleObj>
              </mc:Choice>
              <mc:Fallback>
                <p:oleObj name="Equation" r:id="rId5" imgW="2286000" imgH="102858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909638"/>
                        <a:ext cx="3789362" cy="177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5780" name="Text Box 4"/>
          <p:cNvSpPr txBox="1">
            <a:spLocks noChangeArrowheads="1"/>
          </p:cNvSpPr>
          <p:nvPr/>
        </p:nvSpPr>
        <p:spPr bwMode="auto">
          <a:xfrm>
            <a:off x="712788" y="990600"/>
            <a:ext cx="2609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Second Row (e.g. C):</a:t>
            </a:r>
          </a:p>
        </p:txBody>
      </p:sp>
      <p:sp>
        <p:nvSpPr>
          <p:cNvPr id="715782" name="Text Box 6"/>
          <p:cNvSpPr txBox="1">
            <a:spLocks noChangeArrowheads="1"/>
          </p:cNvSpPr>
          <p:nvPr/>
        </p:nvSpPr>
        <p:spPr bwMode="auto">
          <a:xfrm>
            <a:off x="990600" y="3086100"/>
            <a:ext cx="2312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Third Row (e.g. P):</a:t>
            </a:r>
          </a:p>
        </p:txBody>
      </p:sp>
      <p:sp>
        <p:nvSpPr>
          <p:cNvPr id="715783" name="Text Box 7"/>
          <p:cNvSpPr txBox="1">
            <a:spLocks noChangeArrowheads="1"/>
          </p:cNvSpPr>
          <p:nvPr/>
        </p:nvSpPr>
        <p:spPr bwMode="auto">
          <a:xfrm>
            <a:off x="1066800" y="365125"/>
            <a:ext cx="2241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First Row (e.g. H):</a:t>
            </a:r>
          </a:p>
        </p:txBody>
      </p:sp>
      <p:graphicFrame>
        <p:nvGraphicFramePr>
          <p:cNvPr id="715784" name="Object 8"/>
          <p:cNvGraphicFramePr>
            <a:graphicFrameLocks noChangeAspect="1"/>
          </p:cNvGraphicFramePr>
          <p:nvPr/>
        </p:nvGraphicFramePr>
        <p:xfrm>
          <a:off x="3440113" y="3041650"/>
          <a:ext cx="3778250" cy="308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2" name="Equation" r:id="rId7" imgW="2266849" imgH="1838324" progId="Equation.DSMT4">
                  <p:embed/>
                </p:oleObj>
              </mc:Choice>
              <mc:Fallback>
                <p:oleObj name="Equation" r:id="rId7" imgW="2266849" imgH="1838324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3041650"/>
                        <a:ext cx="3778250" cy="3084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1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5780" grpId="0" autoUpdateAnimBg="0"/>
      <p:bldP spid="715782" grpId="0" autoUpdateAnimBg="0"/>
      <p:bldP spid="7157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B422867-765B-44E9-B7C9-821E1CDBC30F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2743200" y="152400"/>
            <a:ext cx="34178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Split Valence Basis Sets</a:t>
            </a:r>
          </a:p>
        </p:txBody>
      </p:sp>
      <p:sp>
        <p:nvSpPr>
          <p:cNvPr id="716803" name="Text Box 3"/>
          <p:cNvSpPr txBox="1">
            <a:spLocks noChangeArrowheads="1"/>
          </p:cNvSpPr>
          <p:nvPr/>
        </p:nvSpPr>
        <p:spPr bwMode="auto">
          <a:xfrm>
            <a:off x="482600" y="669925"/>
            <a:ext cx="7747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Inner shell (core) electrons don’t participate significantly in bonding.</a:t>
            </a:r>
          </a:p>
        </p:txBody>
      </p:sp>
      <p:sp>
        <p:nvSpPr>
          <p:cNvPr id="716804" name="Text Box 4"/>
          <p:cNvSpPr txBox="1">
            <a:spLocks noChangeArrowheads="1"/>
          </p:cNvSpPr>
          <p:nvPr/>
        </p:nvSpPr>
        <p:spPr bwMode="auto">
          <a:xfrm>
            <a:off x="517525" y="1206500"/>
            <a:ext cx="76977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a common variation of the multiple zeta basis sets is</a:t>
            </a:r>
          </a:p>
          <a:p>
            <a:r>
              <a:rPr lang="en-US">
                <a:solidFill>
                  <a:srgbClr val="002060"/>
                </a:solidFill>
              </a:rPr>
              <a:t>to use two (or more) different STOs only in the valence shell, and a</a:t>
            </a:r>
          </a:p>
          <a:p>
            <a:r>
              <a:rPr lang="en-US">
                <a:solidFill>
                  <a:srgbClr val="002060"/>
                </a:solidFill>
              </a:rPr>
              <a:t>single STO for core electrons.</a:t>
            </a:r>
          </a:p>
        </p:txBody>
      </p:sp>
      <p:sp>
        <p:nvSpPr>
          <p:cNvPr id="716805" name="Text Box 5"/>
          <p:cNvSpPr txBox="1">
            <a:spLocks noChangeArrowheads="1"/>
          </p:cNvSpPr>
          <p:nvPr/>
        </p:nvSpPr>
        <p:spPr bwMode="auto">
          <a:xfrm>
            <a:off x="2800350" y="2338388"/>
            <a:ext cx="32956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STO-6-31G  (aka 6-31G)</a:t>
            </a:r>
          </a:p>
        </p:txBody>
      </p:sp>
      <p:sp>
        <p:nvSpPr>
          <p:cNvPr id="716806" name="Text Box 6"/>
          <p:cNvSpPr txBox="1">
            <a:spLocks noChangeArrowheads="1"/>
          </p:cNvSpPr>
          <p:nvPr/>
        </p:nvSpPr>
        <p:spPr bwMode="auto">
          <a:xfrm>
            <a:off x="593725" y="2947988"/>
            <a:ext cx="7197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a “Pople” doubly split valence (DZV – for double zeta in</a:t>
            </a:r>
          </a:p>
          <a:p>
            <a:r>
              <a:rPr lang="en-US">
                <a:solidFill>
                  <a:srgbClr val="002060"/>
                </a:solidFill>
              </a:rPr>
              <a:t>the valence shell).</a:t>
            </a:r>
          </a:p>
        </p:txBody>
      </p:sp>
      <p:sp>
        <p:nvSpPr>
          <p:cNvPr id="716807" name="Text Box 7"/>
          <p:cNvSpPr txBox="1">
            <a:spLocks noChangeArrowheads="1"/>
          </p:cNvSpPr>
          <p:nvPr/>
        </p:nvSpPr>
        <p:spPr bwMode="auto">
          <a:xfrm>
            <a:off x="3616325" y="3557588"/>
            <a:ext cx="1031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33CC"/>
                </a:solidFill>
              </a:rPr>
              <a:t>6-31G</a:t>
            </a:r>
          </a:p>
        </p:txBody>
      </p:sp>
      <p:sp>
        <p:nvSpPr>
          <p:cNvPr id="716810" name="Text Box 10"/>
          <p:cNvSpPr txBox="1">
            <a:spLocks noChangeArrowheads="1"/>
          </p:cNvSpPr>
          <p:nvPr/>
        </p:nvSpPr>
        <p:spPr bwMode="auto">
          <a:xfrm>
            <a:off x="822325" y="5318125"/>
            <a:ext cx="6553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B050"/>
                </a:solidFill>
              </a:rPr>
              <a:t>The “inner” STO (higher </a:t>
            </a:r>
            <a:r>
              <a:rPr lang="en-US">
                <a:solidFill>
                  <a:srgbClr val="00B050"/>
                </a:solidFill>
                <a:sym typeface="Symbol" pitchFamily="18" charset="2"/>
              </a:rPr>
              <a:t>) is composed of 3 GTOs.</a:t>
            </a:r>
          </a:p>
          <a:p>
            <a:r>
              <a:rPr lang="en-US">
                <a:solidFill>
                  <a:srgbClr val="00B050"/>
                </a:solidFill>
                <a:sym typeface="Symbol" pitchFamily="18" charset="2"/>
              </a:rPr>
              <a:t>The “outer” STO (lower ) is composed of a single GTO.</a:t>
            </a:r>
            <a:r>
              <a:rPr lang="en-US">
                <a:solidFill>
                  <a:srgbClr val="00B050"/>
                </a:solidFill>
              </a:rPr>
              <a:t> 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669925" y="3962400"/>
            <a:ext cx="7545388" cy="930275"/>
            <a:chOff x="422" y="2496"/>
            <a:chExt cx="4753" cy="586"/>
          </a:xfrm>
        </p:grpSpPr>
        <p:sp>
          <p:nvSpPr>
            <p:cNvPr id="16398" name="Text Box 8"/>
            <p:cNvSpPr txBox="1">
              <a:spLocks noChangeArrowheads="1"/>
            </p:cNvSpPr>
            <p:nvPr/>
          </p:nvSpPr>
          <p:spPr bwMode="auto">
            <a:xfrm>
              <a:off x="422" y="2640"/>
              <a:ext cx="475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6600"/>
                  </a:solidFill>
                </a:rPr>
                <a:t>Core electrons are characterized by a single STO, composed of a</a:t>
              </a:r>
            </a:p>
            <a:p>
              <a:r>
                <a:rPr lang="en-US">
                  <a:solidFill>
                    <a:srgbClr val="FF6600"/>
                  </a:solidFill>
                </a:rPr>
                <a:t>fixed combination of 6 GTOs.</a:t>
              </a:r>
            </a:p>
          </p:txBody>
        </p:sp>
        <p:sp>
          <p:nvSpPr>
            <p:cNvPr id="16399" name="Line 11"/>
            <p:cNvSpPr>
              <a:spLocks noChangeShapeType="1"/>
            </p:cNvSpPr>
            <p:nvPr/>
          </p:nvSpPr>
          <p:spPr bwMode="auto">
            <a:xfrm flipV="1">
              <a:off x="2400" y="2496"/>
              <a:ext cx="0" cy="192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746125" y="3962400"/>
            <a:ext cx="6611938" cy="1371600"/>
            <a:chOff x="470" y="2496"/>
            <a:chExt cx="4165" cy="864"/>
          </a:xfrm>
        </p:grpSpPr>
        <p:sp>
          <p:nvSpPr>
            <p:cNvPr id="16396" name="Text Box 9"/>
            <p:cNvSpPr txBox="1">
              <a:spLocks noChangeArrowheads="1"/>
            </p:cNvSpPr>
            <p:nvPr/>
          </p:nvSpPr>
          <p:spPr bwMode="auto">
            <a:xfrm>
              <a:off x="470" y="3110"/>
              <a:ext cx="416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B050"/>
                  </a:solidFill>
                </a:rPr>
                <a:t>Two STOs with different values of </a:t>
              </a:r>
              <a:r>
                <a:rPr lang="en-US">
                  <a:solidFill>
                    <a:srgbClr val="00B050"/>
                  </a:solidFill>
                  <a:sym typeface="Symbol" pitchFamily="18" charset="2"/>
                </a:rPr>
                <a:t> are used for valence:</a:t>
              </a:r>
              <a:endParaRPr lang="en-US">
                <a:solidFill>
                  <a:srgbClr val="00B050"/>
                </a:solidFill>
              </a:endParaRPr>
            </a:p>
          </p:txBody>
        </p:sp>
        <p:sp>
          <p:nvSpPr>
            <p:cNvPr id="16397" name="Line 12"/>
            <p:cNvSpPr>
              <a:spLocks noChangeShapeType="1"/>
            </p:cNvSpPr>
            <p:nvPr/>
          </p:nvSpPr>
          <p:spPr bwMode="auto">
            <a:xfrm flipV="1">
              <a:off x="2640" y="2496"/>
              <a:ext cx="0" cy="672"/>
            </a:xfrm>
            <a:prstGeom prst="lin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1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68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3" grpId="0" autoUpdateAnimBg="0"/>
      <p:bldP spid="716804" grpId="0" autoUpdateAnimBg="0"/>
      <p:bldP spid="716805" grpId="0" autoUpdateAnimBg="0"/>
      <p:bldP spid="716806" grpId="0" autoUpdateAnimBg="0"/>
      <p:bldP spid="716807" grpId="0" autoUpdateAnimBg="0"/>
      <p:bldP spid="716810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E40995C-E855-4A2F-8386-2A62FA2B825D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2895600" y="182563"/>
            <a:ext cx="32956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STO-6-31G  (aka 6-31G)</a:t>
            </a:r>
          </a:p>
        </p:txBody>
      </p:sp>
      <p:graphicFrame>
        <p:nvGraphicFramePr>
          <p:cNvPr id="717827" name="Object 3"/>
          <p:cNvGraphicFramePr>
            <a:graphicFrameLocks noChangeAspect="1"/>
          </p:cNvGraphicFramePr>
          <p:nvPr/>
        </p:nvGraphicFramePr>
        <p:xfrm>
          <a:off x="3384550" y="782638"/>
          <a:ext cx="22415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99" name="Equation" r:id="rId3" imgW="1314416" imgH="190479" progId="Equation.DSMT4">
                  <p:embed/>
                </p:oleObj>
              </mc:Choice>
              <mc:Fallback>
                <p:oleObj name="Equation" r:id="rId3" imgW="1314416" imgH="19047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4550" y="782638"/>
                        <a:ext cx="22415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828" name="Object 4"/>
          <p:cNvGraphicFramePr>
            <a:graphicFrameLocks noChangeAspect="1"/>
          </p:cNvGraphicFramePr>
          <p:nvPr/>
        </p:nvGraphicFramePr>
        <p:xfrm>
          <a:off x="3424238" y="1443038"/>
          <a:ext cx="3789362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0" name="Equation" r:id="rId5" imgW="2286000" imgH="1028586" progId="Equation.DSMT4">
                  <p:embed/>
                </p:oleObj>
              </mc:Choice>
              <mc:Fallback>
                <p:oleObj name="Equation" r:id="rId5" imgW="2286000" imgH="1028586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1443038"/>
                        <a:ext cx="3789362" cy="177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829" name="Text Box 5"/>
          <p:cNvSpPr txBox="1">
            <a:spLocks noChangeArrowheads="1"/>
          </p:cNvSpPr>
          <p:nvPr/>
        </p:nvSpPr>
        <p:spPr bwMode="auto">
          <a:xfrm>
            <a:off x="712788" y="1509713"/>
            <a:ext cx="2609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Second Row (e.g. C):</a:t>
            </a:r>
          </a:p>
        </p:txBody>
      </p:sp>
      <p:sp>
        <p:nvSpPr>
          <p:cNvPr id="717830" name="Text Box 6"/>
          <p:cNvSpPr txBox="1">
            <a:spLocks noChangeArrowheads="1"/>
          </p:cNvSpPr>
          <p:nvPr/>
        </p:nvSpPr>
        <p:spPr bwMode="auto">
          <a:xfrm>
            <a:off x="914400" y="3440113"/>
            <a:ext cx="2312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Third Row (e.g. P):</a:t>
            </a:r>
          </a:p>
        </p:txBody>
      </p:sp>
      <p:sp>
        <p:nvSpPr>
          <p:cNvPr id="717831" name="Text Box 7"/>
          <p:cNvSpPr txBox="1">
            <a:spLocks noChangeArrowheads="1"/>
          </p:cNvSpPr>
          <p:nvPr/>
        </p:nvSpPr>
        <p:spPr bwMode="auto">
          <a:xfrm>
            <a:off x="1066800" y="800100"/>
            <a:ext cx="2241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First Row (e.g. H):</a:t>
            </a:r>
          </a:p>
        </p:txBody>
      </p:sp>
      <p:graphicFrame>
        <p:nvGraphicFramePr>
          <p:cNvPr id="717832" name="Object 8"/>
          <p:cNvGraphicFramePr>
            <a:graphicFrameLocks noChangeAspect="1"/>
          </p:cNvGraphicFramePr>
          <p:nvPr/>
        </p:nvGraphicFramePr>
        <p:xfrm>
          <a:off x="3363913" y="3424238"/>
          <a:ext cx="3778250" cy="263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1" name="Equation" r:id="rId7" imgW="2266849" imgH="1562197" progId="Equation.DSMT4">
                  <p:embed/>
                </p:oleObj>
              </mc:Choice>
              <mc:Fallback>
                <p:oleObj name="Equation" r:id="rId7" imgW="2266849" imgH="1562197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3913" y="3424238"/>
                        <a:ext cx="3778250" cy="2632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1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29" grpId="0" autoUpdateAnimBg="0"/>
      <p:bldP spid="717830" grpId="0" autoUpdateAnimBg="0"/>
      <p:bldP spid="71783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65164D1-CC48-41B8-A6B0-0B0F650ADE71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8435" name="Text Box 2050"/>
          <p:cNvSpPr txBox="1">
            <a:spLocks noChangeArrowheads="1"/>
          </p:cNvSpPr>
          <p:nvPr/>
        </p:nvSpPr>
        <p:spPr bwMode="auto">
          <a:xfrm>
            <a:off x="663575" y="228600"/>
            <a:ext cx="8099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The Advantage of Doubly Split Valence or Double Zeta Basis Sets</a:t>
            </a:r>
          </a:p>
        </p:txBody>
      </p:sp>
      <p:sp>
        <p:nvSpPr>
          <p:cNvPr id="727043" name="Text Box 2051"/>
          <p:cNvSpPr txBox="1">
            <a:spLocks noChangeArrowheads="1"/>
          </p:cNvSpPr>
          <p:nvPr/>
        </p:nvSpPr>
        <p:spPr bwMode="auto">
          <a:xfrm>
            <a:off x="669925" y="838200"/>
            <a:ext cx="67595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Consider a carbon atom in the following molecules or ions: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CH</a:t>
            </a:r>
            <a:r>
              <a:rPr lang="en-US" baseline="-25000">
                <a:solidFill>
                  <a:srgbClr val="002060"/>
                </a:solidFill>
              </a:rPr>
              <a:t>4</a:t>
            </a:r>
            <a:r>
              <a:rPr lang="en-US">
                <a:solidFill>
                  <a:srgbClr val="002060"/>
                </a:solidFill>
              </a:rPr>
              <a:t> ,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,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 sz="2400" b="1" baseline="30000">
                <a:solidFill>
                  <a:srgbClr val="002060"/>
                </a:solidFill>
              </a:rPr>
              <a:t>-</a:t>
            </a:r>
            <a:r>
              <a:rPr lang="en-US">
                <a:solidFill>
                  <a:srgbClr val="002060"/>
                </a:solidFill>
              </a:rPr>
              <a:t>,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F etc.</a:t>
            </a:r>
          </a:p>
        </p:txBody>
      </p:sp>
      <p:graphicFrame>
        <p:nvGraphicFramePr>
          <p:cNvPr id="727044" name="Object 2052"/>
          <p:cNvGraphicFramePr>
            <a:graphicFrameLocks noChangeAspect="1"/>
          </p:cNvGraphicFramePr>
          <p:nvPr/>
        </p:nvGraphicFramePr>
        <p:xfrm>
          <a:off x="1625600" y="1768475"/>
          <a:ext cx="5199063" cy="212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Equation" r:id="rId3" imgW="3162367" imgH="1238248" progId="Equation.DSMT4">
                  <p:embed/>
                </p:oleObj>
              </mc:Choice>
              <mc:Fallback>
                <p:oleObj name="Equation" r:id="rId3" imgW="3162367" imgH="1238248" progId="Equation.DSMT4">
                  <p:embed/>
                  <p:pic>
                    <p:nvPicPr>
                      <p:cNvPr id="0" name="Object 20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1768475"/>
                        <a:ext cx="5199063" cy="2128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45" name="Text Box 2053"/>
          <p:cNvSpPr txBox="1">
            <a:spLocks noChangeArrowheads="1"/>
          </p:cNvSpPr>
          <p:nvPr/>
        </p:nvSpPr>
        <p:spPr bwMode="auto">
          <a:xfrm>
            <a:off x="822325" y="4049713"/>
            <a:ext cx="71342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Having two different STOs for each type of valence orbital</a:t>
            </a:r>
          </a:p>
          <a:p>
            <a:r>
              <a:rPr lang="en-US">
                <a:solidFill>
                  <a:srgbClr val="002060"/>
                </a:solidFill>
              </a:rPr>
              <a:t>(i.e. 2s,2p</a:t>
            </a:r>
            <a:r>
              <a:rPr lang="en-US" baseline="-25000">
                <a:solidFill>
                  <a:srgbClr val="002060"/>
                </a:solidFill>
              </a:rPr>
              <a:t>x</a:t>
            </a:r>
            <a:r>
              <a:rPr lang="en-US">
                <a:solidFill>
                  <a:srgbClr val="002060"/>
                </a:solidFill>
              </a:rPr>
              <a:t>, 2p</a:t>
            </a:r>
            <a:r>
              <a:rPr lang="en-US" baseline="-25000">
                <a:solidFill>
                  <a:srgbClr val="002060"/>
                </a:solidFill>
              </a:rPr>
              <a:t>y</a:t>
            </a:r>
            <a:r>
              <a:rPr lang="en-US">
                <a:solidFill>
                  <a:srgbClr val="002060"/>
                </a:solidFill>
              </a:rPr>
              <a:t>, 2p</a:t>
            </a:r>
            <a:r>
              <a:rPr lang="en-US" baseline="-25000">
                <a:solidFill>
                  <a:srgbClr val="002060"/>
                </a:solidFill>
              </a:rPr>
              <a:t>z</a:t>
            </a:r>
            <a:r>
              <a:rPr lang="en-US">
                <a:solidFill>
                  <a:srgbClr val="002060"/>
                </a:solidFill>
              </a:rPr>
              <a:t>) gives one the flexibility to characterize</a:t>
            </a:r>
          </a:p>
          <a:p>
            <a:r>
              <a:rPr lang="en-US">
                <a:solidFill>
                  <a:srgbClr val="002060"/>
                </a:solidFill>
              </a:rPr>
              <a:t>the bonding electrons in the carbon atoms in the very different</a:t>
            </a:r>
          </a:p>
          <a:p>
            <a:r>
              <a:rPr lang="en-US">
                <a:solidFill>
                  <a:srgbClr val="002060"/>
                </a:solidFill>
              </a:rPr>
              <a:t>types of species given above.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2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2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43" grpId="0" autoUpdateAnimBg="0"/>
      <p:bldP spid="72704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2E113B5-76B5-4DB2-BEC2-66BDE126DDAD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9459" name="Text Box 2050"/>
          <p:cNvSpPr txBox="1">
            <a:spLocks noChangeArrowheads="1"/>
          </p:cNvSpPr>
          <p:nvPr/>
        </p:nvSpPr>
        <p:spPr bwMode="auto">
          <a:xfrm>
            <a:off x="1905000" y="152400"/>
            <a:ext cx="52847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Triply Split Valence Basis Set:  6-311G</a:t>
            </a:r>
          </a:p>
        </p:txBody>
      </p:sp>
      <p:sp>
        <p:nvSpPr>
          <p:cNvPr id="720899" name="Text Box 2051"/>
          <p:cNvSpPr txBox="1">
            <a:spLocks noChangeArrowheads="1"/>
          </p:cNvSpPr>
          <p:nvPr/>
        </p:nvSpPr>
        <p:spPr bwMode="auto">
          <a:xfrm>
            <a:off x="593725" y="685800"/>
            <a:ext cx="7348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Core electrons are characterized by a single STO (composed of</a:t>
            </a:r>
          </a:p>
          <a:p>
            <a:r>
              <a:rPr lang="en-US">
                <a:solidFill>
                  <a:srgbClr val="002060"/>
                </a:solidFill>
              </a:rPr>
              <a:t>a fixed combination of 6 GTOs).</a:t>
            </a:r>
          </a:p>
        </p:txBody>
      </p:sp>
      <p:sp>
        <p:nvSpPr>
          <p:cNvPr id="720900" name="Text Box 2052"/>
          <p:cNvSpPr txBox="1">
            <a:spLocks noChangeArrowheads="1"/>
          </p:cNvSpPr>
          <p:nvPr/>
        </p:nvSpPr>
        <p:spPr bwMode="auto">
          <a:xfrm>
            <a:off x="609600" y="1431925"/>
            <a:ext cx="7739063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Valence shell electrons are characterized by three sets of orbitals</a:t>
            </a:r>
          </a:p>
          <a:p>
            <a:r>
              <a:rPr lang="en-US">
                <a:solidFill>
                  <a:srgbClr val="002060"/>
                </a:solidFill>
              </a:rPr>
              <a:t>with three different values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.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2060"/>
                </a:solidFill>
              </a:rPr>
              <a:t>The inner STO (largest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) is composed of 3 GTOs.  The middle and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2060"/>
                </a:solidFill>
                <a:sym typeface="Symbol" pitchFamily="18" charset="2"/>
              </a:rPr>
              <a:t>outer STOs are each composed of a single GTO.</a:t>
            </a:r>
          </a:p>
        </p:txBody>
      </p:sp>
      <p:grpSp>
        <p:nvGrpSpPr>
          <p:cNvPr id="2" name="Group 2058"/>
          <p:cNvGrpSpPr>
            <a:grpSpLocks/>
          </p:cNvGrpSpPr>
          <p:nvPr/>
        </p:nvGrpSpPr>
        <p:grpSpPr bwMode="auto">
          <a:xfrm>
            <a:off x="762000" y="3787775"/>
            <a:ext cx="6500813" cy="2212975"/>
            <a:chOff x="480" y="2386"/>
            <a:chExt cx="4095" cy="1394"/>
          </a:xfrm>
        </p:grpSpPr>
        <p:graphicFrame>
          <p:nvGraphicFramePr>
            <p:cNvPr id="19466" name="Object 2054"/>
            <p:cNvGraphicFramePr>
              <a:graphicFrameLocks noChangeAspect="1"/>
            </p:cNvGraphicFramePr>
            <p:nvPr/>
          </p:nvGraphicFramePr>
          <p:xfrm>
            <a:off x="2188" y="2387"/>
            <a:ext cx="2387" cy="1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22" name="Equation" r:id="rId3" imgW="2286000" imgH="1295527" progId="Equation.DSMT4">
                    <p:embed/>
                  </p:oleObj>
                </mc:Choice>
                <mc:Fallback>
                  <p:oleObj name="Equation" r:id="rId3" imgW="2286000" imgH="1295527" progId="Equation.DSMT4">
                    <p:embed/>
                    <p:pic>
                      <p:nvPicPr>
                        <p:cNvPr id="0" name="Object 20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8" y="2387"/>
                          <a:ext cx="2387" cy="13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7" name="Text Box 2055"/>
            <p:cNvSpPr txBox="1">
              <a:spLocks noChangeArrowheads="1"/>
            </p:cNvSpPr>
            <p:nvPr/>
          </p:nvSpPr>
          <p:spPr bwMode="auto">
            <a:xfrm>
              <a:off x="480" y="2386"/>
              <a:ext cx="16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Second Row (e.g. C):</a:t>
              </a:r>
            </a:p>
          </p:txBody>
        </p:sp>
      </p:grpSp>
      <p:grpSp>
        <p:nvGrpSpPr>
          <p:cNvPr id="3" name="Group 2057"/>
          <p:cNvGrpSpPr>
            <a:grpSpLocks/>
          </p:cNvGrpSpPr>
          <p:nvPr/>
        </p:nvGrpSpPr>
        <p:grpSpPr bwMode="auto">
          <a:xfrm>
            <a:off x="1116013" y="3060700"/>
            <a:ext cx="5792787" cy="419100"/>
            <a:chOff x="703" y="1928"/>
            <a:chExt cx="3649" cy="264"/>
          </a:xfrm>
        </p:grpSpPr>
        <p:graphicFrame>
          <p:nvGraphicFramePr>
            <p:cNvPr id="19464" name="Object 2053"/>
            <p:cNvGraphicFramePr>
              <a:graphicFrameLocks noChangeAspect="1"/>
            </p:cNvGraphicFramePr>
            <p:nvPr/>
          </p:nvGraphicFramePr>
          <p:xfrm>
            <a:off x="2197" y="1928"/>
            <a:ext cx="2155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23" name="Equation" r:id="rId5" imgW="2057535" imgH="190479" progId="Equation.DSMT4">
                    <p:embed/>
                  </p:oleObj>
                </mc:Choice>
                <mc:Fallback>
                  <p:oleObj name="Equation" r:id="rId5" imgW="2057535" imgH="190479" progId="Equation.DSMT4">
                    <p:embed/>
                    <p:pic>
                      <p:nvPicPr>
                        <p:cNvPr id="0" name="Object 20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97" y="1928"/>
                          <a:ext cx="2155" cy="2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5" name="Text Box 2056"/>
            <p:cNvSpPr txBox="1">
              <a:spLocks noChangeArrowheads="1"/>
            </p:cNvSpPr>
            <p:nvPr/>
          </p:nvSpPr>
          <p:spPr bwMode="auto">
            <a:xfrm>
              <a:off x="703" y="1939"/>
              <a:ext cx="14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First Row (e.g. H):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2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899" grpId="0" autoUpdateAnimBg="0"/>
      <p:bldP spid="72090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EBB5859-5C17-47A1-94C7-2D046DC310BE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908300" y="182563"/>
            <a:ext cx="31877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Polarization Functions</a:t>
            </a:r>
          </a:p>
        </p:txBody>
      </p:sp>
      <p:sp>
        <p:nvSpPr>
          <p:cNvPr id="718852" name="Text Box 4"/>
          <p:cNvSpPr txBox="1">
            <a:spLocks noChangeArrowheads="1"/>
          </p:cNvSpPr>
          <p:nvPr/>
        </p:nvSpPr>
        <p:spPr bwMode="auto">
          <a:xfrm>
            <a:off x="593725" y="762000"/>
            <a:ext cx="79644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Often, the electron density in a bond is distorted from cylindrical</a:t>
            </a:r>
          </a:p>
          <a:p>
            <a:r>
              <a:rPr lang="en-US">
                <a:solidFill>
                  <a:srgbClr val="002060"/>
                </a:solidFill>
              </a:rPr>
              <a:t>symmetry.  For example, one expects the electron density in a C-H</a:t>
            </a:r>
          </a:p>
          <a:p>
            <a:r>
              <a:rPr lang="en-US">
                <a:solidFill>
                  <a:srgbClr val="002060"/>
                </a:solidFill>
              </a:rPr>
              <a:t>bond in 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C=CH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to be different in the plane and perpendicular to the</a:t>
            </a:r>
          </a:p>
          <a:p>
            <a:r>
              <a:rPr lang="en-US">
                <a:solidFill>
                  <a:srgbClr val="002060"/>
                </a:solidFill>
              </a:rPr>
              <a:t>plane of the molecule.</a:t>
            </a:r>
          </a:p>
        </p:txBody>
      </p:sp>
      <p:sp>
        <p:nvSpPr>
          <p:cNvPr id="718853" name="Text Box 5"/>
          <p:cNvSpPr txBox="1">
            <a:spLocks noChangeArrowheads="1"/>
          </p:cNvSpPr>
          <p:nvPr/>
        </p:nvSpPr>
        <p:spPr bwMode="auto">
          <a:xfrm>
            <a:off x="609600" y="2209800"/>
            <a:ext cx="760253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allow for this distortion, “polarization functions” are often added</a:t>
            </a:r>
          </a:p>
          <a:p>
            <a:r>
              <a:rPr lang="en-US">
                <a:solidFill>
                  <a:srgbClr val="002060"/>
                </a:solidFill>
              </a:rPr>
              <a:t>to the basis set.  They are STOs (usually composed of a single</a:t>
            </a:r>
          </a:p>
          <a:p>
            <a:r>
              <a:rPr lang="en-US">
                <a:solidFill>
                  <a:srgbClr val="002060"/>
                </a:solidFill>
              </a:rPr>
              <a:t>GTO) with the angular momentum quantum number greater than</a:t>
            </a:r>
          </a:p>
          <a:p>
            <a:r>
              <a:rPr lang="en-US">
                <a:solidFill>
                  <a:srgbClr val="002060"/>
                </a:solidFill>
              </a:rPr>
              <a:t>that required to describe the electrons in the atom.</a:t>
            </a:r>
          </a:p>
        </p:txBody>
      </p:sp>
      <p:sp>
        <p:nvSpPr>
          <p:cNvPr id="718854" name="Text Box 6"/>
          <p:cNvSpPr txBox="1">
            <a:spLocks noChangeArrowheads="1"/>
          </p:cNvSpPr>
          <p:nvPr/>
        </p:nvSpPr>
        <p:spPr bwMode="auto">
          <a:xfrm>
            <a:off x="609600" y="3657600"/>
            <a:ext cx="73437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hydrogen atoms, polarization functions are usually a set</a:t>
            </a:r>
          </a:p>
          <a:p>
            <a:r>
              <a:rPr lang="en-US">
                <a:solidFill>
                  <a:srgbClr val="002060"/>
                </a:solidFill>
              </a:rPr>
              <a:t>of three 2p orbitals (sometimes a set of 3d orbitals are thrown in</a:t>
            </a:r>
          </a:p>
          <a:p>
            <a:r>
              <a:rPr lang="en-US">
                <a:solidFill>
                  <a:srgbClr val="002060"/>
                </a:solidFill>
              </a:rPr>
              <a:t>for good measure)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609600" y="4800600"/>
            <a:ext cx="8196263" cy="1692275"/>
            <a:chOff x="384" y="3024"/>
            <a:chExt cx="5163" cy="1066"/>
          </a:xfrm>
        </p:grpSpPr>
        <p:sp>
          <p:nvSpPr>
            <p:cNvPr id="20488" name="Text Box 7"/>
            <p:cNvSpPr txBox="1">
              <a:spLocks noChangeArrowheads="1"/>
            </p:cNvSpPr>
            <p:nvPr/>
          </p:nvSpPr>
          <p:spPr bwMode="auto">
            <a:xfrm>
              <a:off x="384" y="3024"/>
              <a:ext cx="516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second and third row elements, polarization functions are usually a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set of five</a:t>
              </a:r>
              <a:r>
                <a:rPr lang="en-US">
                  <a:solidFill>
                    <a:srgbClr val="FF6600"/>
                  </a:solidFill>
                </a:rPr>
                <a:t>**</a:t>
              </a:r>
              <a:r>
                <a:rPr lang="en-US">
                  <a:solidFill>
                    <a:srgbClr val="002060"/>
                  </a:solidFill>
                </a:rPr>
                <a:t> 3d orbitals (sometimes a set of f orbitals is also used)</a:t>
              </a:r>
            </a:p>
          </p:txBody>
        </p:sp>
        <p:sp>
          <p:nvSpPr>
            <p:cNvPr id="20489" name="Text Box 8"/>
            <p:cNvSpPr txBox="1">
              <a:spLocks noChangeArrowheads="1"/>
            </p:cNvSpPr>
            <p:nvPr/>
          </p:nvSpPr>
          <p:spPr bwMode="auto">
            <a:xfrm>
              <a:off x="422" y="3648"/>
              <a:ext cx="439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6600"/>
                  </a:solidFill>
                </a:rPr>
                <a:t>** In some basis sets, six (Cartesian) d orbitals are used, but</a:t>
              </a:r>
            </a:p>
            <a:p>
              <a:r>
                <a:rPr lang="en-US">
                  <a:solidFill>
                    <a:srgbClr val="FF6600"/>
                  </a:solidFill>
                </a:rPr>
                <a:t>    let’s not worry about that.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1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18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1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1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1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52" grpId="0" autoUpdateAnimBg="0"/>
      <p:bldP spid="718853" grpId="0" autoUpdateAnimBg="0"/>
      <p:bldP spid="71885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7CC9CDA-B741-4D03-A1B0-4C00332BCEE7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96888" y="685800"/>
            <a:ext cx="7656512" cy="701675"/>
            <a:chOff x="313" y="432"/>
            <a:chExt cx="4823" cy="442"/>
          </a:xfrm>
        </p:grpSpPr>
        <p:sp>
          <p:nvSpPr>
            <p:cNvPr id="21514" name="Text Box 2"/>
            <p:cNvSpPr txBox="1">
              <a:spLocks noChangeArrowheads="1"/>
            </p:cNvSpPr>
            <p:nvPr/>
          </p:nvSpPr>
          <p:spPr bwMode="auto">
            <a:xfrm>
              <a:off x="313" y="432"/>
              <a:ext cx="123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        6-31G(d):  </a:t>
              </a:r>
            </a:p>
            <a:p>
              <a:r>
                <a:rPr lang="en-US">
                  <a:solidFill>
                    <a:schemeClr val="bg1"/>
                  </a:solidFill>
                </a:rPr>
                <a:t>[ aka 6-31G* ]</a:t>
              </a:r>
            </a:p>
          </p:txBody>
        </p:sp>
        <p:sp>
          <p:nvSpPr>
            <p:cNvPr id="21515" name="Text Box 3"/>
            <p:cNvSpPr txBox="1">
              <a:spLocks noChangeArrowheads="1"/>
            </p:cNvSpPr>
            <p:nvPr/>
          </p:nvSpPr>
          <p:spPr bwMode="auto">
            <a:xfrm>
              <a:off x="1513" y="432"/>
              <a:ext cx="362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 set of d orbitals is added to all atoms other than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hydrogen.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20688" y="1660525"/>
            <a:ext cx="7773987" cy="1181100"/>
            <a:chOff x="265" y="1046"/>
            <a:chExt cx="4897" cy="744"/>
          </a:xfrm>
        </p:grpSpPr>
        <p:sp>
          <p:nvSpPr>
            <p:cNvPr id="21512" name="Text Box 4"/>
            <p:cNvSpPr txBox="1">
              <a:spLocks noChangeArrowheads="1"/>
            </p:cNvSpPr>
            <p:nvPr/>
          </p:nvSpPr>
          <p:spPr bwMode="auto">
            <a:xfrm>
              <a:off x="265" y="1046"/>
              <a:ext cx="128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      6-31G(d,p):  </a:t>
              </a:r>
            </a:p>
            <a:p>
              <a:r>
                <a:rPr lang="en-US">
                  <a:solidFill>
                    <a:schemeClr val="bg1"/>
                  </a:solidFill>
                </a:rPr>
                <a:t>[ aka 6-31G** ]</a:t>
              </a:r>
            </a:p>
          </p:txBody>
        </p:sp>
        <p:sp>
          <p:nvSpPr>
            <p:cNvPr id="21513" name="Text Box 5"/>
            <p:cNvSpPr txBox="1">
              <a:spLocks noChangeArrowheads="1"/>
            </p:cNvSpPr>
            <p:nvPr/>
          </p:nvSpPr>
          <p:spPr bwMode="auto">
            <a:xfrm>
              <a:off x="1513" y="1046"/>
              <a:ext cx="3649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 set of d orbitals is added to all atoms other than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hydrogen.  </a:t>
              </a:r>
            </a:p>
            <a:p>
              <a:pPr>
                <a:lnSpc>
                  <a:spcPct val="180000"/>
                </a:lnSpc>
              </a:pPr>
              <a:r>
                <a:rPr lang="en-US">
                  <a:solidFill>
                    <a:srgbClr val="002060"/>
                  </a:solidFill>
                </a:rPr>
                <a:t>A set of p orbitals is added to hydrogen atoms.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28600" y="3381375"/>
            <a:ext cx="8078788" cy="1571625"/>
            <a:chOff x="144" y="2130"/>
            <a:chExt cx="5089" cy="990"/>
          </a:xfrm>
        </p:grpSpPr>
        <p:sp>
          <p:nvSpPr>
            <p:cNvPr id="21510" name="Text Box 6"/>
            <p:cNvSpPr txBox="1">
              <a:spLocks noChangeArrowheads="1"/>
            </p:cNvSpPr>
            <p:nvPr/>
          </p:nvSpPr>
          <p:spPr bwMode="auto">
            <a:xfrm>
              <a:off x="144" y="2130"/>
              <a:ext cx="13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6-311G(3df,2pd):</a:t>
              </a:r>
            </a:p>
          </p:txBody>
        </p:sp>
        <p:sp>
          <p:nvSpPr>
            <p:cNvPr id="21511" name="Text Box 7"/>
            <p:cNvSpPr txBox="1">
              <a:spLocks noChangeArrowheads="1"/>
            </p:cNvSpPr>
            <p:nvPr/>
          </p:nvSpPr>
          <p:spPr bwMode="auto">
            <a:xfrm>
              <a:off x="1513" y="2140"/>
              <a:ext cx="3720" cy="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Three sets of d orbitals and one set of f orbitals are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added to all atoms other than hydrogen.  </a:t>
              </a:r>
            </a:p>
            <a:p>
              <a:pPr>
                <a:lnSpc>
                  <a:spcPct val="180000"/>
                </a:lnSpc>
              </a:pPr>
              <a:r>
                <a:rPr lang="en-US">
                  <a:solidFill>
                    <a:srgbClr val="002060"/>
                  </a:solidFill>
                </a:rPr>
                <a:t>Two sets of p orbitals and one set of d orbitals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is added to hydrogen atoms.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F0522C3-C53A-4136-A687-091FA53869D2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1922" name="Text Box 2"/>
          <p:cNvSpPr txBox="1">
            <a:spLocks noChangeArrowheads="1"/>
          </p:cNvSpPr>
          <p:nvPr/>
        </p:nvSpPr>
        <p:spPr bwMode="auto">
          <a:xfrm>
            <a:off x="628650" y="228600"/>
            <a:ext cx="7524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B050"/>
                </a:solidFill>
              </a:rPr>
              <a:t>What are the STOs on each atom (and the total number of STOs)</a:t>
            </a:r>
          </a:p>
          <a:p>
            <a:r>
              <a:rPr lang="en-US">
                <a:solidFill>
                  <a:srgbClr val="00B050"/>
                </a:solidFill>
              </a:rPr>
              <a:t>in CH</a:t>
            </a:r>
            <a:r>
              <a:rPr lang="en-US" baseline="-25000">
                <a:solidFill>
                  <a:srgbClr val="00B050"/>
                </a:solidFill>
              </a:rPr>
              <a:t>3</a:t>
            </a:r>
            <a:r>
              <a:rPr lang="en-US">
                <a:solidFill>
                  <a:srgbClr val="00B050"/>
                </a:solidFill>
              </a:rPr>
              <a:t>Cl using a 6-311G(2df,2p) basis set?</a:t>
            </a:r>
          </a:p>
        </p:txBody>
      </p:sp>
      <p:sp>
        <p:nvSpPr>
          <p:cNvPr id="721926" name="Text Box 6"/>
          <p:cNvSpPr txBox="1">
            <a:spLocks noChangeArrowheads="1"/>
          </p:cNvSpPr>
          <p:nvPr/>
        </p:nvSpPr>
        <p:spPr bwMode="auto">
          <a:xfrm>
            <a:off x="1046163" y="3032125"/>
            <a:ext cx="1087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6600"/>
                </a:solidFill>
              </a:rPr>
              <a:t>Carbon:</a:t>
            </a:r>
          </a:p>
        </p:txBody>
      </p:sp>
      <p:sp>
        <p:nvSpPr>
          <p:cNvPr id="721927" name="Text Box 7"/>
          <p:cNvSpPr txBox="1">
            <a:spLocks noChangeArrowheads="1"/>
          </p:cNvSpPr>
          <p:nvPr/>
        </p:nvSpPr>
        <p:spPr bwMode="auto">
          <a:xfrm>
            <a:off x="2286000" y="3032125"/>
            <a:ext cx="1987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1s STO (core)</a:t>
            </a:r>
          </a:p>
        </p:txBody>
      </p:sp>
      <p:sp>
        <p:nvSpPr>
          <p:cNvPr id="721928" name="Text Box 8"/>
          <p:cNvSpPr txBox="1">
            <a:spLocks noChangeArrowheads="1"/>
          </p:cNvSpPr>
          <p:nvPr/>
        </p:nvSpPr>
        <p:spPr bwMode="auto">
          <a:xfrm>
            <a:off x="2301875" y="3446463"/>
            <a:ext cx="3625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2s STOs (triply split valence)</a:t>
            </a:r>
          </a:p>
        </p:txBody>
      </p:sp>
      <p:sp>
        <p:nvSpPr>
          <p:cNvPr id="721929" name="Text Box 9"/>
          <p:cNvSpPr txBox="1">
            <a:spLocks noChangeArrowheads="1"/>
          </p:cNvSpPr>
          <p:nvPr/>
        </p:nvSpPr>
        <p:spPr bwMode="auto">
          <a:xfrm>
            <a:off x="2286000" y="3843338"/>
            <a:ext cx="4048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x 3 2p STOs (triply split valence)</a:t>
            </a:r>
          </a:p>
        </p:txBody>
      </p:sp>
      <p:sp>
        <p:nvSpPr>
          <p:cNvPr id="721930" name="Text Box 10"/>
          <p:cNvSpPr txBox="1">
            <a:spLocks noChangeArrowheads="1"/>
          </p:cNvSpPr>
          <p:nvPr/>
        </p:nvSpPr>
        <p:spPr bwMode="auto">
          <a:xfrm>
            <a:off x="2286000" y="4327525"/>
            <a:ext cx="4429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2 x 5 3d STOs (polarization functions)</a:t>
            </a:r>
          </a:p>
        </p:txBody>
      </p:sp>
      <p:sp>
        <p:nvSpPr>
          <p:cNvPr id="721931" name="Text Box 11"/>
          <p:cNvSpPr txBox="1">
            <a:spLocks noChangeArrowheads="1"/>
          </p:cNvSpPr>
          <p:nvPr/>
        </p:nvSpPr>
        <p:spPr bwMode="auto">
          <a:xfrm>
            <a:off x="2286000" y="4784725"/>
            <a:ext cx="394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7 4f STOs (polarization functions)</a:t>
            </a:r>
          </a:p>
        </p:txBody>
      </p:sp>
      <p:sp>
        <p:nvSpPr>
          <p:cNvPr id="721923" name="Text Box 3"/>
          <p:cNvSpPr txBox="1">
            <a:spLocks noChangeArrowheads="1"/>
          </p:cNvSpPr>
          <p:nvPr/>
        </p:nvSpPr>
        <p:spPr bwMode="auto">
          <a:xfrm>
            <a:off x="669925" y="1219200"/>
            <a:ext cx="1482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6600"/>
                </a:solidFill>
              </a:rPr>
              <a:t>Hydrogens:</a:t>
            </a:r>
          </a:p>
        </p:txBody>
      </p:sp>
      <p:sp>
        <p:nvSpPr>
          <p:cNvPr id="721924" name="Text Box 4"/>
          <p:cNvSpPr txBox="1">
            <a:spLocks noChangeArrowheads="1"/>
          </p:cNvSpPr>
          <p:nvPr/>
        </p:nvSpPr>
        <p:spPr bwMode="auto">
          <a:xfrm>
            <a:off x="2270125" y="1219200"/>
            <a:ext cx="3625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1s STOs (triply split valence)</a:t>
            </a:r>
          </a:p>
        </p:txBody>
      </p:sp>
      <p:sp>
        <p:nvSpPr>
          <p:cNvPr id="721925" name="Text Box 5"/>
          <p:cNvSpPr txBox="1">
            <a:spLocks noChangeArrowheads="1"/>
          </p:cNvSpPr>
          <p:nvPr/>
        </p:nvSpPr>
        <p:spPr bwMode="auto">
          <a:xfrm>
            <a:off x="2286000" y="1665288"/>
            <a:ext cx="4429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2 x 3 2p STOs (polarization functions)</a:t>
            </a:r>
          </a:p>
        </p:txBody>
      </p:sp>
      <p:sp>
        <p:nvSpPr>
          <p:cNvPr id="721932" name="Text Box 12"/>
          <p:cNvSpPr txBox="1">
            <a:spLocks noChangeArrowheads="1"/>
          </p:cNvSpPr>
          <p:nvPr/>
        </p:nvSpPr>
        <p:spPr bwMode="auto">
          <a:xfrm>
            <a:off x="2286000" y="2144713"/>
            <a:ext cx="330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Each hydrogen has 9 STOs</a:t>
            </a:r>
          </a:p>
        </p:txBody>
      </p:sp>
      <p:sp>
        <p:nvSpPr>
          <p:cNvPr id="721933" name="Text Box 13"/>
          <p:cNvSpPr txBox="1">
            <a:spLocks noChangeArrowheads="1"/>
          </p:cNvSpPr>
          <p:nvPr/>
        </p:nvSpPr>
        <p:spPr bwMode="auto">
          <a:xfrm>
            <a:off x="2286000" y="5257800"/>
            <a:ext cx="3019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The carbon has 30 STOs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2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2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2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2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1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2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2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2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2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2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2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21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2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2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72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21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2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922" grpId="0" autoUpdateAnimBg="0"/>
      <p:bldP spid="721926" grpId="0" autoUpdateAnimBg="0"/>
      <p:bldP spid="721927" grpId="0" autoUpdateAnimBg="0"/>
      <p:bldP spid="721928" grpId="0" autoUpdateAnimBg="0"/>
      <p:bldP spid="721929" grpId="0" autoUpdateAnimBg="0"/>
      <p:bldP spid="721930" grpId="0" autoUpdateAnimBg="0"/>
      <p:bldP spid="721931" grpId="0" autoUpdateAnimBg="0"/>
      <p:bldP spid="721923" grpId="0" autoUpdateAnimBg="0"/>
      <p:bldP spid="721924" grpId="0" autoUpdateAnimBg="0"/>
      <p:bldP spid="721925" grpId="0" autoUpdateAnimBg="0"/>
      <p:bldP spid="721932" grpId="0" autoUpdateAnimBg="0"/>
      <p:bldP spid="72193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D8A4763-4C35-4ED6-881D-AEC57776476F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2950" name="Text Box 6"/>
          <p:cNvSpPr txBox="1">
            <a:spLocks noChangeArrowheads="1"/>
          </p:cNvSpPr>
          <p:nvPr/>
        </p:nvSpPr>
        <p:spPr bwMode="auto">
          <a:xfrm>
            <a:off x="1046163" y="609600"/>
            <a:ext cx="12017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6600"/>
                </a:solidFill>
              </a:rPr>
              <a:t>Chlorine:</a:t>
            </a:r>
          </a:p>
        </p:txBody>
      </p:sp>
      <p:sp>
        <p:nvSpPr>
          <p:cNvPr id="722951" name="Text Box 7"/>
          <p:cNvSpPr txBox="1">
            <a:spLocks noChangeArrowheads="1"/>
          </p:cNvSpPr>
          <p:nvPr/>
        </p:nvSpPr>
        <p:spPr bwMode="auto">
          <a:xfrm>
            <a:off x="2286000" y="609600"/>
            <a:ext cx="1987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1s STO (core)</a:t>
            </a:r>
          </a:p>
        </p:txBody>
      </p:sp>
      <p:sp>
        <p:nvSpPr>
          <p:cNvPr id="722952" name="Text Box 8"/>
          <p:cNvSpPr txBox="1">
            <a:spLocks noChangeArrowheads="1"/>
          </p:cNvSpPr>
          <p:nvPr/>
        </p:nvSpPr>
        <p:spPr bwMode="auto">
          <a:xfrm>
            <a:off x="2286000" y="1905000"/>
            <a:ext cx="3625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3s STOs (triply split valence)</a:t>
            </a:r>
          </a:p>
        </p:txBody>
      </p:sp>
      <p:sp>
        <p:nvSpPr>
          <p:cNvPr id="722953" name="Text Box 9"/>
          <p:cNvSpPr txBox="1">
            <a:spLocks noChangeArrowheads="1"/>
          </p:cNvSpPr>
          <p:nvPr/>
        </p:nvSpPr>
        <p:spPr bwMode="auto">
          <a:xfrm>
            <a:off x="2286000" y="2362200"/>
            <a:ext cx="4048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x 3 3p STOs (triply split valence)</a:t>
            </a:r>
          </a:p>
        </p:txBody>
      </p:sp>
      <p:sp>
        <p:nvSpPr>
          <p:cNvPr id="722954" name="Text Box 10"/>
          <p:cNvSpPr txBox="1">
            <a:spLocks noChangeArrowheads="1"/>
          </p:cNvSpPr>
          <p:nvPr/>
        </p:nvSpPr>
        <p:spPr bwMode="auto">
          <a:xfrm>
            <a:off x="2286000" y="2787650"/>
            <a:ext cx="4429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2 x 5 3d STOs (polarization functions)</a:t>
            </a:r>
          </a:p>
        </p:txBody>
      </p:sp>
      <p:sp>
        <p:nvSpPr>
          <p:cNvPr id="722955" name="Text Box 11"/>
          <p:cNvSpPr txBox="1">
            <a:spLocks noChangeArrowheads="1"/>
          </p:cNvSpPr>
          <p:nvPr/>
        </p:nvSpPr>
        <p:spPr bwMode="auto">
          <a:xfrm>
            <a:off x="2286000" y="3244850"/>
            <a:ext cx="394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7 4f STOs (polarization functions)</a:t>
            </a:r>
          </a:p>
        </p:txBody>
      </p:sp>
      <p:sp>
        <p:nvSpPr>
          <p:cNvPr id="722957" name="Text Box 13"/>
          <p:cNvSpPr txBox="1">
            <a:spLocks noChangeArrowheads="1"/>
          </p:cNvSpPr>
          <p:nvPr/>
        </p:nvSpPr>
        <p:spPr bwMode="auto">
          <a:xfrm>
            <a:off x="2286000" y="3717925"/>
            <a:ext cx="3133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The chlorine has 34 STOs</a:t>
            </a:r>
          </a:p>
        </p:txBody>
      </p:sp>
      <p:sp>
        <p:nvSpPr>
          <p:cNvPr id="722958" name="Text Box 14"/>
          <p:cNvSpPr txBox="1">
            <a:spLocks noChangeArrowheads="1"/>
          </p:cNvSpPr>
          <p:nvPr/>
        </p:nvSpPr>
        <p:spPr bwMode="auto">
          <a:xfrm>
            <a:off x="2286000" y="1050925"/>
            <a:ext cx="1987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2s STO (core)</a:t>
            </a:r>
          </a:p>
        </p:txBody>
      </p:sp>
      <p:sp>
        <p:nvSpPr>
          <p:cNvPr id="722959" name="Text Box 15"/>
          <p:cNvSpPr txBox="1">
            <a:spLocks noChangeArrowheads="1"/>
          </p:cNvSpPr>
          <p:nvPr/>
        </p:nvSpPr>
        <p:spPr bwMode="auto">
          <a:xfrm>
            <a:off x="2286000" y="1447800"/>
            <a:ext cx="2128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 2p STOs (core)</a:t>
            </a:r>
          </a:p>
        </p:txBody>
      </p:sp>
      <p:sp>
        <p:nvSpPr>
          <p:cNvPr id="722960" name="Text Box 16"/>
          <p:cNvSpPr txBox="1">
            <a:spLocks noChangeArrowheads="1"/>
          </p:cNvSpPr>
          <p:nvPr/>
        </p:nvSpPr>
        <p:spPr bwMode="auto">
          <a:xfrm>
            <a:off x="1214438" y="4800600"/>
            <a:ext cx="27924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Total Number of STOs:</a:t>
            </a:r>
          </a:p>
        </p:txBody>
      </p:sp>
      <p:sp>
        <p:nvSpPr>
          <p:cNvPr id="722961" name="Text Box 17"/>
          <p:cNvSpPr txBox="1">
            <a:spLocks noChangeArrowheads="1"/>
          </p:cNvSpPr>
          <p:nvPr/>
        </p:nvSpPr>
        <p:spPr bwMode="auto">
          <a:xfrm>
            <a:off x="4110038" y="4800600"/>
            <a:ext cx="24431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3 x 9 + 30 + 34 = 91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2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2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22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2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2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2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2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22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22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2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2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2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2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2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2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2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2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22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2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722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2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22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950" grpId="0" autoUpdateAnimBg="0"/>
      <p:bldP spid="722951" grpId="0" autoUpdateAnimBg="0"/>
      <p:bldP spid="722952" grpId="0" autoUpdateAnimBg="0"/>
      <p:bldP spid="722953" grpId="0" autoUpdateAnimBg="0"/>
      <p:bldP spid="722954" grpId="0" autoUpdateAnimBg="0"/>
      <p:bldP spid="722955" grpId="0" autoUpdateAnimBg="0"/>
      <p:bldP spid="722957" grpId="0" autoUpdateAnimBg="0"/>
      <p:bldP spid="722958" grpId="0" autoUpdateAnimBg="0"/>
      <p:bldP spid="722959" grpId="0" autoUpdateAnimBg="0"/>
      <p:bldP spid="722960" grpId="0" autoUpdateAnimBg="0"/>
      <p:bldP spid="72296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5AD4F31-FE30-4180-BD65-937E9ED5BAB7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3087688" y="182563"/>
            <a:ext cx="25511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Diffuse Functions</a:t>
            </a:r>
          </a:p>
        </p:txBody>
      </p:sp>
      <p:sp>
        <p:nvSpPr>
          <p:cNvPr id="723971" name="Text Box 3"/>
          <p:cNvSpPr txBox="1">
            <a:spLocks noChangeArrowheads="1"/>
          </p:cNvSpPr>
          <p:nvPr/>
        </p:nvSpPr>
        <p:spPr bwMode="auto">
          <a:xfrm>
            <a:off x="746125" y="1001713"/>
            <a:ext cx="53752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Molecules  (a) with a negative charge (anions)</a:t>
            </a:r>
          </a:p>
          <a:p>
            <a:r>
              <a:rPr lang="en-US">
                <a:solidFill>
                  <a:srgbClr val="002060"/>
                </a:solidFill>
              </a:rPr>
              <a:t>                  (b) in excited electronic states</a:t>
            </a:r>
          </a:p>
          <a:p>
            <a:r>
              <a:rPr lang="en-US">
                <a:solidFill>
                  <a:srgbClr val="002060"/>
                </a:solidFill>
              </a:rPr>
              <a:t>                  (c) involved in Hydrogen Bonding</a:t>
            </a:r>
          </a:p>
        </p:txBody>
      </p:sp>
      <p:sp>
        <p:nvSpPr>
          <p:cNvPr id="723972" name="Text Box 4"/>
          <p:cNvSpPr txBox="1">
            <a:spLocks noChangeArrowheads="1"/>
          </p:cNvSpPr>
          <p:nvPr/>
        </p:nvSpPr>
        <p:spPr bwMode="auto">
          <a:xfrm>
            <a:off x="782638" y="2057400"/>
            <a:ext cx="7218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have a significant electron density at distances further from the</a:t>
            </a:r>
          </a:p>
          <a:p>
            <a:r>
              <a:rPr lang="en-US">
                <a:solidFill>
                  <a:srgbClr val="002060"/>
                </a:solidFill>
              </a:rPr>
              <a:t>nuclei than most ground state neutral molecules.</a:t>
            </a:r>
          </a:p>
        </p:txBody>
      </p:sp>
      <p:sp>
        <p:nvSpPr>
          <p:cNvPr id="723973" name="Text Box 5"/>
          <p:cNvSpPr txBox="1">
            <a:spLocks noChangeArrowheads="1"/>
          </p:cNvSpPr>
          <p:nvPr/>
        </p:nvSpPr>
        <p:spPr bwMode="auto">
          <a:xfrm>
            <a:off x="762000" y="2895600"/>
            <a:ext cx="72024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account for this, “diffuse” functions are sometimes added to</a:t>
            </a:r>
          </a:p>
          <a:p>
            <a:r>
              <a:rPr lang="en-US">
                <a:solidFill>
                  <a:srgbClr val="002060"/>
                </a:solidFill>
              </a:rPr>
              <a:t>the basis set.</a:t>
            </a:r>
          </a:p>
        </p:txBody>
      </p:sp>
      <p:sp>
        <p:nvSpPr>
          <p:cNvPr id="723974" name="Text Box 6"/>
          <p:cNvSpPr txBox="1">
            <a:spLocks noChangeArrowheads="1"/>
          </p:cNvSpPr>
          <p:nvPr/>
        </p:nvSpPr>
        <p:spPr bwMode="auto">
          <a:xfrm>
            <a:off x="762000" y="3744913"/>
            <a:ext cx="7235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hydrogen atoms, this is a single ns orbital with a very small</a:t>
            </a:r>
          </a:p>
          <a:p>
            <a:r>
              <a:rPr lang="en-US">
                <a:solidFill>
                  <a:srgbClr val="002060"/>
                </a:solidFill>
              </a:rPr>
              <a:t>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 (i.e. large extension away from the nucleus)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23975" name="Text Box 7"/>
          <p:cNvSpPr txBox="1">
            <a:spLocks noChangeArrowheads="1"/>
          </p:cNvSpPr>
          <p:nvPr/>
        </p:nvSpPr>
        <p:spPr bwMode="auto">
          <a:xfrm>
            <a:off x="765175" y="4632325"/>
            <a:ext cx="59769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atoms other than hydrogen, this is an ns orbital </a:t>
            </a:r>
          </a:p>
          <a:p>
            <a:r>
              <a:rPr lang="en-US">
                <a:solidFill>
                  <a:srgbClr val="002060"/>
                </a:solidFill>
              </a:rPr>
              <a:t>and 3 np orbitals with a very small 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.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2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2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2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2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1" grpId="0" build="p" autoUpdateAnimBg="0"/>
      <p:bldP spid="723972" grpId="0" autoUpdateAnimBg="0"/>
      <p:bldP spid="723973" grpId="0" autoUpdateAnimBg="0"/>
      <p:bldP spid="723974" grpId="0" autoUpdateAnimBg="0"/>
      <p:bldP spid="723975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9F9B99E-0BB7-41E7-B31F-E48AEC820DF6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4994" name="Text Box 2"/>
          <p:cNvSpPr txBox="1">
            <a:spLocks noChangeArrowheads="1"/>
          </p:cNvSpPr>
          <p:nvPr/>
        </p:nvSpPr>
        <p:spPr bwMode="auto">
          <a:xfrm>
            <a:off x="3429000" y="609600"/>
            <a:ext cx="10366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6-31+G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98525" y="990600"/>
            <a:ext cx="7431088" cy="777875"/>
            <a:chOff x="566" y="624"/>
            <a:chExt cx="4681" cy="490"/>
          </a:xfrm>
        </p:grpSpPr>
        <p:sp>
          <p:nvSpPr>
            <p:cNvPr id="25609" name="Line 3"/>
            <p:cNvSpPr>
              <a:spLocks noChangeShapeType="1"/>
            </p:cNvSpPr>
            <p:nvPr/>
          </p:nvSpPr>
          <p:spPr bwMode="auto">
            <a:xfrm flipV="1">
              <a:off x="2592" y="624"/>
              <a:ext cx="0" cy="24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0" name="Text Box 4"/>
            <p:cNvSpPr txBox="1">
              <a:spLocks noChangeArrowheads="1"/>
            </p:cNvSpPr>
            <p:nvPr/>
          </p:nvSpPr>
          <p:spPr bwMode="auto">
            <a:xfrm>
              <a:off x="566" y="864"/>
              <a:ext cx="468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All atoms other than hydrogen have an s and 3 p diffuse orbitals.</a:t>
              </a:r>
            </a:p>
          </p:txBody>
        </p:sp>
      </p:grpSp>
      <p:sp>
        <p:nvSpPr>
          <p:cNvPr id="724998" name="Text Box 6"/>
          <p:cNvSpPr txBox="1">
            <a:spLocks noChangeArrowheads="1"/>
          </p:cNvSpPr>
          <p:nvPr/>
        </p:nvSpPr>
        <p:spPr bwMode="auto">
          <a:xfrm>
            <a:off x="3352800" y="2514600"/>
            <a:ext cx="1184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6-31++G</a:t>
            </a: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914400" y="2879725"/>
            <a:ext cx="7431088" cy="1265238"/>
            <a:chOff x="566" y="624"/>
            <a:chExt cx="4681" cy="797"/>
          </a:xfrm>
        </p:grpSpPr>
        <p:sp>
          <p:nvSpPr>
            <p:cNvPr id="25607" name="Line 8"/>
            <p:cNvSpPr>
              <a:spLocks noChangeShapeType="1"/>
            </p:cNvSpPr>
            <p:nvPr/>
          </p:nvSpPr>
          <p:spPr bwMode="auto">
            <a:xfrm flipV="1">
              <a:off x="2592" y="624"/>
              <a:ext cx="0" cy="24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8" name="Text Box 9"/>
            <p:cNvSpPr txBox="1">
              <a:spLocks noChangeArrowheads="1"/>
            </p:cNvSpPr>
            <p:nvPr/>
          </p:nvSpPr>
          <p:spPr bwMode="auto">
            <a:xfrm>
              <a:off x="566" y="864"/>
              <a:ext cx="4681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All atoms other than hydrogen have an s and 3 p diffuse orbitals.</a:t>
              </a:r>
            </a:p>
            <a:p>
              <a:pPr>
                <a:lnSpc>
                  <a:spcPct val="160000"/>
                </a:lnSpc>
              </a:pPr>
              <a:r>
                <a:rPr lang="en-US">
                  <a:solidFill>
                    <a:schemeClr val="bg1"/>
                  </a:solidFill>
                </a:rPr>
                <a:t>In addition, each hydrogen has an s diffuse orbital.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2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2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4994" grpId="0" autoUpdateAnimBg="0"/>
      <p:bldP spid="72499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7AECC6D-8BEE-45C1-BC6C-0808D2703F76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8943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57200" y="1293813"/>
            <a:ext cx="17272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60375" y="1903413"/>
            <a:ext cx="5326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484188" y="3092450"/>
            <a:ext cx="6877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508000" y="3733800"/>
            <a:ext cx="3641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6635" name="Text Box 12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dirty="0">
                <a:solidFill>
                  <a:srgbClr val="002060"/>
                </a:solidFill>
              </a:rPr>
              <a:t>• 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Examples:  </a:t>
            </a:r>
            <a:r>
              <a:rPr lang="en-US" sz="2200" dirty="0" err="1">
                <a:solidFill>
                  <a:srgbClr val="002060"/>
                </a:solidFill>
                <a:sym typeface="Symbol" pitchFamily="18" charset="2"/>
              </a:rPr>
              <a:t>Hartree-Fock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 Calculations on H</a:t>
            </a:r>
            <a:r>
              <a:rPr lang="en-US" sz="2200" baseline="-25000" dirty="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 dirty="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 dirty="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 dirty="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B7E40A4-526A-4ADE-86AC-FBF53A0E444C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LCAO-MO-SCF Theory for Molecules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533400" y="898525"/>
            <a:ext cx="7038975" cy="396875"/>
            <a:chOff x="336" y="566"/>
            <a:chExt cx="4434" cy="250"/>
          </a:xfrm>
        </p:grpSpPr>
        <p:sp>
          <p:nvSpPr>
            <p:cNvPr id="27658" name="Text Box 3"/>
            <p:cNvSpPr txBox="1">
              <a:spLocks noChangeArrowheads="1"/>
            </p:cNvSpPr>
            <p:nvPr/>
          </p:nvSpPr>
          <p:spPr bwMode="auto">
            <a:xfrm>
              <a:off x="336" y="566"/>
              <a:ext cx="103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Translation:</a:t>
              </a:r>
            </a:p>
          </p:txBody>
        </p:sp>
        <p:sp>
          <p:nvSpPr>
            <p:cNvPr id="27659" name="Text Box 4"/>
            <p:cNvSpPr txBox="1">
              <a:spLocks noChangeArrowheads="1"/>
            </p:cNvSpPr>
            <p:nvPr/>
          </p:nvSpPr>
          <p:spPr bwMode="auto">
            <a:xfrm>
              <a:off x="1344" y="566"/>
              <a:ext cx="34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LCAO = Linear Combination of Atomic Orbitals</a:t>
              </a:r>
            </a:p>
          </p:txBody>
        </p:sp>
      </p:grpSp>
      <p:sp>
        <p:nvSpPr>
          <p:cNvPr id="728069" name="Text Box 5"/>
          <p:cNvSpPr txBox="1">
            <a:spLocks noChangeArrowheads="1"/>
          </p:cNvSpPr>
          <p:nvPr/>
        </p:nvSpPr>
        <p:spPr bwMode="auto">
          <a:xfrm>
            <a:off x="2133600" y="1431925"/>
            <a:ext cx="3078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    MO = Molecular Orbital</a:t>
            </a:r>
          </a:p>
        </p:txBody>
      </p:sp>
      <p:sp>
        <p:nvSpPr>
          <p:cNvPr id="728070" name="Text Box 6"/>
          <p:cNvSpPr txBox="1">
            <a:spLocks noChangeArrowheads="1"/>
          </p:cNvSpPr>
          <p:nvPr/>
        </p:nvSpPr>
        <p:spPr bwMode="auto">
          <a:xfrm>
            <a:off x="2133600" y="1965325"/>
            <a:ext cx="3465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  SCF = Self-Consistent Field</a:t>
            </a:r>
          </a:p>
        </p:txBody>
      </p:sp>
      <p:sp>
        <p:nvSpPr>
          <p:cNvPr id="728071" name="Text Box 7"/>
          <p:cNvSpPr txBox="1">
            <a:spLocks noChangeArrowheads="1"/>
          </p:cNvSpPr>
          <p:nvPr/>
        </p:nvSpPr>
        <p:spPr bwMode="auto">
          <a:xfrm>
            <a:off x="669925" y="2906713"/>
            <a:ext cx="7559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1951, Roothaan developed the LCAO extension of the Hartree-</a:t>
            </a:r>
          </a:p>
          <a:p>
            <a:r>
              <a:rPr lang="en-US">
                <a:solidFill>
                  <a:srgbClr val="002060"/>
                </a:solidFill>
              </a:rPr>
              <a:t>Fock method.</a:t>
            </a:r>
          </a:p>
        </p:txBody>
      </p:sp>
      <p:sp>
        <p:nvSpPr>
          <p:cNvPr id="728072" name="Text Box 8"/>
          <p:cNvSpPr txBox="1">
            <a:spLocks noChangeArrowheads="1"/>
          </p:cNvSpPr>
          <p:nvPr/>
        </p:nvSpPr>
        <p:spPr bwMode="auto">
          <a:xfrm>
            <a:off x="669925" y="3821113"/>
            <a:ext cx="7883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put the Hartree-Fock equations into a matrix form which is</a:t>
            </a:r>
          </a:p>
          <a:p>
            <a:r>
              <a:rPr lang="en-US">
                <a:solidFill>
                  <a:srgbClr val="002060"/>
                </a:solidFill>
              </a:rPr>
              <a:t>much easier to use for accurate QM calculations on large molecules.</a:t>
            </a:r>
          </a:p>
        </p:txBody>
      </p:sp>
      <p:sp>
        <p:nvSpPr>
          <p:cNvPr id="728073" name="Text Box 9"/>
          <p:cNvSpPr txBox="1">
            <a:spLocks noChangeArrowheads="1"/>
          </p:cNvSpPr>
          <p:nvPr/>
        </p:nvSpPr>
        <p:spPr bwMode="auto">
          <a:xfrm>
            <a:off x="746125" y="4811713"/>
            <a:ext cx="7318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 will outline the method.  You are </a:t>
            </a:r>
            <a:r>
              <a:rPr lang="en-US" b="1">
                <a:solidFill>
                  <a:srgbClr val="FF33CC"/>
                </a:solidFill>
              </a:rPr>
              <a:t>not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responsible for any of the</a:t>
            </a:r>
          </a:p>
          <a:p>
            <a:r>
              <a:rPr lang="en-US">
                <a:solidFill>
                  <a:srgbClr val="002060"/>
                </a:solidFill>
              </a:rPr>
              <a:t>equations, only for the qualitative concept.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2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2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2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8069" grpId="0" autoUpdateAnimBg="0"/>
      <p:bldP spid="728070" grpId="0" autoUpdateAnimBg="0"/>
      <p:bldP spid="728071" grpId="0" autoUpdateAnimBg="0"/>
      <p:bldP spid="728072" grpId="0" autoUpdateAnimBg="0"/>
      <p:bldP spid="728073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E99F700-44C6-4DDD-8A3A-0FE3AE9240FF}" type="slidenum">
              <a:rPr lang="en-US" sz="1400" smtClean="0">
                <a:solidFill>
                  <a:srgbClr val="002060"/>
                </a:solidFill>
              </a:rPr>
              <a:pPr/>
              <a:t>27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9090" name="Text Box 2"/>
          <p:cNvSpPr txBox="1">
            <a:spLocks noChangeArrowheads="1"/>
          </p:cNvSpPr>
          <p:nvPr/>
        </p:nvSpPr>
        <p:spPr bwMode="auto">
          <a:xfrm>
            <a:off x="542925" y="1219200"/>
            <a:ext cx="70437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1.  The electrons in molecules occupy Molecular Orbitals 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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)</a:t>
            </a:r>
            <a:r>
              <a:rPr lang="en-U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29091" name="Text Box 3"/>
          <p:cNvSpPr txBox="1">
            <a:spLocks noChangeArrowheads="1"/>
          </p:cNvSpPr>
          <p:nvPr/>
        </p:nvSpPr>
        <p:spPr bwMode="auto">
          <a:xfrm>
            <a:off x="914400" y="1766888"/>
            <a:ext cx="5741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two electrons in each molecular orbital.</a:t>
            </a:r>
          </a:p>
          <a:p>
            <a:r>
              <a:rPr lang="en-US">
                <a:solidFill>
                  <a:srgbClr val="002060"/>
                </a:solidFill>
              </a:rPr>
              <a:t>One has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 spin and the second has  spin.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29093" name="Text Box 5"/>
          <p:cNvSpPr txBox="1">
            <a:spLocks noChangeArrowheads="1"/>
          </p:cNvSpPr>
          <p:nvPr/>
        </p:nvSpPr>
        <p:spPr bwMode="auto">
          <a:xfrm>
            <a:off x="560388" y="3214688"/>
            <a:ext cx="72405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2.  The total electronic wavefunction 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) can be expressed as</a:t>
            </a:r>
          </a:p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     a Slater Determinant (antisymmetrized product) of the MOs.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729094" name="Object 6"/>
          <p:cNvGraphicFramePr>
            <a:graphicFrameLocks noChangeAspect="1"/>
          </p:cNvGraphicFramePr>
          <p:nvPr/>
        </p:nvGraphicFramePr>
        <p:xfrm>
          <a:off x="1590675" y="4908550"/>
          <a:ext cx="452278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8" name="Equation" r:id="rId3" imgW="2743200" imgH="352318" progId="Equation.DSMT4">
                  <p:embed/>
                </p:oleObj>
              </mc:Choice>
              <mc:Fallback>
                <p:oleObj name="Equation" r:id="rId3" imgW="2743200" imgH="352318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0675" y="4908550"/>
                        <a:ext cx="4522788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9095" name="Text Box 7"/>
          <p:cNvSpPr txBox="1">
            <a:spLocks noChangeArrowheads="1"/>
          </p:cNvSpPr>
          <p:nvPr/>
        </p:nvSpPr>
        <p:spPr bwMode="auto">
          <a:xfrm>
            <a:off x="917575" y="3992563"/>
            <a:ext cx="6931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there are a total of N electrons, then N/2 MOs are needed.</a:t>
            </a:r>
          </a:p>
        </p:txBody>
      </p:sp>
      <p:sp>
        <p:nvSpPr>
          <p:cNvPr id="28680" name="Text Box 11"/>
          <p:cNvSpPr txBox="1">
            <a:spLocks noChangeArrowheads="1"/>
          </p:cNvSpPr>
          <p:nvPr/>
        </p:nvSpPr>
        <p:spPr bwMode="auto">
          <a:xfrm>
            <a:off x="1163638" y="365125"/>
            <a:ext cx="630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Outline of the LCAO-MO-SCF Hartree-Fock Method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2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2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2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2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2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2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2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2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2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2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9090" grpId="0" autoUpdateAnimBg="0"/>
      <p:bldP spid="729091" grpId="0" autoUpdateAnimBg="0"/>
      <p:bldP spid="729093" grpId="0" autoUpdateAnimBg="0"/>
      <p:bldP spid="729095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91A1F76-D908-4769-A44D-1B9192F7A80C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57200" y="457200"/>
            <a:ext cx="7572375" cy="1608138"/>
            <a:chOff x="288" y="288"/>
            <a:chExt cx="4770" cy="1013"/>
          </a:xfrm>
        </p:grpSpPr>
        <p:graphicFrame>
          <p:nvGraphicFramePr>
            <p:cNvPr id="29704" name="Object 8"/>
            <p:cNvGraphicFramePr>
              <a:graphicFrameLocks noChangeAspect="1"/>
            </p:cNvGraphicFramePr>
            <p:nvPr/>
          </p:nvGraphicFramePr>
          <p:xfrm>
            <a:off x="2201" y="619"/>
            <a:ext cx="875" cy="3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63" name="Equation" r:id="rId3" imgW="781151" imgH="276127" progId="Equation.DSMT4">
                    <p:embed/>
                  </p:oleObj>
                </mc:Choice>
                <mc:Fallback>
                  <p:oleObj name="Equation" r:id="rId3" imgW="781151" imgH="276127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1" y="619"/>
                          <a:ext cx="875" cy="3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05" name="Text Box 10"/>
            <p:cNvSpPr txBox="1">
              <a:spLocks noChangeArrowheads="1"/>
            </p:cNvSpPr>
            <p:nvPr/>
          </p:nvSpPr>
          <p:spPr bwMode="auto">
            <a:xfrm>
              <a:off x="288" y="288"/>
              <a:ext cx="477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3.  Each MO is assumed to be a linear combination of Slater Type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 Orbitals (STOs).     </a:t>
              </a:r>
            </a:p>
          </p:txBody>
        </p:sp>
        <p:grpSp>
          <p:nvGrpSpPr>
            <p:cNvPr id="29706" name="Group 17"/>
            <p:cNvGrpSpPr>
              <a:grpSpLocks/>
            </p:cNvGrpSpPr>
            <p:nvPr/>
          </p:nvGrpSpPr>
          <p:grpSpPr bwMode="auto">
            <a:xfrm>
              <a:off x="576" y="1051"/>
              <a:ext cx="3332" cy="250"/>
              <a:chOff x="576" y="1051"/>
              <a:chExt cx="3332" cy="250"/>
            </a:xfrm>
          </p:grpSpPr>
          <p:graphicFrame>
            <p:nvGraphicFramePr>
              <p:cNvPr id="29707" name="Object 11"/>
              <p:cNvGraphicFramePr>
                <a:graphicFrameLocks noChangeAspect="1"/>
              </p:cNvGraphicFramePr>
              <p:nvPr/>
            </p:nvGraphicFramePr>
            <p:xfrm>
              <a:off x="2122" y="1051"/>
              <a:ext cx="1786" cy="2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9764" name="Equation" r:id="rId5" imgW="1685841" imgH="161840" progId="Equation.DSMT4">
                      <p:embed/>
                    </p:oleObj>
                  </mc:Choice>
                  <mc:Fallback>
                    <p:oleObj name="Equation" r:id="rId5" imgW="1685841" imgH="161840" progId="Equation.DSMT4">
                      <p:embed/>
                      <p:pic>
                        <p:nvPicPr>
                          <p:cNvPr id="0" name="Object 1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122" y="1051"/>
                            <a:ext cx="1786" cy="2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9708" name="Text Box 12"/>
              <p:cNvSpPr txBox="1">
                <a:spLocks noChangeArrowheads="1"/>
              </p:cNvSpPr>
              <p:nvPr/>
            </p:nvSpPr>
            <p:spPr bwMode="auto">
              <a:xfrm>
                <a:off x="576" y="1051"/>
                <a:ext cx="152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e.g. for the first MO:</a:t>
                </a:r>
              </a:p>
            </p:txBody>
          </p:sp>
        </p:grpSp>
      </p:grpSp>
      <p:sp>
        <p:nvSpPr>
          <p:cNvPr id="730125" name="Text Box 13"/>
          <p:cNvSpPr txBox="1">
            <a:spLocks noChangeArrowheads="1"/>
          </p:cNvSpPr>
          <p:nvPr/>
        </p:nvSpPr>
        <p:spPr bwMode="auto">
          <a:xfrm>
            <a:off x="884238" y="2362200"/>
            <a:ext cx="54403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a total of n</a:t>
            </a:r>
            <a:r>
              <a:rPr lang="en-US" baseline="-25000">
                <a:solidFill>
                  <a:srgbClr val="002060"/>
                </a:solidFill>
              </a:rPr>
              <a:t>bas</a:t>
            </a:r>
            <a:r>
              <a:rPr lang="en-US">
                <a:solidFill>
                  <a:srgbClr val="002060"/>
                </a:solidFill>
              </a:rPr>
              <a:t> basis functions (STOs)</a:t>
            </a:r>
          </a:p>
        </p:txBody>
      </p:sp>
      <p:sp>
        <p:nvSpPr>
          <p:cNvPr id="730126" name="Text Box 14"/>
          <p:cNvSpPr txBox="1">
            <a:spLocks noChangeArrowheads="1"/>
          </p:cNvSpPr>
          <p:nvPr/>
        </p:nvSpPr>
        <p:spPr bwMode="auto">
          <a:xfrm>
            <a:off x="885825" y="3108325"/>
            <a:ext cx="63420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The number of MOs which can be formed by n</a:t>
            </a:r>
            <a:r>
              <a:rPr lang="en-US" baseline="-25000">
                <a:solidFill>
                  <a:srgbClr val="002060"/>
                </a:solidFill>
              </a:rPr>
              <a:t>bas</a:t>
            </a:r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          basis functions is n</a:t>
            </a:r>
            <a:r>
              <a:rPr lang="en-US" baseline="-25000">
                <a:solidFill>
                  <a:srgbClr val="002060"/>
                </a:solidFill>
              </a:rPr>
              <a:t>bas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30127" name="Text Box 15"/>
          <p:cNvSpPr txBox="1">
            <a:spLocks noChangeArrowheads="1"/>
          </p:cNvSpPr>
          <p:nvPr/>
        </p:nvSpPr>
        <p:spPr bwMode="auto">
          <a:xfrm>
            <a:off x="1660525" y="3897313"/>
            <a:ext cx="59737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e.g. if there are a total of 50 STOs in your basis set,</a:t>
            </a:r>
          </a:p>
          <a:p>
            <a:r>
              <a:rPr lang="en-US">
                <a:solidFill>
                  <a:srgbClr val="002060"/>
                </a:solidFill>
              </a:rPr>
              <a:t>then you will get 50 MOs.</a:t>
            </a:r>
          </a:p>
        </p:txBody>
      </p:sp>
      <p:sp>
        <p:nvSpPr>
          <p:cNvPr id="730128" name="Text Box 16"/>
          <p:cNvSpPr txBox="1">
            <a:spLocks noChangeArrowheads="1"/>
          </p:cNvSpPr>
          <p:nvPr/>
        </p:nvSpPr>
        <p:spPr bwMode="auto">
          <a:xfrm>
            <a:off x="1736725" y="4659313"/>
            <a:ext cx="5357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only the first N/2 MOs are occupied.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3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3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0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30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30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30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30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0125" grpId="0" autoUpdateAnimBg="0"/>
      <p:bldP spid="730126" grpId="0" autoUpdateAnimBg="0"/>
      <p:bldP spid="730127" grpId="0" autoUpdateAnimBg="0"/>
      <p:bldP spid="73012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A964A13-827D-42B4-9B8F-3F1308D0E0E6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733186" name="Object 2"/>
          <p:cNvGraphicFramePr>
            <a:graphicFrameLocks noChangeAspect="1"/>
          </p:cNvGraphicFramePr>
          <p:nvPr/>
        </p:nvGraphicFramePr>
        <p:xfrm>
          <a:off x="3589338" y="1062038"/>
          <a:ext cx="1198562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3" name="Equation" r:id="rId3" imgW="666784" imgH="190479" progId="Equation.DSMT4">
                  <p:embed/>
                </p:oleObj>
              </mc:Choice>
              <mc:Fallback>
                <p:oleObj name="Equation" r:id="rId3" imgW="666784" imgH="19047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9338" y="1062038"/>
                        <a:ext cx="1198562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3188" name="Text Box 4"/>
          <p:cNvSpPr txBox="1">
            <a:spLocks noChangeArrowheads="1"/>
          </p:cNvSpPr>
          <p:nvPr/>
        </p:nvSpPr>
        <p:spPr bwMode="auto">
          <a:xfrm>
            <a:off x="457200" y="457200"/>
            <a:ext cx="7626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4.  In the Hartree-Fock approach, the MOs are obtained by solving</a:t>
            </a:r>
          </a:p>
          <a:p>
            <a:r>
              <a:rPr lang="en-US">
                <a:solidFill>
                  <a:schemeClr val="bg1"/>
                </a:solidFill>
              </a:rPr>
              <a:t>     the Fock equations.</a:t>
            </a:r>
          </a:p>
        </p:txBody>
      </p:sp>
      <p:sp>
        <p:nvSpPr>
          <p:cNvPr id="733195" name="Text Box 11"/>
          <p:cNvSpPr txBox="1">
            <a:spLocks noChangeArrowheads="1"/>
          </p:cNvSpPr>
          <p:nvPr/>
        </p:nvSpPr>
        <p:spPr bwMode="auto">
          <a:xfrm>
            <a:off x="898525" y="1676400"/>
            <a:ext cx="7589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Fock operator is the Effective Hamiltonian operator, which we</a:t>
            </a:r>
          </a:p>
          <a:p>
            <a:r>
              <a:rPr lang="en-US">
                <a:solidFill>
                  <a:srgbClr val="002060"/>
                </a:solidFill>
              </a:rPr>
              <a:t>discussed a little in Chapter 8.</a:t>
            </a:r>
          </a:p>
        </p:txBody>
      </p:sp>
      <p:sp>
        <p:nvSpPr>
          <p:cNvPr id="733196" name="Text Box 12"/>
          <p:cNvSpPr txBox="1">
            <a:spLocks noChangeArrowheads="1"/>
          </p:cNvSpPr>
          <p:nvPr/>
        </p:nvSpPr>
        <p:spPr bwMode="auto">
          <a:xfrm>
            <a:off x="457200" y="2879725"/>
            <a:ext cx="8305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5.  When the LCAO of STOs is plugged into the Fock equations (above),</a:t>
            </a:r>
          </a:p>
          <a:p>
            <a:r>
              <a:rPr lang="en-US">
                <a:solidFill>
                  <a:schemeClr val="bg1"/>
                </a:solidFill>
              </a:rPr>
              <a:t>     one gets a series of n</a:t>
            </a:r>
            <a:r>
              <a:rPr lang="en-US" baseline="-25000">
                <a:solidFill>
                  <a:schemeClr val="bg1"/>
                </a:solidFill>
              </a:rPr>
              <a:t>bas</a:t>
            </a:r>
            <a:r>
              <a:rPr lang="en-US">
                <a:solidFill>
                  <a:schemeClr val="bg1"/>
                </a:solidFill>
              </a:rPr>
              <a:t> homogeneous equations..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573338" y="3805238"/>
            <a:ext cx="3478212" cy="593725"/>
            <a:chOff x="1656" y="2379"/>
            <a:chExt cx="2191" cy="374"/>
          </a:xfrm>
        </p:grpSpPr>
        <p:graphicFrame>
          <p:nvGraphicFramePr>
            <p:cNvPr id="30732" name="Object 13"/>
            <p:cNvGraphicFramePr>
              <a:graphicFrameLocks noChangeAspect="1"/>
            </p:cNvGraphicFramePr>
            <p:nvPr/>
          </p:nvGraphicFramePr>
          <p:xfrm>
            <a:off x="1656" y="2379"/>
            <a:ext cx="756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4" name="Equation" r:id="rId5" imgW="666784" imgH="190479" progId="Equation.DSMT4">
                    <p:embed/>
                  </p:oleObj>
                </mc:Choice>
                <mc:Fallback>
                  <p:oleObj name="Equation" r:id="rId5" imgW="666784" imgH="190479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56" y="2379"/>
                          <a:ext cx="756" cy="2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3" name="Object 14"/>
            <p:cNvGraphicFramePr>
              <a:graphicFrameLocks noChangeAspect="1"/>
            </p:cNvGraphicFramePr>
            <p:nvPr/>
          </p:nvGraphicFramePr>
          <p:xfrm>
            <a:off x="2973" y="2395"/>
            <a:ext cx="874" cy="3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5" name="Equation" r:id="rId7" imgW="781151" imgH="276127" progId="Equation.DSMT4">
                    <p:embed/>
                  </p:oleObj>
                </mc:Choice>
                <mc:Fallback>
                  <p:oleObj name="Equation" r:id="rId7" imgW="781151" imgH="276127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3" y="2395"/>
                          <a:ext cx="874" cy="3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734" name="Text Box 15"/>
            <p:cNvSpPr txBox="1">
              <a:spLocks noChangeArrowheads="1"/>
            </p:cNvSpPr>
            <p:nvPr/>
          </p:nvSpPr>
          <p:spPr bwMode="auto">
            <a:xfrm>
              <a:off x="2582" y="2392"/>
              <a:ext cx="219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3236913" y="4343400"/>
            <a:ext cx="2184400" cy="1323975"/>
            <a:chOff x="2039" y="2832"/>
            <a:chExt cx="1376" cy="834"/>
          </a:xfrm>
        </p:grpSpPr>
        <p:graphicFrame>
          <p:nvGraphicFramePr>
            <p:cNvPr id="30730" name="Object 16"/>
            <p:cNvGraphicFramePr>
              <a:graphicFrameLocks noChangeAspect="1"/>
            </p:cNvGraphicFramePr>
            <p:nvPr/>
          </p:nvGraphicFramePr>
          <p:xfrm>
            <a:off x="2039" y="3307"/>
            <a:ext cx="1376" cy="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6" name="Equation" r:id="rId9" imgW="1276384" imgH="276127" progId="Equation.DSMT4">
                    <p:embed/>
                  </p:oleObj>
                </mc:Choice>
                <mc:Fallback>
                  <p:oleObj name="Equation" r:id="rId9" imgW="1276384" imgH="276127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9" y="3307"/>
                          <a:ext cx="1376" cy="3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731" name="Line 18"/>
            <p:cNvSpPr>
              <a:spLocks noChangeShapeType="1"/>
            </p:cNvSpPr>
            <p:nvPr/>
          </p:nvSpPr>
          <p:spPr bwMode="auto">
            <a:xfrm>
              <a:off x="2640" y="2832"/>
              <a:ext cx="0" cy="384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33204" name="Text Box 20"/>
          <p:cNvSpPr txBox="1">
            <a:spLocks noChangeArrowheads="1"/>
          </p:cNvSpPr>
          <p:nvPr/>
        </p:nvSpPr>
        <p:spPr bwMode="auto">
          <a:xfrm>
            <a:off x="952500" y="5699125"/>
            <a:ext cx="5981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discuss the matrix elements a little bit (below).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3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3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3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3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3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33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3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33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3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188" grpId="0" autoUpdateAnimBg="0"/>
      <p:bldP spid="733195" grpId="0" autoUpdateAnimBg="0"/>
      <p:bldP spid="733196" grpId="0" autoUpdateAnimBg="0"/>
      <p:bldP spid="733204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E9A5045-9A31-4C94-8D73-573954EC24A8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31145" name="Text Box 9"/>
          <p:cNvSpPr txBox="1">
            <a:spLocks noChangeArrowheads="1"/>
          </p:cNvSpPr>
          <p:nvPr/>
        </p:nvSpPr>
        <p:spPr bwMode="auto">
          <a:xfrm>
            <a:off x="457200" y="304800"/>
            <a:ext cx="72866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5.  In order to obtain non-trivial solutions for the coefficients, c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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,</a:t>
            </a:r>
          </a:p>
          <a:p>
            <a:r>
              <a:rPr lang="en-US">
                <a:solidFill>
                  <a:schemeClr val="bg1"/>
                </a:solidFill>
              </a:rPr>
              <a:t>     the Secular Determinant of the Coefficients must be 0.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179513" y="1211263"/>
            <a:ext cx="5599112" cy="569912"/>
            <a:chOff x="743" y="1038"/>
            <a:chExt cx="3527" cy="359"/>
          </a:xfrm>
        </p:grpSpPr>
        <p:graphicFrame>
          <p:nvGraphicFramePr>
            <p:cNvPr id="31764" name="Object 7"/>
            <p:cNvGraphicFramePr>
              <a:graphicFrameLocks noChangeAspect="1"/>
            </p:cNvGraphicFramePr>
            <p:nvPr/>
          </p:nvGraphicFramePr>
          <p:xfrm>
            <a:off x="743" y="1038"/>
            <a:ext cx="1376" cy="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29" name="Equation" r:id="rId3" imgW="1276384" imgH="276127" progId="Equation.DSMT4">
                    <p:embed/>
                  </p:oleObj>
                </mc:Choice>
                <mc:Fallback>
                  <p:oleObj name="Equation" r:id="rId3" imgW="1276384" imgH="276127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3" y="1038"/>
                          <a:ext cx="1376" cy="3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5" name="Line 10"/>
            <p:cNvSpPr>
              <a:spLocks noChangeShapeType="1"/>
            </p:cNvSpPr>
            <p:nvPr/>
          </p:nvSpPr>
          <p:spPr bwMode="auto">
            <a:xfrm>
              <a:off x="2304" y="1200"/>
              <a:ext cx="7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31766" name="Object 11"/>
            <p:cNvGraphicFramePr>
              <a:graphicFrameLocks noChangeAspect="1"/>
            </p:cNvGraphicFramePr>
            <p:nvPr/>
          </p:nvGraphicFramePr>
          <p:xfrm>
            <a:off x="3293" y="1049"/>
            <a:ext cx="977" cy="2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0" name="Equation" r:id="rId5" imgW="885808" imgH="209662" progId="Equation.DSMT4">
                    <p:embed/>
                  </p:oleObj>
                </mc:Choice>
                <mc:Fallback>
                  <p:oleObj name="Equation" r:id="rId5" imgW="885808" imgH="209662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93" y="1049"/>
                          <a:ext cx="977" cy="2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31148" name="Text Box 12"/>
          <p:cNvSpPr txBox="1">
            <a:spLocks noChangeArrowheads="1"/>
          </p:cNvSpPr>
          <p:nvPr/>
        </p:nvSpPr>
        <p:spPr bwMode="auto">
          <a:xfrm>
            <a:off x="914400" y="1981200"/>
            <a:ext cx="80645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Although this may all look very weird to you, it’s actually </a:t>
            </a:r>
            <a:r>
              <a:rPr lang="en-US">
                <a:solidFill>
                  <a:srgbClr val="FF33CC"/>
                </a:solidFill>
              </a:rPr>
              <a:t>not</a:t>
            </a:r>
          </a:p>
          <a:p>
            <a:r>
              <a:rPr lang="en-US">
                <a:solidFill>
                  <a:srgbClr val="FF33CC"/>
                </a:solidFill>
              </a:rPr>
              <a:t>too much different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from the last Chapter, where we considered</a:t>
            </a:r>
          </a:p>
          <a:p>
            <a:r>
              <a:rPr lang="en-US">
                <a:solidFill>
                  <a:srgbClr val="002060"/>
                </a:solidFill>
              </a:rPr>
              <a:t>the interaction of two atomic orbitals to form Molecular Orbitals in 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731157" name="Object 21"/>
          <p:cNvGraphicFramePr>
            <a:graphicFrameLocks noChangeAspect="1"/>
          </p:cNvGraphicFramePr>
          <p:nvPr/>
        </p:nvGraphicFramePr>
        <p:xfrm>
          <a:off x="1271588" y="3048000"/>
          <a:ext cx="1700212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1" name="Equation" r:id="rId7" imgW="962143" imgH="161840" progId="Equation.DSMT4">
                  <p:embed/>
                </p:oleObj>
              </mc:Choice>
              <mc:Fallback>
                <p:oleObj name="Equation" r:id="rId7" imgW="962143" imgH="16184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1588" y="3048000"/>
                        <a:ext cx="1700212" cy="388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374650" y="3429000"/>
            <a:ext cx="3808413" cy="1855788"/>
            <a:chOff x="236" y="2544"/>
            <a:chExt cx="2399" cy="1169"/>
          </a:xfrm>
        </p:grpSpPr>
        <p:grpSp>
          <p:nvGrpSpPr>
            <p:cNvPr id="31758" name="Group 13"/>
            <p:cNvGrpSpPr>
              <a:grpSpLocks/>
            </p:cNvGrpSpPr>
            <p:nvPr/>
          </p:nvGrpSpPr>
          <p:grpSpPr bwMode="auto">
            <a:xfrm>
              <a:off x="236" y="2839"/>
              <a:ext cx="2399" cy="874"/>
              <a:chOff x="236" y="487"/>
              <a:chExt cx="2399" cy="874"/>
            </a:xfrm>
          </p:grpSpPr>
          <p:grpSp>
            <p:nvGrpSpPr>
              <p:cNvPr id="31760" name="Group 14"/>
              <p:cNvGrpSpPr>
                <a:grpSpLocks/>
              </p:cNvGrpSpPr>
              <p:nvPr/>
            </p:nvGrpSpPr>
            <p:grpSpPr bwMode="auto">
              <a:xfrm>
                <a:off x="236" y="730"/>
                <a:ext cx="2399" cy="631"/>
                <a:chOff x="1532" y="175"/>
                <a:chExt cx="2399" cy="631"/>
              </a:xfrm>
            </p:grpSpPr>
            <p:graphicFrame>
              <p:nvGraphicFramePr>
                <p:cNvPr id="31762" name="Object 15"/>
                <p:cNvGraphicFramePr>
                  <a:graphicFrameLocks noChangeAspect="1"/>
                </p:cNvGraphicFramePr>
                <p:nvPr/>
              </p:nvGraphicFramePr>
              <p:xfrm>
                <a:off x="1532" y="175"/>
                <a:ext cx="2390" cy="29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932" name="Equation" r:id="rId9" imgW="2247967" imgH="209662" progId="Equation.DSMT4">
                        <p:embed/>
                      </p:oleObj>
                    </mc:Choice>
                    <mc:Fallback>
                      <p:oleObj name="Equation" r:id="rId9" imgW="2247967" imgH="209662" progId="Equation.DSMT4">
                        <p:embed/>
                        <p:pic>
                          <p:nvPicPr>
                            <p:cNvPr id="0" name="Object 15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532" y="175"/>
                              <a:ext cx="2390" cy="29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31763" name="Object 16"/>
                <p:cNvGraphicFramePr>
                  <a:graphicFrameLocks noChangeAspect="1"/>
                </p:cNvGraphicFramePr>
                <p:nvPr/>
              </p:nvGraphicFramePr>
              <p:xfrm>
                <a:off x="1541" y="511"/>
                <a:ext cx="2390" cy="29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933" name="Equation" r:id="rId11" imgW="2247967" imgH="209662" progId="Equation.DSMT4">
                        <p:embed/>
                      </p:oleObj>
                    </mc:Choice>
                    <mc:Fallback>
                      <p:oleObj name="Equation" r:id="rId11" imgW="2247967" imgH="209662" progId="Equation.DSMT4">
                        <p:embed/>
                        <p:pic>
                          <p:nvPicPr>
                            <p:cNvPr id="0" name="Object 16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541" y="511"/>
                              <a:ext cx="2390" cy="29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31761" name="Text Box 17"/>
              <p:cNvSpPr txBox="1">
                <a:spLocks noChangeArrowheads="1"/>
              </p:cNvSpPr>
              <p:nvPr/>
            </p:nvSpPr>
            <p:spPr bwMode="auto">
              <a:xfrm>
                <a:off x="616" y="487"/>
                <a:ext cx="131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Linear Equations</a:t>
                </a:r>
              </a:p>
            </p:txBody>
          </p:sp>
        </p:grpSp>
        <p:sp>
          <p:nvSpPr>
            <p:cNvPr id="31759" name="Line 22"/>
            <p:cNvSpPr>
              <a:spLocks noChangeShapeType="1"/>
            </p:cNvSpPr>
            <p:nvPr/>
          </p:nvSpPr>
          <p:spPr bwMode="auto">
            <a:xfrm>
              <a:off x="1344" y="2544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4495800" y="3895725"/>
            <a:ext cx="4162425" cy="1296988"/>
            <a:chOff x="2832" y="2838"/>
            <a:chExt cx="2622" cy="817"/>
          </a:xfrm>
        </p:grpSpPr>
        <p:grpSp>
          <p:nvGrpSpPr>
            <p:cNvPr id="31754" name="Group 18"/>
            <p:cNvGrpSpPr>
              <a:grpSpLocks/>
            </p:cNvGrpSpPr>
            <p:nvPr/>
          </p:nvGrpSpPr>
          <p:grpSpPr bwMode="auto">
            <a:xfrm>
              <a:off x="3332" y="2838"/>
              <a:ext cx="2122" cy="817"/>
              <a:chOff x="3139" y="480"/>
              <a:chExt cx="2122" cy="817"/>
            </a:xfrm>
          </p:grpSpPr>
          <p:graphicFrame>
            <p:nvGraphicFramePr>
              <p:cNvPr id="31756" name="Object 19"/>
              <p:cNvGraphicFramePr>
                <a:graphicFrameLocks noChangeAspect="1"/>
              </p:cNvGraphicFramePr>
              <p:nvPr/>
            </p:nvGraphicFramePr>
            <p:xfrm>
              <a:off x="3139" y="761"/>
              <a:ext cx="2122" cy="53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934" name="Equation" r:id="rId13" imgW="1990641" imgH="438237" progId="Equation.DSMT4">
                      <p:embed/>
                    </p:oleObj>
                  </mc:Choice>
                  <mc:Fallback>
                    <p:oleObj name="Equation" r:id="rId13" imgW="1990641" imgH="438237" progId="Equation.DSMT4">
                      <p:embed/>
                      <p:pic>
                        <p:nvPicPr>
                          <p:cNvPr id="0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39" y="761"/>
                            <a:ext cx="2122" cy="53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1757" name="Text Box 20"/>
              <p:cNvSpPr txBox="1">
                <a:spLocks noChangeArrowheads="1"/>
              </p:cNvSpPr>
              <p:nvPr/>
            </p:nvSpPr>
            <p:spPr bwMode="auto">
              <a:xfrm>
                <a:off x="3322" y="480"/>
                <a:ext cx="157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Secular Determinant</a:t>
                </a:r>
              </a:p>
            </p:txBody>
          </p:sp>
        </p:grpSp>
        <p:sp>
          <p:nvSpPr>
            <p:cNvPr id="31755" name="Line 24"/>
            <p:cNvSpPr>
              <a:spLocks noChangeShapeType="1"/>
            </p:cNvSpPr>
            <p:nvPr/>
          </p:nvSpPr>
          <p:spPr bwMode="auto">
            <a:xfrm>
              <a:off x="2832" y="3360"/>
              <a:ext cx="43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31163" name="Text Box 27"/>
          <p:cNvSpPr txBox="1">
            <a:spLocks noChangeArrowheads="1"/>
          </p:cNvSpPr>
          <p:nvPr/>
        </p:nvSpPr>
        <p:spPr bwMode="auto">
          <a:xfrm>
            <a:off x="974725" y="5497513"/>
            <a:ext cx="72596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then solved the Secular Determinant for the two</a:t>
            </a:r>
          </a:p>
          <a:p>
            <a:r>
              <a:rPr lang="en-US">
                <a:solidFill>
                  <a:srgbClr val="002060"/>
                </a:solidFill>
              </a:rPr>
              <a:t>values of the energy, and then the coefficients for each energy.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31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3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1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1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3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3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1145" grpId="0" autoUpdateAnimBg="0"/>
      <p:bldP spid="731148" grpId="0" autoUpdateAnimBg="0"/>
      <p:bldP spid="73116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5AC9072-D983-4D71-B450-11486EC8E76B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734213" name="Object 5"/>
          <p:cNvGraphicFramePr>
            <a:graphicFrameLocks noChangeAspect="1"/>
          </p:cNvGraphicFramePr>
          <p:nvPr/>
        </p:nvGraphicFramePr>
        <p:xfrm>
          <a:off x="3662363" y="676275"/>
          <a:ext cx="1550987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2" name="Equation" r:id="rId3" imgW="885808" imgH="209662" progId="Equation.DSMT4">
                  <p:embed/>
                </p:oleObj>
              </mc:Choice>
              <mc:Fallback>
                <p:oleObj name="Equation" r:id="rId3" imgW="885808" imgH="209662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2363" y="676275"/>
                        <a:ext cx="1550987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Text Box 6"/>
          <p:cNvSpPr txBox="1">
            <a:spLocks noChangeArrowheads="1"/>
          </p:cNvSpPr>
          <p:nvPr/>
        </p:nvSpPr>
        <p:spPr bwMode="auto">
          <a:xfrm>
            <a:off x="1984375" y="152400"/>
            <a:ext cx="45847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Matrix Elements:  f</a:t>
            </a:r>
            <a:r>
              <a:rPr lang="en-US" sz="2200" b="1" baseline="-25000">
                <a:solidFill>
                  <a:srgbClr val="FF33CC"/>
                </a:solidFill>
                <a:sym typeface="Symbol" pitchFamily="18" charset="2"/>
              </a:rPr>
              <a:t>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 and S</a:t>
            </a:r>
            <a:r>
              <a:rPr lang="en-US" sz="2200" b="1" baseline="-25000">
                <a:solidFill>
                  <a:srgbClr val="FF33CC"/>
                </a:solidFill>
                <a:sym typeface="Symbol" pitchFamily="18" charset="2"/>
              </a:rPr>
              <a:t>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 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885950" y="1524000"/>
            <a:ext cx="4503738" cy="838200"/>
            <a:chOff x="1188" y="960"/>
            <a:chExt cx="2837" cy="528"/>
          </a:xfrm>
        </p:grpSpPr>
        <p:grpSp>
          <p:nvGrpSpPr>
            <p:cNvPr id="32786" name="Group 16"/>
            <p:cNvGrpSpPr>
              <a:grpSpLocks/>
            </p:cNvGrpSpPr>
            <p:nvPr/>
          </p:nvGrpSpPr>
          <p:grpSpPr bwMode="auto">
            <a:xfrm>
              <a:off x="1188" y="966"/>
              <a:ext cx="1212" cy="522"/>
              <a:chOff x="1188" y="966"/>
              <a:chExt cx="1212" cy="522"/>
            </a:xfrm>
          </p:grpSpPr>
          <p:graphicFrame>
            <p:nvGraphicFramePr>
              <p:cNvPr id="32788" name="Object 7"/>
              <p:cNvGraphicFramePr>
                <a:graphicFrameLocks noChangeAspect="1"/>
              </p:cNvGraphicFramePr>
              <p:nvPr/>
            </p:nvGraphicFramePr>
            <p:xfrm>
              <a:off x="1258" y="966"/>
              <a:ext cx="938" cy="29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953" name="Equation" r:id="rId5" imgW="847776" imgH="209662" progId="Equation.DSMT4">
                      <p:embed/>
                    </p:oleObj>
                  </mc:Choice>
                  <mc:Fallback>
                    <p:oleObj name="Equation" r:id="rId5" imgW="847776" imgH="209662" progId="Equation.DSMT4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58" y="966"/>
                            <a:ext cx="938" cy="29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2789" name="Text Box 8"/>
              <p:cNvSpPr txBox="1">
                <a:spLocks noChangeArrowheads="1"/>
              </p:cNvSpPr>
              <p:nvPr/>
            </p:nvSpPr>
            <p:spPr bwMode="auto">
              <a:xfrm>
                <a:off x="1188" y="1257"/>
                <a:ext cx="121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002060"/>
                    </a:solidFill>
                  </a:rPr>
                  <a:t>Overlap Integral</a:t>
                </a:r>
              </a:p>
            </p:txBody>
          </p:sp>
        </p:grpSp>
        <p:sp>
          <p:nvSpPr>
            <p:cNvPr id="32787" name="Text Box 10"/>
            <p:cNvSpPr txBox="1">
              <a:spLocks noChangeArrowheads="1"/>
            </p:cNvSpPr>
            <p:nvPr/>
          </p:nvSpPr>
          <p:spPr bwMode="auto">
            <a:xfrm>
              <a:off x="2966" y="960"/>
              <a:ext cx="10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No Big Deal!!</a:t>
              </a:r>
            </a:p>
          </p:txBody>
        </p:sp>
      </p:grpSp>
      <p:graphicFrame>
        <p:nvGraphicFramePr>
          <p:cNvPr id="734220" name="Object 12"/>
          <p:cNvGraphicFramePr>
            <a:graphicFrameLocks noChangeAspect="1"/>
          </p:cNvGraphicFramePr>
          <p:nvPr/>
        </p:nvGraphicFramePr>
        <p:xfrm>
          <a:off x="3300413" y="2570163"/>
          <a:ext cx="2259012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4" name="Equation" r:id="rId7" imgW="1333567" imgH="171566" progId="Equation.DSMT4">
                  <p:embed/>
                </p:oleObj>
              </mc:Choice>
              <mc:Fallback>
                <p:oleObj name="Equation" r:id="rId7" imgW="1333567" imgH="171566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0413" y="2570163"/>
                        <a:ext cx="2259012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058863" y="3457575"/>
            <a:ext cx="3503612" cy="962025"/>
            <a:chOff x="667" y="2178"/>
            <a:chExt cx="2207" cy="606"/>
          </a:xfrm>
        </p:grpSpPr>
        <p:sp>
          <p:nvSpPr>
            <p:cNvPr id="32784" name="Text Box 13"/>
            <p:cNvSpPr txBox="1">
              <a:spLocks noChangeArrowheads="1"/>
            </p:cNvSpPr>
            <p:nvPr/>
          </p:nvSpPr>
          <p:spPr bwMode="auto">
            <a:xfrm>
              <a:off x="1152" y="2553"/>
              <a:ext cx="153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Core Energy Integral</a:t>
              </a:r>
            </a:p>
          </p:txBody>
        </p:sp>
        <p:graphicFrame>
          <p:nvGraphicFramePr>
            <p:cNvPr id="32785" name="Object 14"/>
            <p:cNvGraphicFramePr>
              <a:graphicFrameLocks noChangeAspect="1"/>
            </p:cNvGraphicFramePr>
            <p:nvPr/>
          </p:nvGraphicFramePr>
          <p:xfrm>
            <a:off x="667" y="2178"/>
            <a:ext cx="2207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55" name="Equation" r:id="rId9" imgW="2105008" imgH="362045" progId="Equation.DSMT4">
                    <p:embed/>
                  </p:oleObj>
                </mc:Choice>
                <mc:Fallback>
                  <p:oleObj name="Equation" r:id="rId9" imgW="2105008" imgH="362045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7" y="2178"/>
                          <a:ext cx="2207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34223" name="Text Box 15"/>
          <p:cNvSpPr txBox="1">
            <a:spLocks noChangeArrowheads="1"/>
          </p:cNvSpPr>
          <p:nvPr/>
        </p:nvSpPr>
        <p:spPr bwMode="auto">
          <a:xfrm>
            <a:off x="4784725" y="3565525"/>
            <a:ext cx="3948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electron (two center) integral</a:t>
            </a:r>
          </a:p>
          <a:p>
            <a:r>
              <a:rPr lang="en-US">
                <a:solidFill>
                  <a:srgbClr val="002060"/>
                </a:solidFill>
              </a:rPr>
              <a:t>A Piece of Cake!!</a:t>
            </a:r>
          </a:p>
        </p:txBody>
      </p: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847725" y="4551363"/>
            <a:ext cx="4954588" cy="935037"/>
            <a:chOff x="534" y="2867"/>
            <a:chExt cx="3121" cy="589"/>
          </a:xfrm>
        </p:grpSpPr>
        <p:graphicFrame>
          <p:nvGraphicFramePr>
            <p:cNvPr id="32782" name="Object 17"/>
            <p:cNvGraphicFramePr>
              <a:graphicFrameLocks noChangeAspect="1"/>
            </p:cNvGraphicFramePr>
            <p:nvPr/>
          </p:nvGraphicFramePr>
          <p:xfrm>
            <a:off x="534" y="2867"/>
            <a:ext cx="3121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56" name="Equation" r:id="rId11" imgW="3009967" imgH="362045" progId="Equation.DSMT4">
                    <p:embed/>
                  </p:oleObj>
                </mc:Choice>
                <mc:Fallback>
                  <p:oleObj name="Equation" r:id="rId11" imgW="3009967" imgH="362045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4" y="2867"/>
                          <a:ext cx="3121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83" name="Text Box 18"/>
            <p:cNvSpPr txBox="1">
              <a:spLocks noChangeArrowheads="1"/>
            </p:cNvSpPr>
            <p:nvPr/>
          </p:nvSpPr>
          <p:spPr bwMode="auto">
            <a:xfrm>
              <a:off x="1152" y="3225"/>
              <a:ext cx="1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Coulomb Integral</a:t>
              </a:r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823913" y="5553075"/>
            <a:ext cx="5006975" cy="909638"/>
            <a:chOff x="519" y="3498"/>
            <a:chExt cx="3154" cy="573"/>
          </a:xfrm>
        </p:grpSpPr>
        <p:graphicFrame>
          <p:nvGraphicFramePr>
            <p:cNvPr id="32780" name="Object 19"/>
            <p:cNvGraphicFramePr>
              <a:graphicFrameLocks noChangeAspect="1"/>
            </p:cNvGraphicFramePr>
            <p:nvPr/>
          </p:nvGraphicFramePr>
          <p:xfrm>
            <a:off x="519" y="3498"/>
            <a:ext cx="3154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57" name="Equation" r:id="rId13" imgW="3048000" imgH="362045" progId="Equation.DSMT4">
                    <p:embed/>
                  </p:oleObj>
                </mc:Choice>
                <mc:Fallback>
                  <p:oleObj name="Equation" r:id="rId13" imgW="3048000" imgH="362045" progId="Equation.DSMT4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9" y="3498"/>
                          <a:ext cx="3154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81" name="Text Box 20"/>
            <p:cNvSpPr txBox="1">
              <a:spLocks noChangeArrowheads="1"/>
            </p:cNvSpPr>
            <p:nvPr/>
          </p:nvSpPr>
          <p:spPr bwMode="auto">
            <a:xfrm>
              <a:off x="1152" y="3840"/>
              <a:ext cx="13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Exchange Integral</a:t>
              </a:r>
            </a:p>
          </p:txBody>
        </p:sp>
      </p:grpSp>
      <p:sp>
        <p:nvSpPr>
          <p:cNvPr id="734231" name="Text Box 23"/>
          <p:cNvSpPr txBox="1">
            <a:spLocks noChangeArrowheads="1"/>
          </p:cNvSpPr>
          <p:nvPr/>
        </p:nvSpPr>
        <p:spPr bwMode="auto">
          <a:xfrm>
            <a:off x="6019800" y="5181600"/>
            <a:ext cx="22891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</a:t>
            </a:r>
            <a:r>
              <a:rPr lang="en-US"/>
              <a:t> </a:t>
            </a:r>
            <a:r>
              <a:rPr lang="en-US" b="1" i="1">
                <a:solidFill>
                  <a:srgbClr val="FF33CC"/>
                </a:solidFill>
              </a:rPr>
              <a:t>VERY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Big Deal!!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3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3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3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34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23" grpId="0" autoUpdateAnimBg="0"/>
      <p:bldP spid="734231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6ED4B5E-83A2-42A1-A2D8-3169FEC5DAFE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906588" y="293688"/>
            <a:ext cx="5016500" cy="2449512"/>
            <a:chOff x="1201" y="185"/>
            <a:chExt cx="3160" cy="1543"/>
          </a:xfrm>
        </p:grpSpPr>
        <p:graphicFrame>
          <p:nvGraphicFramePr>
            <p:cNvPr id="33799" name="Object 2"/>
            <p:cNvGraphicFramePr>
              <a:graphicFrameLocks noChangeAspect="1"/>
            </p:cNvGraphicFramePr>
            <p:nvPr/>
          </p:nvGraphicFramePr>
          <p:xfrm>
            <a:off x="1373" y="185"/>
            <a:ext cx="977" cy="2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13" name="Equation" r:id="rId3" imgW="885808" imgH="209662" progId="Equation.DSMT4">
                    <p:embed/>
                  </p:oleObj>
                </mc:Choice>
                <mc:Fallback>
                  <p:oleObj name="Equation" r:id="rId3" imgW="885808" imgH="209662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3" y="185"/>
                          <a:ext cx="977" cy="2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0" name="Object 8"/>
            <p:cNvGraphicFramePr>
              <a:graphicFrameLocks noChangeAspect="1"/>
            </p:cNvGraphicFramePr>
            <p:nvPr/>
          </p:nvGraphicFramePr>
          <p:xfrm>
            <a:off x="2826" y="186"/>
            <a:ext cx="1422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14" name="Equation" r:id="rId5" imgW="1333567" imgH="171566" progId="Equation.DSMT4">
                    <p:embed/>
                  </p:oleObj>
                </mc:Choice>
                <mc:Fallback>
                  <p:oleObj name="Equation" r:id="rId5" imgW="1333567" imgH="171566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26" y="186"/>
                          <a:ext cx="1422" cy="2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1" name="Object 13"/>
            <p:cNvGraphicFramePr>
              <a:graphicFrameLocks noChangeAspect="1"/>
            </p:cNvGraphicFramePr>
            <p:nvPr/>
          </p:nvGraphicFramePr>
          <p:xfrm>
            <a:off x="1240" y="618"/>
            <a:ext cx="3121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15" name="Equation" r:id="rId7" imgW="3009967" imgH="362045" progId="Equation.DSMT4">
                    <p:embed/>
                  </p:oleObj>
                </mc:Choice>
                <mc:Fallback>
                  <p:oleObj name="Equation" r:id="rId7" imgW="3009967" imgH="362045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0" y="618"/>
                          <a:ext cx="3121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2" name="Text Box 14"/>
            <p:cNvSpPr txBox="1">
              <a:spLocks noChangeArrowheads="1"/>
            </p:cNvSpPr>
            <p:nvPr/>
          </p:nvSpPr>
          <p:spPr bwMode="auto">
            <a:xfrm>
              <a:off x="2194" y="960"/>
              <a:ext cx="1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Coulomb Integral</a:t>
              </a:r>
            </a:p>
          </p:txBody>
        </p:sp>
        <p:graphicFrame>
          <p:nvGraphicFramePr>
            <p:cNvPr id="33803" name="Object 16"/>
            <p:cNvGraphicFramePr>
              <a:graphicFrameLocks noChangeAspect="1"/>
            </p:cNvGraphicFramePr>
            <p:nvPr/>
          </p:nvGraphicFramePr>
          <p:xfrm>
            <a:off x="1201" y="1146"/>
            <a:ext cx="3157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16" name="Equation" r:id="rId9" imgW="3048000" imgH="362045" progId="Equation.DSMT4">
                    <p:embed/>
                  </p:oleObj>
                </mc:Choice>
                <mc:Fallback>
                  <p:oleObj name="Equation" r:id="rId9" imgW="3048000" imgH="362045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1" y="1146"/>
                          <a:ext cx="3157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4" name="Text Box 17"/>
            <p:cNvSpPr txBox="1">
              <a:spLocks noChangeArrowheads="1"/>
            </p:cNvSpPr>
            <p:nvPr/>
          </p:nvSpPr>
          <p:spPr bwMode="auto">
            <a:xfrm>
              <a:off x="2148" y="1497"/>
              <a:ext cx="13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Exchange Integral</a:t>
              </a:r>
            </a:p>
          </p:txBody>
        </p:sp>
      </p:grpSp>
      <p:sp>
        <p:nvSpPr>
          <p:cNvPr id="735253" name="Text Box 21"/>
          <p:cNvSpPr txBox="1">
            <a:spLocks noChangeArrowheads="1"/>
          </p:cNvSpPr>
          <p:nvPr/>
        </p:nvSpPr>
        <p:spPr bwMode="auto">
          <a:xfrm>
            <a:off x="517525" y="3184525"/>
            <a:ext cx="76628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The Coulomb and Exchange Integrals cause 2 Big Time problems.</a:t>
            </a:r>
          </a:p>
        </p:txBody>
      </p:sp>
      <p:sp>
        <p:nvSpPr>
          <p:cNvPr id="735254" name="Text Box 22"/>
          <p:cNvSpPr txBox="1">
            <a:spLocks noChangeArrowheads="1"/>
          </p:cNvSpPr>
          <p:nvPr/>
        </p:nvSpPr>
        <p:spPr bwMode="auto">
          <a:xfrm>
            <a:off x="669925" y="3805238"/>
            <a:ext cx="8340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1.  Both J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rgbClr val="002060"/>
                </a:solidFill>
              </a:rPr>
              <a:t> and K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depend on the MO coefficients.</a:t>
            </a:r>
          </a:p>
          <a:p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       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Therefore, the Fock Matrix elements, F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rgbClr val="002060"/>
                </a:solidFill>
              </a:rPr>
              <a:t>, in the Secular Determinant</a:t>
            </a:r>
          </a:p>
          <a:p>
            <a:r>
              <a:rPr lang="en-US">
                <a:solidFill>
                  <a:srgbClr val="002060"/>
                </a:solidFill>
              </a:rPr>
              <a:t>   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also depend on the coefficients</a:t>
            </a:r>
          </a:p>
        </p:txBody>
      </p:sp>
      <p:sp>
        <p:nvSpPr>
          <p:cNvPr id="735255" name="Text Box 23"/>
          <p:cNvSpPr txBox="1">
            <a:spLocks noChangeArrowheads="1"/>
          </p:cNvSpPr>
          <p:nvPr/>
        </p:nvSpPr>
        <p:spPr bwMode="auto">
          <a:xfrm>
            <a:off x="685800" y="4937125"/>
            <a:ext cx="7654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2.  Both J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rgbClr val="002060"/>
                </a:solidFill>
              </a:rPr>
              <a:t> and K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are “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2 electron, 4 center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” integrals.  These are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      extremely time consuming to evaluate for STOs.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35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3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5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5253" grpId="0" autoUpdateAnimBg="0"/>
      <p:bldP spid="735254" grpId="0" autoUpdateAnimBg="0"/>
      <p:bldP spid="735255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F541435-6754-41CC-A274-7CF2CFB1BAB1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36258" name="Text Box 2"/>
          <p:cNvSpPr txBox="1">
            <a:spLocks noChangeArrowheads="1"/>
          </p:cNvSpPr>
          <p:nvPr/>
        </p:nvSpPr>
        <p:spPr bwMode="auto">
          <a:xfrm>
            <a:off x="669925" y="441325"/>
            <a:ext cx="8340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1.  Both J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chemeClr val="bg1"/>
                </a:solidFill>
              </a:rPr>
              <a:t> and K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depend on the MO coefficients.</a:t>
            </a:r>
          </a:p>
          <a:p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       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Therefore, the Fock Matrix elements, F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</a:t>
            </a:r>
            <a:r>
              <a:rPr lang="en-US">
                <a:solidFill>
                  <a:schemeClr val="bg1"/>
                </a:solidFill>
              </a:rPr>
              <a:t>, in the Secular Determinant</a:t>
            </a:r>
          </a:p>
          <a:p>
            <a:r>
              <a:rPr lang="en-US">
                <a:solidFill>
                  <a:schemeClr val="bg1"/>
                </a:solidFill>
              </a:rPr>
              <a:t>   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also depend on the coefficients</a:t>
            </a:r>
          </a:p>
        </p:txBody>
      </p:sp>
      <p:sp>
        <p:nvSpPr>
          <p:cNvPr id="736259" name="Text Box 3"/>
          <p:cNvSpPr txBox="1">
            <a:spLocks noChangeArrowheads="1"/>
          </p:cNvSpPr>
          <p:nvPr/>
        </p:nvSpPr>
        <p:spPr bwMode="auto">
          <a:xfrm>
            <a:off x="1050925" y="1752600"/>
            <a:ext cx="6388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Solution:  Employ iterative procedure (same as before).</a:t>
            </a:r>
          </a:p>
        </p:txBody>
      </p:sp>
      <p:sp>
        <p:nvSpPr>
          <p:cNvPr id="736260" name="Text Box 4"/>
          <p:cNvSpPr txBox="1">
            <a:spLocks noChangeArrowheads="1"/>
          </p:cNvSpPr>
          <p:nvPr/>
        </p:nvSpPr>
        <p:spPr bwMode="auto">
          <a:xfrm>
            <a:off x="1050925" y="2373313"/>
            <a:ext cx="3779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1.  Guess orbital coefficients, c</a:t>
            </a:r>
            <a:r>
              <a:rPr lang="en-US" baseline="-25000">
                <a:solidFill>
                  <a:srgbClr val="002060"/>
                </a:solidFill>
              </a:rPr>
              <a:t>ij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36261" name="Text Box 5"/>
          <p:cNvSpPr txBox="1">
            <a:spLocks noChangeArrowheads="1"/>
          </p:cNvSpPr>
          <p:nvPr/>
        </p:nvSpPr>
        <p:spPr bwMode="auto">
          <a:xfrm>
            <a:off x="1066800" y="2906713"/>
            <a:ext cx="4805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2.  Construct elements of the Fock matrix</a:t>
            </a:r>
          </a:p>
        </p:txBody>
      </p:sp>
      <p:sp>
        <p:nvSpPr>
          <p:cNvPr id="736262" name="Text Box 6"/>
          <p:cNvSpPr txBox="1">
            <a:spLocks noChangeArrowheads="1"/>
          </p:cNvSpPr>
          <p:nvPr/>
        </p:nvSpPr>
        <p:spPr bwMode="auto">
          <a:xfrm>
            <a:off x="1066800" y="3363913"/>
            <a:ext cx="70072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3.  Solve the Secular Determinant for the energies, and then </a:t>
            </a:r>
          </a:p>
          <a:p>
            <a:r>
              <a:rPr lang="en-US">
                <a:solidFill>
                  <a:srgbClr val="002060"/>
                </a:solidFill>
              </a:rPr>
              <a:t>      the simultaneous homogeneous equations for a new</a:t>
            </a:r>
          </a:p>
          <a:p>
            <a:r>
              <a:rPr lang="en-US">
                <a:solidFill>
                  <a:srgbClr val="002060"/>
                </a:solidFill>
              </a:rPr>
              <a:t>      set of orbital coefficients</a:t>
            </a:r>
          </a:p>
        </p:txBody>
      </p:sp>
      <p:sp>
        <p:nvSpPr>
          <p:cNvPr id="736263" name="Text Box 7"/>
          <p:cNvSpPr txBox="1">
            <a:spLocks noChangeArrowheads="1"/>
          </p:cNvSpPr>
          <p:nvPr/>
        </p:nvSpPr>
        <p:spPr bwMode="auto">
          <a:xfrm>
            <a:off x="1066800" y="4403725"/>
            <a:ext cx="75961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4.  Iterate until you reach a Self-Consistent-Field, when the </a:t>
            </a:r>
          </a:p>
          <a:p>
            <a:r>
              <a:rPr lang="en-US">
                <a:solidFill>
                  <a:srgbClr val="002060"/>
                </a:solidFill>
              </a:rPr>
              <a:t>     calculated coefficients are the same as those used to construct</a:t>
            </a:r>
          </a:p>
          <a:p>
            <a:r>
              <a:rPr lang="en-US">
                <a:solidFill>
                  <a:srgbClr val="002060"/>
                </a:solidFill>
              </a:rPr>
              <a:t>     the matrix elements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36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3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3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3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3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3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3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3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3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3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6258" grpId="0" autoUpdateAnimBg="0"/>
      <p:bldP spid="736259" grpId="0" autoUpdateAnimBg="0"/>
      <p:bldP spid="736260" grpId="0" autoUpdateAnimBg="0"/>
      <p:bldP spid="736261" grpId="0" autoUpdateAnimBg="0"/>
      <p:bldP spid="736262" grpId="0" autoUpdateAnimBg="0"/>
      <p:bldP spid="736263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97C0E60-AAC6-4D39-9EB1-E628E88D8115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685800" y="365125"/>
            <a:ext cx="7654925" cy="1398588"/>
            <a:chOff x="432" y="230"/>
            <a:chExt cx="4822" cy="881"/>
          </a:xfrm>
        </p:grpSpPr>
        <p:graphicFrame>
          <p:nvGraphicFramePr>
            <p:cNvPr id="35864" name="Object 2"/>
            <p:cNvGraphicFramePr>
              <a:graphicFrameLocks noChangeAspect="1"/>
            </p:cNvGraphicFramePr>
            <p:nvPr/>
          </p:nvGraphicFramePr>
          <p:xfrm>
            <a:off x="1240" y="659"/>
            <a:ext cx="3121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974" name="Equation" r:id="rId3" imgW="3009967" imgH="362045" progId="Equation.DSMT4">
                    <p:embed/>
                  </p:oleObj>
                </mc:Choice>
                <mc:Fallback>
                  <p:oleObj name="Equation" r:id="rId3" imgW="3009967" imgH="362045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0" y="659"/>
                          <a:ext cx="3121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65" name="Text Box 4"/>
            <p:cNvSpPr txBox="1">
              <a:spLocks noChangeArrowheads="1"/>
            </p:cNvSpPr>
            <p:nvPr/>
          </p:nvSpPr>
          <p:spPr bwMode="auto">
            <a:xfrm>
              <a:off x="432" y="230"/>
              <a:ext cx="4822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2.  Both J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</a:t>
              </a:r>
              <a:r>
                <a:rPr lang="en-US">
                  <a:solidFill>
                    <a:schemeClr val="bg1"/>
                  </a:solidFill>
                </a:rPr>
                <a:t> and K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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are “2 electron, 4 center” integrals.  These are</a:t>
              </a:r>
            </a:p>
            <a:p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     extremely time consuming to evaluate for STOs. </a:t>
              </a:r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1143000" y="3124200"/>
            <a:ext cx="2051050" cy="2895600"/>
            <a:chOff x="2591" y="1584"/>
            <a:chExt cx="1292" cy="1824"/>
          </a:xfrm>
        </p:grpSpPr>
        <p:sp>
          <p:nvSpPr>
            <p:cNvPr id="35850" name="Text Box 25"/>
            <p:cNvSpPr txBox="1">
              <a:spLocks noChangeArrowheads="1"/>
            </p:cNvSpPr>
            <p:nvPr/>
          </p:nvSpPr>
          <p:spPr bwMode="auto">
            <a:xfrm>
              <a:off x="2607" y="2486"/>
              <a:ext cx="36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</a:rPr>
                <a:t>2s</a:t>
              </a:r>
              <a:r>
                <a:rPr lang="en-US" b="1" baseline="-25000">
                  <a:solidFill>
                    <a:schemeClr val="accent1"/>
                  </a:solidFill>
                </a:rPr>
                <a:t>C</a:t>
              </a:r>
              <a:endParaRPr lang="en-US" b="1">
                <a:solidFill>
                  <a:schemeClr val="accent1"/>
                </a:solidFill>
              </a:endParaRPr>
            </a:p>
          </p:txBody>
        </p:sp>
        <p:grpSp>
          <p:nvGrpSpPr>
            <p:cNvPr id="35851" name="Group 33"/>
            <p:cNvGrpSpPr>
              <a:grpSpLocks/>
            </p:cNvGrpSpPr>
            <p:nvPr/>
          </p:nvGrpSpPr>
          <p:grpSpPr bwMode="auto">
            <a:xfrm>
              <a:off x="2591" y="1584"/>
              <a:ext cx="1292" cy="1824"/>
              <a:chOff x="2591" y="1584"/>
              <a:chExt cx="1292" cy="1824"/>
            </a:xfrm>
          </p:grpSpPr>
          <p:graphicFrame>
            <p:nvGraphicFramePr>
              <p:cNvPr id="35852" name="Object 17"/>
              <p:cNvGraphicFramePr>
                <a:graphicFrameLocks noChangeAspect="1"/>
              </p:cNvGraphicFramePr>
              <p:nvPr/>
            </p:nvGraphicFramePr>
            <p:xfrm>
              <a:off x="2640" y="1807"/>
              <a:ext cx="1100" cy="35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5975" name="CS ChemDraw Drawing" r:id="rId5" imgW="1155700" imgH="370840" progId="ChemDraw.Document.6.0">
                      <p:embed/>
                    </p:oleObj>
                  </mc:Choice>
                  <mc:Fallback>
                    <p:oleObj name="CS ChemDraw Drawing" r:id="rId5" imgW="1155700" imgH="370840" progId="ChemDraw.Document.6.0">
                      <p:embed/>
                      <p:pic>
                        <p:nvPicPr>
                          <p:cNvPr id="0" name="Object 1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640" y="1807"/>
                            <a:ext cx="1100" cy="35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5853" name="Text Box 18"/>
              <p:cNvSpPr txBox="1">
                <a:spLocks noChangeArrowheads="1"/>
              </p:cNvSpPr>
              <p:nvPr/>
            </p:nvSpPr>
            <p:spPr bwMode="auto">
              <a:xfrm>
                <a:off x="2976" y="1584"/>
                <a:ext cx="467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002060"/>
                    </a:solidFill>
                  </a:rPr>
                  <a:t>2p</a:t>
                </a:r>
                <a:r>
                  <a:rPr lang="en-US" b="1" baseline="-25000">
                    <a:solidFill>
                      <a:srgbClr val="002060"/>
                    </a:solidFill>
                  </a:rPr>
                  <a:t>zCl</a:t>
                </a:r>
                <a:endParaRPr lang="en-US" b="1">
                  <a:solidFill>
                    <a:srgbClr val="002060"/>
                  </a:solidFill>
                </a:endParaRPr>
              </a:p>
            </p:txBody>
          </p:sp>
          <p:grpSp>
            <p:nvGrpSpPr>
              <p:cNvPr id="35854" name="Group 32"/>
              <p:cNvGrpSpPr>
                <a:grpSpLocks/>
              </p:cNvGrpSpPr>
              <p:nvPr/>
            </p:nvGrpSpPr>
            <p:grpSpPr bwMode="auto">
              <a:xfrm>
                <a:off x="2591" y="1876"/>
                <a:ext cx="1292" cy="1532"/>
                <a:chOff x="2591" y="1876"/>
                <a:chExt cx="1292" cy="1532"/>
              </a:xfrm>
            </p:grpSpPr>
            <p:sp>
              <p:nvSpPr>
                <p:cNvPr id="35855" name="Oval 7"/>
                <p:cNvSpPr>
                  <a:spLocks noChangeAspect="1" noChangeArrowheads="1"/>
                </p:cNvSpPr>
                <p:nvPr/>
              </p:nvSpPr>
              <p:spPr bwMode="auto">
                <a:xfrm>
                  <a:off x="2976" y="2400"/>
                  <a:ext cx="443" cy="443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en-US" b="1">
                    <a:solidFill>
                      <a:srgbClr val="000000"/>
                    </a:solidFill>
                  </a:endParaRPr>
                </a:p>
              </p:txBody>
            </p:sp>
            <p:grpSp>
              <p:nvGrpSpPr>
                <p:cNvPr id="35856" name="Group 31"/>
                <p:cNvGrpSpPr>
                  <a:grpSpLocks/>
                </p:cNvGrpSpPr>
                <p:nvPr/>
              </p:nvGrpSpPr>
              <p:grpSpPr bwMode="auto">
                <a:xfrm>
                  <a:off x="2591" y="1876"/>
                  <a:ext cx="1292" cy="1532"/>
                  <a:chOff x="2591" y="1876"/>
                  <a:chExt cx="1292" cy="1532"/>
                </a:xfrm>
              </p:grpSpPr>
              <p:grpSp>
                <p:nvGrpSpPr>
                  <p:cNvPr id="35857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456" y="2880"/>
                    <a:ext cx="427" cy="528"/>
                    <a:chOff x="3456" y="2880"/>
                    <a:chExt cx="427" cy="528"/>
                  </a:xfrm>
                </p:grpSpPr>
                <p:sp>
                  <p:nvSpPr>
                    <p:cNvPr id="35862" name="Oval 8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73" y="2880"/>
                      <a:ext cx="271" cy="271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en-US" b="1">
                        <a:solidFill>
                          <a:srgbClr val="000000"/>
                        </a:solidFill>
                      </a:endParaRPr>
                    </a:p>
                  </p:txBody>
                </p:sp>
                <p:sp>
                  <p:nvSpPr>
                    <p:cNvPr id="35863" name="Text Box 2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456" y="3158"/>
                      <a:ext cx="427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chemeClr val="accent1"/>
                          </a:solidFill>
                        </a:rPr>
                        <a:t>1s</a:t>
                      </a:r>
                      <a:r>
                        <a:rPr lang="en-US" b="1" baseline="-25000">
                          <a:solidFill>
                            <a:schemeClr val="accent1"/>
                          </a:solidFill>
                        </a:rPr>
                        <a:t>Ha</a:t>
                      </a:r>
                      <a:endParaRPr lang="en-US" b="1">
                        <a:solidFill>
                          <a:schemeClr val="accent1"/>
                        </a:solidFill>
                      </a:endParaRPr>
                    </a:p>
                  </p:txBody>
                </p:sp>
              </p:grpSp>
              <p:grpSp>
                <p:nvGrpSpPr>
                  <p:cNvPr id="35858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2591" y="2880"/>
                    <a:ext cx="433" cy="528"/>
                    <a:chOff x="3456" y="2880"/>
                    <a:chExt cx="433" cy="528"/>
                  </a:xfrm>
                </p:grpSpPr>
                <p:sp>
                  <p:nvSpPr>
                    <p:cNvPr id="35860" name="Oval 2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73" y="2880"/>
                      <a:ext cx="271" cy="271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en-US" b="1">
                        <a:solidFill>
                          <a:srgbClr val="000000"/>
                        </a:solidFill>
                      </a:endParaRPr>
                    </a:p>
                  </p:txBody>
                </p:sp>
                <p:sp>
                  <p:nvSpPr>
                    <p:cNvPr id="35861" name="Text Box 3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456" y="3158"/>
                      <a:ext cx="43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chemeClr val="accent1"/>
                          </a:solidFill>
                        </a:rPr>
                        <a:t>1s</a:t>
                      </a:r>
                      <a:r>
                        <a:rPr lang="en-US" b="1" baseline="-25000">
                          <a:solidFill>
                            <a:schemeClr val="accent1"/>
                          </a:solidFill>
                        </a:rPr>
                        <a:t>Hb</a:t>
                      </a:r>
                      <a:endParaRPr lang="en-US" b="1">
                        <a:solidFill>
                          <a:schemeClr val="accent1"/>
                        </a:solidFill>
                      </a:endParaRPr>
                    </a:p>
                  </p:txBody>
                </p:sp>
              </p:grpSp>
              <p:graphicFrame>
                <p:nvGraphicFramePr>
                  <p:cNvPr id="35859" name="Object 23"/>
                  <p:cNvGraphicFramePr>
                    <a:graphicFrameLocks noChangeAspect="1"/>
                  </p:cNvGraphicFramePr>
                  <p:nvPr/>
                </p:nvGraphicFramePr>
                <p:xfrm>
                  <a:off x="2652" y="1876"/>
                  <a:ext cx="1044" cy="143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35976" name="CS ChemDraw Drawing" r:id="rId7" imgW="655320" imgH="901700" progId="ChemDraw.Document.6.0">
                          <p:embed/>
                        </p:oleObj>
                      </mc:Choice>
                      <mc:Fallback>
                        <p:oleObj name="CS ChemDraw Drawing" r:id="rId7" imgW="655320" imgH="901700" progId="ChemDraw.Document.6.0">
                          <p:embed/>
                          <p:pic>
                            <p:nvPicPr>
                              <p:cNvPr id="0" name="Object 23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652" y="1876"/>
                                <a:ext cx="1044" cy="143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</p:grpSp>
        </p:grpSp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1127125" y="1839913"/>
            <a:ext cx="7045325" cy="1306512"/>
            <a:chOff x="710" y="1159"/>
            <a:chExt cx="4438" cy="823"/>
          </a:xfrm>
        </p:grpSpPr>
        <p:sp>
          <p:nvSpPr>
            <p:cNvPr id="35848" name="Text Box 35"/>
            <p:cNvSpPr txBox="1">
              <a:spLocks noChangeArrowheads="1"/>
            </p:cNvSpPr>
            <p:nvPr/>
          </p:nvSpPr>
          <p:spPr bwMode="auto">
            <a:xfrm>
              <a:off x="710" y="1159"/>
              <a:ext cx="4438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example, in CH</a:t>
              </a:r>
              <a:r>
                <a:rPr lang="en-US" baseline="-25000">
                  <a:solidFill>
                    <a:srgbClr val="002060"/>
                  </a:solidFill>
                </a:rPr>
                <a:t>3</a:t>
              </a:r>
              <a:r>
                <a:rPr lang="en-US">
                  <a:solidFill>
                    <a:srgbClr val="002060"/>
                  </a:solidFill>
                </a:rPr>
                <a:t>Cl, one would have integrals of the type:</a:t>
              </a:r>
            </a:p>
          </p:txBody>
        </p:sp>
        <p:graphicFrame>
          <p:nvGraphicFramePr>
            <p:cNvPr id="35849" name="Object 36"/>
            <p:cNvGraphicFramePr>
              <a:graphicFrameLocks noChangeAspect="1"/>
            </p:cNvGraphicFramePr>
            <p:nvPr/>
          </p:nvGraphicFramePr>
          <p:xfrm>
            <a:off x="1734" y="1530"/>
            <a:ext cx="2283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977" name="Equation" r:id="rId9" imgW="2181343" imgH="362045" progId="Equation.DSMT4">
                    <p:embed/>
                  </p:oleObj>
                </mc:Choice>
                <mc:Fallback>
                  <p:oleObj name="Equation" r:id="rId9" imgW="2181343" imgH="362045" progId="Equation.DSMT4">
                    <p:embed/>
                    <p:pic>
                      <p:nvPicPr>
                        <p:cNvPr id="0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4" y="1530"/>
                          <a:ext cx="2283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37317" name="Text Box 37"/>
          <p:cNvSpPr txBox="1">
            <a:spLocks noChangeArrowheads="1"/>
          </p:cNvSpPr>
          <p:nvPr/>
        </p:nvSpPr>
        <p:spPr bwMode="auto">
          <a:xfrm>
            <a:off x="3336925" y="3516313"/>
            <a:ext cx="53022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Thus, in molecules with 4 or more atoms, one</a:t>
            </a:r>
          </a:p>
          <a:p>
            <a:r>
              <a:rPr lang="en-US">
                <a:solidFill>
                  <a:srgbClr val="002060"/>
                </a:solidFill>
              </a:rPr>
              <a:t>has integrals containing the products of</a:t>
            </a:r>
          </a:p>
          <a:p>
            <a:r>
              <a:rPr lang="en-US">
                <a:solidFill>
                  <a:srgbClr val="002060"/>
                </a:solidFill>
              </a:rPr>
              <a:t>4 different functions centered on 4 different</a:t>
            </a:r>
          </a:p>
          <a:p>
            <a:r>
              <a:rPr lang="en-US">
                <a:solidFill>
                  <a:srgbClr val="002060"/>
                </a:solidFill>
              </a:rPr>
              <a:t>atoms.</a:t>
            </a:r>
          </a:p>
        </p:txBody>
      </p:sp>
      <p:sp>
        <p:nvSpPr>
          <p:cNvPr id="737318" name="Text Box 38"/>
          <p:cNvSpPr txBox="1">
            <a:spLocks noChangeArrowheads="1"/>
          </p:cNvSpPr>
          <p:nvPr/>
        </p:nvSpPr>
        <p:spPr bwMode="auto">
          <a:xfrm>
            <a:off x="3413125" y="4887913"/>
            <a:ext cx="4883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</a:t>
            </a:r>
            <a:r>
              <a:rPr lang="en-US" b="1" i="1">
                <a:solidFill>
                  <a:srgbClr val="FF33CC"/>
                </a:solidFill>
              </a:rPr>
              <a:t>not </a:t>
            </a:r>
            <a:r>
              <a:rPr lang="en-US">
                <a:solidFill>
                  <a:srgbClr val="002060"/>
                </a:solidFill>
              </a:rPr>
              <a:t>an appetizing position to be in.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7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7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7" grpId="0" autoUpdateAnimBg="0"/>
      <p:bldP spid="737318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D1B2DCE-5F3F-4547-8FFD-0CA10B95A499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39330" name="Text Box 2"/>
          <p:cNvSpPr txBox="1">
            <a:spLocks noChangeArrowheads="1"/>
          </p:cNvSpPr>
          <p:nvPr/>
        </p:nvSpPr>
        <p:spPr bwMode="auto">
          <a:xfrm>
            <a:off x="3429000" y="1143000"/>
            <a:ext cx="18811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Solution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96925" y="295275"/>
            <a:ext cx="7432675" cy="717550"/>
            <a:chOff x="294" y="186"/>
            <a:chExt cx="4682" cy="452"/>
          </a:xfrm>
        </p:grpSpPr>
        <p:graphicFrame>
          <p:nvGraphicFramePr>
            <p:cNvPr id="36873" name="Object 3"/>
            <p:cNvGraphicFramePr>
              <a:graphicFrameLocks noChangeAspect="1"/>
            </p:cNvGraphicFramePr>
            <p:nvPr/>
          </p:nvGraphicFramePr>
          <p:xfrm>
            <a:off x="294" y="186"/>
            <a:ext cx="3121" cy="4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902" name="Equation" r:id="rId3" imgW="3009967" imgH="362045" progId="Equation.DSMT4">
                    <p:embed/>
                  </p:oleObj>
                </mc:Choice>
                <mc:Fallback>
                  <p:oleObj name="Equation" r:id="rId3" imgW="3009967" imgH="362045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4" y="186"/>
                          <a:ext cx="3121" cy="4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874" name="Text Box 4"/>
            <p:cNvSpPr txBox="1">
              <a:spLocks noChangeArrowheads="1"/>
            </p:cNvSpPr>
            <p:nvPr/>
          </p:nvSpPr>
          <p:spPr bwMode="auto">
            <a:xfrm>
              <a:off x="3590" y="278"/>
              <a:ext cx="138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4 Center Integrals</a:t>
              </a:r>
            </a:p>
          </p:txBody>
        </p:sp>
      </p:grpSp>
      <p:sp>
        <p:nvSpPr>
          <p:cNvPr id="739334" name="Text Box 6"/>
          <p:cNvSpPr txBox="1">
            <a:spLocks noChangeArrowheads="1"/>
          </p:cNvSpPr>
          <p:nvPr/>
        </p:nvSpPr>
        <p:spPr bwMode="auto">
          <a:xfrm>
            <a:off x="657225" y="1828800"/>
            <a:ext cx="73437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Slater Type Orbitals (STOs) are much better at representing the</a:t>
            </a:r>
          </a:p>
          <a:p>
            <a:r>
              <a:rPr lang="en-US">
                <a:solidFill>
                  <a:srgbClr val="002060"/>
                </a:solidFill>
              </a:rPr>
              <a:t>electron density in molecules.</a:t>
            </a:r>
          </a:p>
        </p:txBody>
      </p:sp>
      <p:sp>
        <p:nvSpPr>
          <p:cNvPr id="739335" name="Text Box 7"/>
          <p:cNvSpPr txBox="1">
            <a:spLocks noChangeArrowheads="1"/>
          </p:cNvSpPr>
          <p:nvPr/>
        </p:nvSpPr>
        <p:spPr bwMode="auto">
          <a:xfrm>
            <a:off x="685800" y="2754313"/>
            <a:ext cx="7337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multicenter integrals involving STOs are </a:t>
            </a:r>
            <a:r>
              <a:rPr lang="en-US" b="1" i="1">
                <a:solidFill>
                  <a:srgbClr val="FF33CC"/>
                </a:solidFill>
              </a:rPr>
              <a:t>very</a:t>
            </a:r>
            <a:r>
              <a:rPr lang="en-US">
                <a:solidFill>
                  <a:srgbClr val="002060"/>
                </a:solidFill>
              </a:rPr>
              <a:t> difficult.</a:t>
            </a:r>
          </a:p>
        </p:txBody>
      </p:sp>
      <p:sp>
        <p:nvSpPr>
          <p:cNvPr id="739336" name="Text Box 8"/>
          <p:cNvSpPr txBox="1">
            <a:spLocks noChangeArrowheads="1"/>
          </p:cNvSpPr>
          <p:nvPr/>
        </p:nvSpPr>
        <p:spPr bwMode="auto">
          <a:xfrm>
            <a:off x="746125" y="3440113"/>
            <a:ext cx="67579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of some mathematical simplifications, multicenter</a:t>
            </a:r>
          </a:p>
          <a:p>
            <a:r>
              <a:rPr lang="en-US">
                <a:solidFill>
                  <a:srgbClr val="002060"/>
                </a:solidFill>
              </a:rPr>
              <a:t>integrals involving Gaussian Type Orbitals (GTOs). are</a:t>
            </a:r>
          </a:p>
          <a:p>
            <a:r>
              <a:rPr lang="en-US" b="1" i="1">
                <a:solidFill>
                  <a:srgbClr val="FF33CC"/>
                </a:solidFill>
              </a:rPr>
              <a:t>much</a:t>
            </a:r>
            <a:r>
              <a:rPr lang="en-US">
                <a:solidFill>
                  <a:srgbClr val="002060"/>
                </a:solidFill>
              </a:rPr>
              <a:t> simpler (i.e. faster).</a:t>
            </a:r>
            <a:endParaRPr lang="en-US" b="1" i="1">
              <a:solidFill>
                <a:srgbClr val="002060"/>
              </a:solidFill>
            </a:endParaRPr>
          </a:p>
        </p:txBody>
      </p:sp>
      <p:sp>
        <p:nvSpPr>
          <p:cNvPr id="739337" name="Text Box 9"/>
          <p:cNvSpPr txBox="1">
            <a:spLocks noChangeArrowheads="1"/>
          </p:cNvSpPr>
          <p:nvPr/>
        </p:nvSpPr>
        <p:spPr bwMode="auto">
          <a:xfrm>
            <a:off x="762000" y="4724400"/>
            <a:ext cx="7219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That’s why the majority of modern basis sets use STO basis</a:t>
            </a:r>
          </a:p>
          <a:p>
            <a:r>
              <a:rPr lang="en-US">
                <a:solidFill>
                  <a:srgbClr val="002060"/>
                </a:solidFill>
              </a:rPr>
              <a:t>functions, which are composed of fixed combinations of GTOs.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3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3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3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3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3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3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3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3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9330" grpId="0" autoUpdateAnimBg="0"/>
      <p:bldP spid="739334" grpId="0" autoUpdateAnimBg="0"/>
      <p:bldP spid="739335" grpId="0" autoUpdateAnimBg="0"/>
      <p:bldP spid="739336" grpId="0" autoUpdateAnimBg="0"/>
      <p:bldP spid="739337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3B942E6-8D22-4744-82BE-8647BFEE1A4D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8943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457200" y="1293813"/>
            <a:ext cx="17272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460375" y="1903413"/>
            <a:ext cx="50831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484188" y="3092450"/>
            <a:ext cx="6877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508000" y="3733800"/>
            <a:ext cx="3641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7899" name="Text Box 12"/>
          <p:cNvSpPr txBox="1">
            <a:spLocks noChangeArrowheads="1"/>
          </p:cNvSpPr>
          <p:nvPr/>
        </p:nvSpPr>
        <p:spPr bwMode="auto">
          <a:xfrm>
            <a:off x="488950" y="2481263"/>
            <a:ext cx="83454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Examples:  Hartree-Fock Calculations on H</a:t>
            </a:r>
            <a:r>
              <a:rPr lang="en-US" sz="2200" b="1" baseline="-25000">
                <a:solidFill>
                  <a:srgbClr val="FF33CC"/>
                </a:solidFill>
                <a:sym typeface="Symbol" pitchFamily="18" charset="2"/>
              </a:rPr>
              <a:t>2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O and CH</a:t>
            </a:r>
            <a:r>
              <a:rPr lang="en-US" sz="2200" b="1" baseline="-25000">
                <a:solidFill>
                  <a:srgbClr val="FF33CC"/>
                </a:solidFill>
                <a:sym typeface="Symbol" pitchFamily="18" charset="2"/>
              </a:rPr>
              <a:t>2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=CH</a:t>
            </a:r>
            <a:r>
              <a:rPr lang="en-US" sz="2200" b="1" baseline="-25000">
                <a:solidFill>
                  <a:srgbClr val="FF33CC"/>
                </a:solidFill>
                <a:sym typeface="Symbol" pitchFamily="18" charset="2"/>
              </a:rPr>
              <a:t>2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8D026CD-A381-4331-8A00-D3E66010109A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Example 1: Hartree-Fock Calculation on H</a:t>
            </a:r>
            <a:r>
              <a:rPr lang="en-US" baseline="-25000" smtClean="0">
                <a:solidFill>
                  <a:schemeClr val="bg1"/>
                </a:solidFill>
              </a:rPr>
              <a:t>2</a:t>
            </a:r>
            <a:r>
              <a:rPr lang="en-US" smtClean="0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755716" name="Text Box 4"/>
          <p:cNvSpPr txBox="1">
            <a:spLocks noChangeArrowheads="1"/>
          </p:cNvSpPr>
          <p:nvPr/>
        </p:nvSpPr>
        <p:spPr bwMode="auto">
          <a:xfrm>
            <a:off x="914400" y="2514600"/>
            <a:ext cx="691991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The total number of basis functions (STOs) is:  O – 9 STOs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 – 2 STOs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 – 2 STOs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chemeClr val="bg1"/>
                </a:solidFill>
              </a:rPr>
              <a:t>                                                                 Total:        13 STOs</a:t>
            </a:r>
          </a:p>
        </p:txBody>
      </p:sp>
      <p:sp>
        <p:nvSpPr>
          <p:cNvPr id="755717" name="Text Box 5"/>
          <p:cNvSpPr txBox="1">
            <a:spLocks noChangeArrowheads="1"/>
          </p:cNvSpPr>
          <p:nvPr/>
        </p:nvSpPr>
        <p:spPr bwMode="auto">
          <a:xfrm>
            <a:off x="930275" y="4191000"/>
            <a:ext cx="5432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Therefore,the calculation will generate 13 MOs</a:t>
            </a:r>
          </a:p>
        </p:txBody>
      </p:sp>
      <p:sp>
        <p:nvSpPr>
          <p:cNvPr id="755715" name="Text Box 3"/>
          <p:cNvSpPr txBox="1">
            <a:spLocks noChangeArrowheads="1"/>
          </p:cNvSpPr>
          <p:nvPr/>
        </p:nvSpPr>
        <p:spPr bwMode="auto">
          <a:xfrm>
            <a:off x="923925" y="914400"/>
            <a:ext cx="7472363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To illustrate </a:t>
            </a:r>
            <a:r>
              <a:rPr lang="en-US" dirty="0" err="1">
                <a:solidFill>
                  <a:srgbClr val="002060"/>
                </a:solidFill>
              </a:rPr>
              <a:t>Hartree-Fock</a:t>
            </a:r>
            <a:r>
              <a:rPr lang="en-US" dirty="0">
                <a:solidFill>
                  <a:srgbClr val="002060"/>
                </a:solidFill>
              </a:rPr>
              <a:t> calculations, let’s show the results of a</a:t>
            </a:r>
          </a:p>
          <a:p>
            <a:r>
              <a:rPr lang="en-US" dirty="0">
                <a:solidFill>
                  <a:srgbClr val="002060"/>
                </a:solidFill>
              </a:rPr>
              <a:t>HF/6-31G calculation on water.  </a:t>
            </a:r>
          </a:p>
          <a:p>
            <a:pPr>
              <a:spcBef>
                <a:spcPts val="900"/>
              </a:spcBef>
            </a:pPr>
            <a:r>
              <a:rPr lang="en-US" dirty="0">
                <a:solidFill>
                  <a:srgbClr val="002060"/>
                </a:solidFill>
              </a:rPr>
              <a:t>To obtain quantitative data, one would perform a higher level</a:t>
            </a:r>
          </a:p>
          <a:p>
            <a:r>
              <a:rPr lang="en-US" dirty="0">
                <a:solidFill>
                  <a:srgbClr val="002060"/>
                </a:solidFill>
              </a:rPr>
              <a:t>calculation.  But this calculation is fine for qualitative discussion</a:t>
            </a:r>
          </a:p>
        </p:txBody>
      </p:sp>
      <p:sp>
        <p:nvSpPr>
          <p:cNvPr id="755719" name="Text Box 7"/>
          <p:cNvSpPr txBox="1">
            <a:spLocks noChangeArrowheads="1"/>
          </p:cNvSpPr>
          <p:nvPr/>
        </p:nvSpPr>
        <p:spPr bwMode="auto">
          <a:xfrm>
            <a:off x="930275" y="4713288"/>
            <a:ext cx="500538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O has 10 electrons.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Therefore, the first 5 MOs will be occupied.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5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5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557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557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5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55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5716" grpId="0" build="p" autoUpdateAnimBg="0"/>
      <p:bldP spid="755717" grpId="0" autoUpdateAnimBg="0"/>
      <p:bldP spid="755715" grpId="0" autoUpdateAnimBg="0"/>
      <p:bldP spid="75571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7E702AF-2FF5-499B-9684-D1921A74644C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66308" name="Text Box 4"/>
          <p:cNvSpPr txBox="1">
            <a:spLocks noChangeArrowheads="1"/>
          </p:cNvSpPr>
          <p:nvPr/>
        </p:nvSpPr>
        <p:spPr bwMode="auto">
          <a:xfrm>
            <a:off x="974725" y="2982913"/>
            <a:ext cx="7146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we expect the 5 pairs of electrons to be distributed </a:t>
            </a:r>
          </a:p>
          <a:p>
            <a:r>
              <a:rPr lang="en-US">
                <a:solidFill>
                  <a:srgbClr val="002060"/>
                </a:solidFill>
              </a:rPr>
              <a:t>as follows:</a:t>
            </a:r>
          </a:p>
        </p:txBody>
      </p:sp>
      <p:sp>
        <p:nvSpPr>
          <p:cNvPr id="866309" name="Text Box 5"/>
          <p:cNvSpPr txBox="1">
            <a:spLocks noChangeArrowheads="1"/>
          </p:cNvSpPr>
          <p:nvPr/>
        </p:nvSpPr>
        <p:spPr bwMode="auto">
          <a:xfrm>
            <a:off x="2209800" y="3641725"/>
            <a:ext cx="51276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One pair of 1s Oxygen electrons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Two pairs of O-H bonding electrons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Two pairs of Oxygen lone-pair electrons</a:t>
            </a:r>
          </a:p>
        </p:txBody>
      </p:sp>
      <p:sp>
        <p:nvSpPr>
          <p:cNvPr id="866310" name="Text Box 6"/>
          <p:cNvSpPr txBox="1">
            <a:spLocks noChangeArrowheads="1"/>
          </p:cNvSpPr>
          <p:nvPr/>
        </p:nvSpPr>
        <p:spPr bwMode="auto">
          <a:xfrm>
            <a:off x="1050925" y="5192713"/>
            <a:ext cx="5316538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Yeah, right!!  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33CC"/>
                </a:solidFill>
              </a:rPr>
              <a:t>If you believe that, then you must also believe</a:t>
            </a:r>
          </a:p>
          <a:p>
            <a:r>
              <a:rPr lang="en-US">
                <a:solidFill>
                  <a:srgbClr val="FF33CC"/>
                </a:solidFill>
              </a:rPr>
              <a:t>in Santa Claus and the Tooth Fairy.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914400" y="669925"/>
            <a:ext cx="6840538" cy="1890713"/>
            <a:chOff x="576" y="422"/>
            <a:chExt cx="4309" cy="1191"/>
          </a:xfrm>
        </p:grpSpPr>
        <p:sp>
          <p:nvSpPr>
            <p:cNvPr id="39943" name="Text Box 2"/>
            <p:cNvSpPr txBox="1">
              <a:spLocks noChangeArrowheads="1"/>
            </p:cNvSpPr>
            <p:nvPr/>
          </p:nvSpPr>
          <p:spPr bwMode="auto">
            <a:xfrm>
              <a:off x="576" y="422"/>
              <a:ext cx="430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As we learned in General Chemistry, the Lewis Structure of</a:t>
              </a:r>
            </a:p>
            <a:p>
              <a:r>
                <a:rPr lang="en-US">
                  <a:solidFill>
                    <a:srgbClr val="002060"/>
                  </a:solidFill>
                </a:rPr>
                <a:t>water is:</a:t>
              </a:r>
            </a:p>
          </p:txBody>
        </p:sp>
        <p:graphicFrame>
          <p:nvGraphicFramePr>
            <p:cNvPr id="39944" name="Object 3"/>
            <p:cNvGraphicFramePr>
              <a:graphicFrameLocks noChangeAspect="1"/>
            </p:cNvGraphicFramePr>
            <p:nvPr/>
          </p:nvGraphicFramePr>
          <p:xfrm>
            <a:off x="1605" y="816"/>
            <a:ext cx="1023" cy="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976" name="CS ChemDraw Drawing" r:id="rId3" imgW="655320" imgH="500380" progId="ChemDraw.Document.6.0">
                    <p:embed/>
                  </p:oleObj>
                </mc:Choice>
                <mc:Fallback>
                  <p:oleObj name="CS ChemDraw Drawing" r:id="rId3" imgW="655320" imgH="500380" progId="ChemDraw.Document.6.0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05" y="816"/>
                          <a:ext cx="1023" cy="7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45" name="Line 8"/>
            <p:cNvSpPr>
              <a:spLocks noChangeShapeType="1"/>
            </p:cNvSpPr>
            <p:nvPr/>
          </p:nvSpPr>
          <p:spPr bwMode="auto">
            <a:xfrm flipV="1">
              <a:off x="3396" y="989"/>
              <a:ext cx="0" cy="62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46" name="Text Box 9"/>
            <p:cNvSpPr txBox="1">
              <a:spLocks noChangeArrowheads="1"/>
            </p:cNvSpPr>
            <p:nvPr/>
          </p:nvSpPr>
          <p:spPr bwMode="auto">
            <a:xfrm>
              <a:off x="3290" y="720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rgbClr val="FF6600"/>
                  </a:solidFill>
                </a:rPr>
                <a:t>z</a:t>
              </a:r>
            </a:p>
          </p:txBody>
        </p:sp>
        <p:sp>
          <p:nvSpPr>
            <p:cNvPr id="39947" name="Line 10"/>
            <p:cNvSpPr>
              <a:spLocks noChangeShapeType="1"/>
            </p:cNvSpPr>
            <p:nvPr/>
          </p:nvSpPr>
          <p:spPr bwMode="auto">
            <a:xfrm rot="5400000" flipV="1">
              <a:off x="3420" y="1013"/>
              <a:ext cx="0" cy="62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48" name="Text Box 11"/>
            <p:cNvSpPr txBox="1">
              <a:spLocks noChangeArrowheads="1"/>
            </p:cNvSpPr>
            <p:nvPr/>
          </p:nvSpPr>
          <p:spPr bwMode="auto">
            <a:xfrm>
              <a:off x="3732" y="1181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rgbClr val="FF6600"/>
                  </a:solidFill>
                </a:rPr>
                <a:t>y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66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66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66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66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66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66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66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66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6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6308" grpId="0" autoUpdateAnimBg="0"/>
      <p:bldP spid="866309" grpId="0" build="p" autoUpdateAnimBg="0"/>
      <p:bldP spid="866310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1B3B374-C297-4D5C-8C61-50AD54AD3970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75522" name="Rectangle 2"/>
          <p:cNvSpPr>
            <a:spLocks noChangeArrowheads="1"/>
          </p:cNvSpPr>
          <p:nvPr/>
        </p:nvSpPr>
        <p:spPr bwMode="auto">
          <a:xfrm>
            <a:off x="990600" y="228600"/>
            <a:ext cx="70104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                      1         2         3         4         5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                   (A1)--O   (A1)--O   (B2)--O   (A1)--O   (B1)--O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</a:t>
            </a:r>
            <a:r>
              <a:rPr lang="en-US" sz="1200" b="1">
                <a:solidFill>
                  <a:srgbClr val="002060"/>
                </a:solidFill>
                <a:latin typeface="Courier New" pitchFamily="49" charset="0"/>
              </a:rPr>
              <a:t>EIGENVALUES --   -20.55347  -1.35260  -0.72644  -0.54826  -0.49831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1 1   O  </a:t>
            </a:r>
            <a:r>
              <a:rPr lang="en-US" sz="1200" b="1">
                <a:solidFill>
                  <a:srgbClr val="002060"/>
                </a:solidFill>
                <a:latin typeface="Courier New" pitchFamily="49" charset="0"/>
              </a:rPr>
              <a:t>1S </a:t>
            </a:r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    0.99577  -0.21312   0.00000  -0.07138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2        </a:t>
            </a:r>
            <a:r>
              <a:rPr lang="en-US" sz="1200" b="1">
                <a:solidFill>
                  <a:srgbClr val="002060"/>
                </a:solidFill>
                <a:latin typeface="Courier New" pitchFamily="49" charset="0"/>
              </a:rPr>
              <a:t>2S  </a:t>
            </a:r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   0.02202   0.47005   0.00000   0.17057   0.00000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3        2PX         0.00000   0.00000   0.00000   0.00000   0.64018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4        2PY         0.00000   0.00000   0.50448   0.00000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5        2PZ        -0.00202  -0.10590   0.00000   0.56058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6       </a:t>
            </a:r>
            <a:r>
              <a:rPr lang="en-US" sz="1200" b="1">
                <a:solidFill>
                  <a:srgbClr val="002060"/>
                </a:solidFill>
                <a:latin typeface="Courier New" pitchFamily="49" charset="0"/>
              </a:rPr>
              <a:t> 3S </a:t>
            </a:r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     -0.00805   0.47958   0.00000   0.28973   0.00000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7        3PX         0.00000   0.00000   0.00000   0.00000   0.51155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8        3PY         0.00000   0.00000   0.26243   0.00000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 9        3PZ         0.00179  -0.05640   0.00000   0.41873   0.00000</a:t>
            </a:r>
          </a:p>
          <a:p>
            <a:endParaRPr lang="en-US" sz="120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10 2   H  1S          0.00005   0.14092   0.26551  -0.13455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11        2S          0.00201  -0.00852   0.11472  -0.07515   0.00000</a:t>
            </a:r>
          </a:p>
          <a:p>
            <a:endParaRPr lang="en-US" sz="120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12 3   H  1S          0.00005   0.14092  -0.26551  -0.13455   0.00000</a:t>
            </a:r>
          </a:p>
          <a:p>
            <a:r>
              <a:rPr lang="en-US" sz="1200">
                <a:solidFill>
                  <a:srgbClr val="002060"/>
                </a:solidFill>
                <a:latin typeface="Courier New" pitchFamily="49" charset="0"/>
              </a:rPr>
              <a:t>  13        2S          0.00201  -0.00852  -0.11472  -0.07515   0.00000</a:t>
            </a:r>
          </a:p>
          <a:p>
            <a:endParaRPr lang="en-US" sz="1200">
              <a:solidFill>
                <a:srgbClr val="002060"/>
              </a:solidFill>
              <a:latin typeface="Courier New" pitchFamily="49" charset="0"/>
            </a:endParaRPr>
          </a:p>
        </p:txBody>
      </p:sp>
      <p:sp>
        <p:nvSpPr>
          <p:cNvPr id="875523" name="Text Box 3"/>
          <p:cNvSpPr txBox="1">
            <a:spLocks noChangeArrowheads="1"/>
          </p:cNvSpPr>
          <p:nvPr/>
        </p:nvSpPr>
        <p:spPr bwMode="auto">
          <a:xfrm>
            <a:off x="514350" y="3998913"/>
            <a:ext cx="75453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002060"/>
                </a:solidFill>
              </a:rPr>
              <a:t>Above are the MOs of the 5 occupied MOs of H</a:t>
            </a:r>
            <a:r>
              <a:rPr lang="en-US" sz="1800" baseline="-25000">
                <a:solidFill>
                  <a:srgbClr val="002060"/>
                </a:solidFill>
              </a:rPr>
              <a:t>2</a:t>
            </a:r>
            <a:r>
              <a:rPr lang="en-US" sz="1800">
                <a:solidFill>
                  <a:srgbClr val="002060"/>
                </a:solidFill>
              </a:rPr>
              <a:t>O at the HF/6-31G level.</a:t>
            </a:r>
          </a:p>
        </p:txBody>
      </p:sp>
      <p:sp>
        <p:nvSpPr>
          <p:cNvPr id="875524" name="Text Box 4"/>
          <p:cNvSpPr txBox="1">
            <a:spLocks noChangeArrowheads="1"/>
          </p:cNvSpPr>
          <p:nvPr/>
        </p:nvSpPr>
        <p:spPr bwMode="auto">
          <a:xfrm>
            <a:off x="514350" y="4456113"/>
            <a:ext cx="5772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FF00FF"/>
                </a:solidFill>
              </a:rPr>
              <a:t>The energies (aka eigenvalues) are shown at the top of</a:t>
            </a:r>
          </a:p>
          <a:p>
            <a:r>
              <a:rPr lang="en-US" sz="1800">
                <a:solidFill>
                  <a:srgbClr val="FF00FF"/>
                </a:solidFill>
              </a:rPr>
              <a:t>each column.</a:t>
            </a:r>
          </a:p>
        </p:txBody>
      </p:sp>
      <p:sp>
        <p:nvSpPr>
          <p:cNvPr id="875525" name="Text Box 5"/>
          <p:cNvSpPr txBox="1">
            <a:spLocks noChangeArrowheads="1"/>
          </p:cNvSpPr>
          <p:nvPr/>
        </p:nvSpPr>
        <p:spPr bwMode="auto">
          <a:xfrm>
            <a:off x="514350" y="5141913"/>
            <a:ext cx="6965950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FF6600"/>
                </a:solidFill>
              </a:rPr>
              <a:t>The numbers represent simple numbering of each type of</a:t>
            </a:r>
          </a:p>
          <a:p>
            <a:r>
              <a:rPr lang="en-US" sz="1800">
                <a:solidFill>
                  <a:srgbClr val="FF6600"/>
                </a:solidFill>
              </a:rPr>
              <a:t>orbital; e.g. O 1s means the the “1s” orbital (only a single STO)</a:t>
            </a:r>
          </a:p>
          <a:p>
            <a:pPr>
              <a:lnSpc>
                <a:spcPct val="130000"/>
              </a:lnSpc>
            </a:pPr>
            <a:r>
              <a:rPr lang="en-US" sz="1800">
                <a:solidFill>
                  <a:srgbClr val="FF6600"/>
                </a:solidFill>
              </a:rPr>
              <a:t>on O.  Both O 2s and O 3s are the doubly split valence “2s” orbitals</a:t>
            </a:r>
          </a:p>
          <a:p>
            <a:r>
              <a:rPr lang="en-US" sz="1800">
                <a:solidFill>
                  <a:srgbClr val="FF6600"/>
                </a:solidFill>
              </a:rPr>
              <a:t>on O.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5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7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75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5522" grpId="0" autoUpdateAnimBg="0"/>
      <p:bldP spid="875523" grpId="0" autoUpdateAnimBg="0"/>
      <p:bldP spid="875524" grpId="0" autoUpdateAnimBg="0"/>
      <p:bldP spid="875525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A7A4D80-6206-449B-AFA9-30E90F685DBD}" type="slidenum">
              <a:rPr lang="en-US" sz="1400" smtClean="0">
                <a:solidFill>
                  <a:srgbClr val="002060"/>
                </a:solidFill>
              </a:rPr>
              <a:pPr/>
              <a:t>40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990600" y="1524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sz="2400" b="1">
              <a:solidFill>
                <a:schemeClr val="accent1"/>
              </a:solidFill>
              <a:latin typeface="Times New Roman" pitchFamily="18" charset="0"/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219200" y="3733800"/>
            <a:ext cx="7016750" cy="1295400"/>
            <a:chOff x="768" y="2352"/>
            <a:chExt cx="4420" cy="816"/>
          </a:xfrm>
        </p:grpSpPr>
        <p:pic>
          <p:nvPicPr>
            <p:cNvPr id="41995" name="Picture 7" descr="C:\A_TEMP\orb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2352"/>
              <a:ext cx="757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6" name="Text Box 10"/>
            <p:cNvSpPr txBox="1">
              <a:spLocks noChangeArrowheads="1"/>
            </p:cNvSpPr>
            <p:nvPr/>
          </p:nvSpPr>
          <p:spPr bwMode="auto">
            <a:xfrm>
              <a:off x="1680" y="2438"/>
              <a:ext cx="35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Orbital #1 contains the Oxygen 1s pair.  </a:t>
              </a:r>
              <a:r>
                <a:rPr lang="en-US">
                  <a:solidFill>
                    <a:srgbClr val="FF33CC"/>
                  </a:solidFill>
                </a:rPr>
                <a:t>Check!!</a:t>
              </a: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1295400" y="4495800"/>
            <a:ext cx="6019800" cy="1905000"/>
            <a:chOff x="816" y="2832"/>
            <a:chExt cx="3792" cy="1200"/>
          </a:xfrm>
        </p:grpSpPr>
        <p:pic>
          <p:nvPicPr>
            <p:cNvPr id="41993" name="Picture 9" descr="C:\A_TEMP\orb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3216"/>
              <a:ext cx="676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4" name="Text Box 11"/>
            <p:cNvSpPr txBox="1">
              <a:spLocks noChangeArrowheads="1"/>
            </p:cNvSpPr>
            <p:nvPr/>
          </p:nvSpPr>
          <p:spPr bwMode="auto">
            <a:xfrm>
              <a:off x="1694" y="2832"/>
              <a:ext cx="291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Orbital #5 contains one of the Oxygen’s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lone pairs.  </a:t>
              </a:r>
              <a:r>
                <a:rPr lang="en-US">
                  <a:solidFill>
                    <a:srgbClr val="FF33CC"/>
                  </a:solidFill>
                </a:rPr>
                <a:t>Double Check!!</a:t>
              </a:r>
            </a:p>
          </p:txBody>
        </p:sp>
      </p:grpSp>
      <p:sp>
        <p:nvSpPr>
          <p:cNvPr id="744460" name="Text Box 12"/>
          <p:cNvSpPr txBox="1">
            <a:spLocks noChangeArrowheads="1"/>
          </p:cNvSpPr>
          <p:nvPr/>
        </p:nvSpPr>
        <p:spPr bwMode="auto">
          <a:xfrm>
            <a:off x="2692400" y="5257800"/>
            <a:ext cx="4089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accent1"/>
                </a:solidFill>
              </a:rPr>
              <a:t>Let’s keep going.  We’re on a roll!!!</a:t>
            </a:r>
          </a:p>
        </p:txBody>
      </p:sp>
      <p:sp>
        <p:nvSpPr>
          <p:cNvPr id="744461" name="Text Box 13"/>
          <p:cNvSpPr txBox="1">
            <a:spLocks noChangeArrowheads="1"/>
          </p:cNvSpPr>
          <p:nvPr/>
        </p:nvSpPr>
        <p:spPr bwMode="auto">
          <a:xfrm>
            <a:off x="2727325" y="5726113"/>
            <a:ext cx="54165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find the second Oxygen lone pair and the</a:t>
            </a:r>
          </a:p>
          <a:p>
            <a:r>
              <a:rPr lang="en-US">
                <a:solidFill>
                  <a:srgbClr val="002060"/>
                </a:solidFill>
              </a:rPr>
              <a:t>two O-H bonding pairs of electrons.</a:t>
            </a:r>
          </a:p>
        </p:txBody>
      </p:sp>
      <p:sp>
        <p:nvSpPr>
          <p:cNvPr id="744464" name="Rectangle 16"/>
          <p:cNvSpPr>
            <a:spLocks noChangeArrowheads="1"/>
          </p:cNvSpPr>
          <p:nvPr/>
        </p:nvSpPr>
        <p:spPr bwMode="auto">
          <a:xfrm>
            <a:off x="990600" y="76200"/>
            <a:ext cx="70104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                   1         2         3         4         5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             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(A1)--O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(A1)--O   (B2)--O   (A1)--O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(B1)--O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EIGENVALUES --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-20.55347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-1.35260  -0.72644  -0.54826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-0.49831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1 1   O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1S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0.99577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-0.21312   0.00000  -0.07138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2        2S          0.02202   0.47005   0.00000   0.17057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3     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2PX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0.00000   0.00000   0.00000   0.00000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0.64018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4        2PY         0.00000   0.00000   0.50448   0.00000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5        2PZ        -0.00202  -0.10590   0.00000   0.56058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6        3S         -0.00805   0.47958   0.00000   0.28973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7     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3PX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0.00000   0.00000   0.00000   0.00000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0.51155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8        3PY         0.00000   0.00000   0.26243   0.00000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9        3PZ         0.00179  -0.05640   0.00000   0.41873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10 2   H  1S          0.00005   0.14092   0.26551  -0.13455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11        2S          0.00201  -0.00852   0.11472  -0.07515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12 3   H  1S          0.00005   0.14092  -0.26551  -0.13455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13        2S          0.00201  -0.00852  -0.11472  -0.07515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4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44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4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4460" grpId="0" autoUpdateAnimBg="0"/>
      <p:bldP spid="744461" grpId="0" autoUpdateAnimBg="0"/>
      <p:bldP spid="744464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8ED1C56-2BF3-4EB4-B1F6-0DA3AC990C41}" type="slidenum">
              <a:rPr lang="en-US" sz="1400" smtClean="0">
                <a:solidFill>
                  <a:srgbClr val="002060"/>
                </a:solidFill>
              </a:rPr>
              <a:pPr/>
              <a:t>41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430463" y="3657600"/>
            <a:ext cx="4503737" cy="1376363"/>
            <a:chOff x="1531" y="2304"/>
            <a:chExt cx="2837" cy="867"/>
          </a:xfrm>
        </p:grpSpPr>
        <p:pic>
          <p:nvPicPr>
            <p:cNvPr id="43015" name="Picture 6" descr="C:\A_TEMP\orb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1" y="2304"/>
              <a:ext cx="820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16" name="Picture 8" descr="C:\A_TEMP\orb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1" y="2323"/>
              <a:ext cx="912" cy="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17" name="Picture 9" descr="C:\A_TEMP\orb4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5" y="2352"/>
              <a:ext cx="723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45483" name="Text Box 11"/>
          <p:cNvSpPr txBox="1">
            <a:spLocks noChangeArrowheads="1"/>
          </p:cNvSpPr>
          <p:nvPr/>
        </p:nvSpPr>
        <p:spPr bwMode="auto">
          <a:xfrm>
            <a:off x="746125" y="5192713"/>
            <a:ext cx="7515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Oops!!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Orbitals #2, 3 and 4 </a:t>
            </a:r>
            <a:r>
              <a:rPr lang="en-US">
                <a:solidFill>
                  <a:srgbClr val="FF33CC"/>
                </a:solidFill>
              </a:rPr>
              <a:t>all </a:t>
            </a:r>
            <a:r>
              <a:rPr lang="en-US">
                <a:solidFill>
                  <a:srgbClr val="002060"/>
                </a:solidFill>
              </a:rPr>
              <a:t>have significant contributions from</a:t>
            </a:r>
          </a:p>
          <a:p>
            <a:r>
              <a:rPr lang="en-US">
                <a:solidFill>
                  <a:srgbClr val="002060"/>
                </a:solidFill>
              </a:rPr>
              <a:t>both the Oxygen and the Hydrogens.</a:t>
            </a:r>
          </a:p>
        </p:txBody>
      </p:sp>
      <p:sp>
        <p:nvSpPr>
          <p:cNvPr id="745484" name="Text Box 12"/>
          <p:cNvSpPr txBox="1">
            <a:spLocks noChangeArrowheads="1"/>
          </p:cNvSpPr>
          <p:nvPr/>
        </p:nvSpPr>
        <p:spPr bwMode="auto">
          <a:xfrm>
            <a:off x="822325" y="5954713"/>
            <a:ext cx="4699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Where’s the second Oxygen lone pair??</a:t>
            </a:r>
          </a:p>
        </p:txBody>
      </p:sp>
      <p:sp>
        <p:nvSpPr>
          <p:cNvPr id="745485" name="Rectangle 13"/>
          <p:cNvSpPr>
            <a:spLocks noChangeArrowheads="1"/>
          </p:cNvSpPr>
          <p:nvPr/>
        </p:nvSpPr>
        <p:spPr bwMode="auto">
          <a:xfrm>
            <a:off x="990600" y="76200"/>
            <a:ext cx="70104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                   1         2         3         4         5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                   (A1)--O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(A1)--O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(B2)--O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(A1)--O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(B1)--O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  EIGENVALUES --   -20.55347  -1.35260  -0.72644  -0.54826  -0.49831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1 1   O  1S          0.99577  -0.21312   0.00000  -0.07138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2        2S          0.02202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0.47005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0.00000  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0.17057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 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3        2PX         0.00000   0.00000   0.00000   0.00000   0.64018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4        2PY         0.00000   0.00000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0.50448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0.00000   0.00000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5        2PZ        -0.00202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-0.10590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 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0.00000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0.56058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6        3S         -0.00805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0.47958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0.00000   0.28973   0.00000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7        3PX         0.00000   0.00000   0.00000   0.00000   0.51155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8        3PY         0.00000   0.00000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0.26243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0.00000   0.00000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9        3PZ         0.00179  -0.05640   0.00000   0.41873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10 2   H  1S          0.00005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0.14092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0.26551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-0.13455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 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11        2S          0.00201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-0.00852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 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0.11472  -0.07515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12 3   H  1S          0.00005 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0.14092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</a:t>
            </a:r>
            <a:r>
              <a:rPr lang="en-US" sz="1200" b="1" dirty="0">
                <a:solidFill>
                  <a:srgbClr val="002060"/>
                </a:solidFill>
                <a:latin typeface="Courier New" pitchFamily="49" charset="0"/>
              </a:rPr>
              <a:t>-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0.26551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</a:t>
            </a:r>
            <a:r>
              <a:rPr lang="en-US" sz="1200" b="1" dirty="0">
                <a:solidFill>
                  <a:srgbClr val="FF0000"/>
                </a:solidFill>
                <a:latin typeface="Courier New" pitchFamily="49" charset="0"/>
              </a:rPr>
              <a:t>-0.13455</a:t>
            </a:r>
            <a:r>
              <a:rPr lang="en-US" sz="1200" dirty="0">
                <a:solidFill>
                  <a:srgbClr val="FF0000"/>
                </a:solidFill>
                <a:latin typeface="Courier New" pitchFamily="49" charset="0"/>
              </a:rPr>
              <a:t>   </a:t>
            </a:r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0.00000</a:t>
            </a:r>
          </a:p>
          <a:p>
            <a:r>
              <a:rPr lang="en-US" sz="1200" dirty="0">
                <a:solidFill>
                  <a:srgbClr val="002060"/>
                </a:solidFill>
                <a:latin typeface="Courier New" pitchFamily="49" charset="0"/>
              </a:rPr>
              <a:t>  13        2S          0.00201  -0.00852  -0.11472  -0.07515   0.00000</a:t>
            </a:r>
          </a:p>
          <a:p>
            <a:endParaRPr lang="en-US" sz="1200" dirty="0">
              <a:solidFill>
                <a:srgbClr val="002060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4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45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4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4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5483" grpId="0" autoUpdateAnimBg="0"/>
      <p:bldP spid="745484" grpId="0" autoUpdateAnimBg="0"/>
      <p:bldP spid="745485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4835920-E636-4840-A8EC-423AC68CB468}" type="slidenum">
              <a:rPr lang="en-US" sz="1400" smtClean="0">
                <a:solidFill>
                  <a:srgbClr val="002060"/>
                </a:solidFill>
              </a:rPr>
              <a:pPr/>
              <a:t>42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667000" y="49213"/>
            <a:ext cx="3700463" cy="1417637"/>
            <a:chOff x="1680" y="31"/>
            <a:chExt cx="2331" cy="893"/>
          </a:xfrm>
        </p:grpSpPr>
        <p:graphicFrame>
          <p:nvGraphicFramePr>
            <p:cNvPr id="44043" name="Object 2"/>
            <p:cNvGraphicFramePr>
              <a:graphicFrameLocks noChangeAspect="1"/>
            </p:cNvGraphicFramePr>
            <p:nvPr/>
          </p:nvGraphicFramePr>
          <p:xfrm>
            <a:off x="1680" y="79"/>
            <a:ext cx="1023" cy="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075" name="CS ChemDraw Drawing" r:id="rId3" imgW="655320" imgH="500380" progId="ChemDraw.Document.6.0">
                    <p:embed/>
                  </p:oleObj>
                </mc:Choice>
                <mc:Fallback>
                  <p:oleObj name="CS ChemDraw Drawing" r:id="rId3" imgW="655320" imgH="500380" progId="ChemDraw.Document.6.0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79"/>
                          <a:ext cx="1023" cy="7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044" name="Line 4"/>
            <p:cNvSpPr>
              <a:spLocks noChangeShapeType="1"/>
            </p:cNvSpPr>
            <p:nvPr/>
          </p:nvSpPr>
          <p:spPr bwMode="auto">
            <a:xfrm flipV="1">
              <a:off x="3471" y="300"/>
              <a:ext cx="0" cy="62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5" name="Text Box 5"/>
            <p:cNvSpPr txBox="1">
              <a:spLocks noChangeArrowheads="1"/>
            </p:cNvSpPr>
            <p:nvPr/>
          </p:nvSpPr>
          <p:spPr bwMode="auto">
            <a:xfrm>
              <a:off x="3365" y="31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rgbClr val="FF6600"/>
                  </a:solidFill>
                </a:rPr>
                <a:t>z</a:t>
              </a:r>
            </a:p>
          </p:txBody>
        </p:sp>
        <p:sp>
          <p:nvSpPr>
            <p:cNvPr id="44046" name="Line 6"/>
            <p:cNvSpPr>
              <a:spLocks noChangeShapeType="1"/>
            </p:cNvSpPr>
            <p:nvPr/>
          </p:nvSpPr>
          <p:spPr bwMode="auto">
            <a:xfrm rot="5400000" flipV="1">
              <a:off x="3495" y="324"/>
              <a:ext cx="0" cy="62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7" name="Text Box 7"/>
            <p:cNvSpPr txBox="1">
              <a:spLocks noChangeArrowheads="1"/>
            </p:cNvSpPr>
            <p:nvPr/>
          </p:nvSpPr>
          <p:spPr bwMode="auto">
            <a:xfrm>
              <a:off x="3807" y="492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rgbClr val="FF6600"/>
                  </a:solidFill>
                </a:rPr>
                <a:t>y</a:t>
              </a:r>
            </a:p>
          </p:txBody>
        </p:sp>
      </p:grpSp>
      <p:sp>
        <p:nvSpPr>
          <p:cNvPr id="867336" name="Text Box 8"/>
          <p:cNvSpPr txBox="1">
            <a:spLocks noChangeArrowheads="1"/>
          </p:cNvSpPr>
          <p:nvPr/>
        </p:nvSpPr>
        <p:spPr bwMode="auto">
          <a:xfrm>
            <a:off x="609600" y="1725613"/>
            <a:ext cx="5695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Well!!  So much for Gen. Chem. Bonding Theory.</a:t>
            </a:r>
          </a:p>
        </p:txBody>
      </p:sp>
      <p:sp>
        <p:nvSpPr>
          <p:cNvPr id="867337" name="Text Box 9"/>
          <p:cNvSpPr txBox="1">
            <a:spLocks noChangeArrowheads="1"/>
          </p:cNvSpPr>
          <p:nvPr/>
        </p:nvSpPr>
        <p:spPr bwMode="auto">
          <a:xfrm>
            <a:off x="593725" y="2209800"/>
            <a:ext cx="76306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The problem is that, whereas the Oxygen </a:t>
            </a:r>
            <a:r>
              <a:rPr lang="en-US" dirty="0" smtClean="0">
                <a:solidFill>
                  <a:srgbClr val="002060"/>
                </a:solidFill>
              </a:rPr>
              <a:t>2p</a:t>
            </a:r>
            <a:r>
              <a:rPr lang="en-US" baseline="-25000" dirty="0" smtClean="0">
                <a:solidFill>
                  <a:srgbClr val="002060"/>
                </a:solidFill>
              </a:rPr>
              <a:t>x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orbital belongs to a</a:t>
            </a:r>
          </a:p>
          <a:p>
            <a:r>
              <a:rPr lang="en-US" dirty="0">
                <a:solidFill>
                  <a:srgbClr val="002060"/>
                </a:solidFill>
              </a:rPr>
              <a:t>different symmetry representation from the Hydrogen 1s orbitals,</a:t>
            </a:r>
          </a:p>
        </p:txBody>
      </p:sp>
      <p:sp>
        <p:nvSpPr>
          <p:cNvPr id="867339" name="Text Box 11"/>
          <p:cNvSpPr txBox="1">
            <a:spLocks noChangeArrowheads="1"/>
          </p:cNvSpPr>
          <p:nvPr/>
        </p:nvSpPr>
        <p:spPr bwMode="auto">
          <a:xfrm>
            <a:off x="593725" y="2884488"/>
            <a:ext cx="8034338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buFontTx/>
              <a:buAutoNum type="arabicParenR"/>
            </a:pPr>
            <a:r>
              <a:rPr lang="en-US">
                <a:solidFill>
                  <a:schemeClr val="bg1"/>
                </a:solidFill>
              </a:rPr>
              <a:t>The 2p</a:t>
            </a:r>
            <a:r>
              <a:rPr lang="en-US" baseline="-25000">
                <a:solidFill>
                  <a:schemeClr val="bg1"/>
                </a:solidFill>
              </a:rPr>
              <a:t>y</a:t>
            </a:r>
            <a:r>
              <a:rPr lang="en-US">
                <a:solidFill>
                  <a:schemeClr val="bg1"/>
                </a:solidFill>
              </a:rPr>
              <a:t> belongs to the same representation as the antisymmetric</a:t>
            </a:r>
          </a:p>
          <a:p>
            <a:r>
              <a:rPr lang="en-US">
                <a:solidFill>
                  <a:schemeClr val="bg1"/>
                </a:solidFill>
              </a:rPr>
              <a:t>       combination of the Hydrogen 1s orbitals.</a:t>
            </a:r>
          </a:p>
        </p:txBody>
      </p:sp>
      <p:sp>
        <p:nvSpPr>
          <p:cNvPr id="867340" name="Text Box 12"/>
          <p:cNvSpPr txBox="1">
            <a:spLocks noChangeArrowheads="1"/>
          </p:cNvSpPr>
          <p:nvPr/>
        </p:nvSpPr>
        <p:spPr bwMode="auto">
          <a:xfrm>
            <a:off x="628650" y="3717925"/>
            <a:ext cx="81343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buFontTx/>
              <a:buAutoNum type="arabicParenR" startAt="2"/>
            </a:pPr>
            <a:r>
              <a:rPr lang="en-US">
                <a:solidFill>
                  <a:schemeClr val="bg1"/>
                </a:solidFill>
              </a:rPr>
              <a:t>The O 2s &amp; 2p</a:t>
            </a:r>
            <a:r>
              <a:rPr lang="en-US" baseline="-25000">
                <a:solidFill>
                  <a:schemeClr val="bg1"/>
                </a:solidFill>
              </a:rPr>
              <a:t>z</a:t>
            </a:r>
            <a:r>
              <a:rPr lang="en-US">
                <a:solidFill>
                  <a:schemeClr val="bg1"/>
                </a:solidFill>
              </a:rPr>
              <a:t> orbitals belongs to the same representation as the</a:t>
            </a:r>
          </a:p>
          <a:p>
            <a:r>
              <a:rPr lang="en-US">
                <a:solidFill>
                  <a:schemeClr val="bg1"/>
                </a:solidFill>
              </a:rPr>
              <a:t>      symmetric combination of the Hydrogen 1s orbitals.</a:t>
            </a:r>
          </a:p>
        </p:txBody>
      </p:sp>
      <p:sp>
        <p:nvSpPr>
          <p:cNvPr id="867341" name="Text Box 13"/>
          <p:cNvSpPr txBox="1">
            <a:spLocks noChangeArrowheads="1"/>
          </p:cNvSpPr>
          <p:nvPr/>
        </p:nvSpPr>
        <p:spPr bwMode="auto">
          <a:xfrm>
            <a:off x="679450" y="4659313"/>
            <a:ext cx="5173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don’t sweat the symmetry for now.</a:t>
            </a:r>
          </a:p>
        </p:txBody>
      </p:sp>
      <p:sp>
        <p:nvSpPr>
          <p:cNvPr id="867342" name="Text Box 14"/>
          <p:cNvSpPr txBox="1">
            <a:spLocks noChangeArrowheads="1"/>
          </p:cNvSpPr>
          <p:nvPr/>
        </p:nvSpPr>
        <p:spPr bwMode="auto">
          <a:xfrm>
            <a:off x="668338" y="5116513"/>
            <a:ext cx="65706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Just remember that life ain’t as easy as when you were a</a:t>
            </a:r>
          </a:p>
          <a:p>
            <a:r>
              <a:rPr lang="en-US">
                <a:solidFill>
                  <a:srgbClr val="002060"/>
                </a:solidFill>
              </a:rPr>
              <a:t>young, naive Freshman.</a:t>
            </a:r>
          </a:p>
        </p:txBody>
      </p:sp>
      <p:sp>
        <p:nvSpPr>
          <p:cNvPr id="867343" name="Text Box 15"/>
          <p:cNvSpPr txBox="1">
            <a:spLocks noChangeArrowheads="1"/>
          </p:cNvSpPr>
          <p:nvPr/>
        </p:nvSpPr>
        <p:spPr bwMode="auto">
          <a:xfrm>
            <a:off x="746125" y="5878513"/>
            <a:ext cx="4867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look at a simpler example:  Ethylene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67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67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67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67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67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67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67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67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67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67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67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867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67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86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7336" grpId="0" autoUpdateAnimBg="0"/>
      <p:bldP spid="867337" grpId="0" autoUpdateAnimBg="0"/>
      <p:bldP spid="867339" grpId="0" autoUpdateAnimBg="0"/>
      <p:bldP spid="867340" grpId="0" autoUpdateAnimBg="0"/>
      <p:bldP spid="867341" grpId="0" autoUpdateAnimBg="0"/>
      <p:bldP spid="867342" grpId="0" autoUpdateAnimBg="0"/>
      <p:bldP spid="867343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0548F84-42B7-4ADC-A521-C03799B1EFE0}" type="slidenum">
              <a:rPr lang="en-US" sz="1400" smtClean="0">
                <a:solidFill>
                  <a:srgbClr val="002060"/>
                </a:solidFill>
              </a:rPr>
              <a:pPr/>
              <a:t>43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68354" name="Text Box 1026"/>
          <p:cNvSpPr txBox="1">
            <a:spLocks noChangeArrowheads="1"/>
          </p:cNvSpPr>
          <p:nvPr/>
        </p:nvSpPr>
        <p:spPr bwMode="auto">
          <a:xfrm>
            <a:off x="914400" y="669925"/>
            <a:ext cx="4076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Lewis Structure of ethylene is:</a:t>
            </a:r>
          </a:p>
        </p:txBody>
      </p:sp>
      <p:sp>
        <p:nvSpPr>
          <p:cNvPr id="868356" name="Text Box 1028"/>
          <p:cNvSpPr txBox="1">
            <a:spLocks noChangeArrowheads="1"/>
          </p:cNvSpPr>
          <p:nvPr/>
        </p:nvSpPr>
        <p:spPr bwMode="auto">
          <a:xfrm>
            <a:off x="1089025" y="3657600"/>
            <a:ext cx="7064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expect the 8 pairs of electrons to be distributed is follows:</a:t>
            </a:r>
          </a:p>
        </p:txBody>
      </p:sp>
      <p:sp>
        <p:nvSpPr>
          <p:cNvPr id="868357" name="Text Box 1029"/>
          <p:cNvSpPr txBox="1">
            <a:spLocks noChangeArrowheads="1"/>
          </p:cNvSpPr>
          <p:nvPr/>
        </p:nvSpPr>
        <p:spPr bwMode="auto">
          <a:xfrm>
            <a:off x="2209800" y="4251325"/>
            <a:ext cx="471487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Two pairs of 1s Carbon electrons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Four pairs of C-H bonding electrons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chemeClr val="bg1"/>
                </a:solidFill>
              </a:rPr>
              <a:t>One pair of C-C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 bonding electrons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One pair of C-C  bonding electrons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62" name="Rectangle 1036"/>
          <p:cNvSpPr>
            <a:spLocks noChangeArrowheads="1"/>
          </p:cNvSpPr>
          <p:nvPr/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Example 2: Hartree-Fock Calculation on C</a:t>
            </a:r>
            <a:r>
              <a:rPr lang="en-US" sz="2600" b="1" baseline="-25000">
                <a:solidFill>
                  <a:schemeClr val="bg1"/>
                </a:solidFill>
              </a:rPr>
              <a:t>2</a:t>
            </a:r>
            <a:r>
              <a:rPr lang="en-US" sz="2600" b="1">
                <a:solidFill>
                  <a:schemeClr val="bg1"/>
                </a:solidFill>
              </a:rPr>
              <a:t>H</a:t>
            </a:r>
            <a:r>
              <a:rPr lang="en-US" sz="2600" b="1" baseline="-25000">
                <a:solidFill>
                  <a:schemeClr val="bg1"/>
                </a:solidFill>
              </a:rPr>
              <a:t>6</a:t>
            </a:r>
            <a:endParaRPr lang="en-US" sz="2600" b="1">
              <a:solidFill>
                <a:schemeClr val="bg1"/>
              </a:solidFill>
            </a:endParaRPr>
          </a:p>
        </p:txBody>
      </p:sp>
      <p:graphicFrame>
        <p:nvGraphicFramePr>
          <p:cNvPr id="868365" name="Object 1037"/>
          <p:cNvGraphicFramePr>
            <a:graphicFrameLocks noChangeAspect="1"/>
          </p:cNvGraphicFramePr>
          <p:nvPr/>
        </p:nvGraphicFramePr>
        <p:xfrm>
          <a:off x="3352800" y="1219200"/>
          <a:ext cx="3429000" cy="163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92" name="CS ChemDraw Drawing" r:id="rId3" imgW="1889760" imgH="899160" progId="ChemDraw.Document.6.0">
                  <p:embed/>
                </p:oleObj>
              </mc:Choice>
              <mc:Fallback>
                <p:oleObj name="CS ChemDraw Drawing" r:id="rId3" imgW="1889760" imgH="899160" progId="ChemDraw.Document.6.0">
                  <p:embed/>
                  <p:pic>
                    <p:nvPicPr>
                      <p:cNvPr id="0" name="Object 10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1219200"/>
                        <a:ext cx="3429000" cy="163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8366" name="Text Box 1038"/>
          <p:cNvSpPr txBox="1">
            <a:spLocks noChangeArrowheads="1"/>
          </p:cNvSpPr>
          <p:nvPr/>
        </p:nvSpPr>
        <p:spPr bwMode="auto">
          <a:xfrm>
            <a:off x="1050925" y="3059113"/>
            <a:ext cx="5172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a total of 2x6 + 4x1 = 16 electrons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68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68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68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68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68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6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68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68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68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68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68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868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868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68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354" grpId="0" autoUpdateAnimBg="0"/>
      <p:bldP spid="868356" grpId="0" autoUpdateAnimBg="0"/>
      <p:bldP spid="868357" grpId="0" build="p" autoUpdateAnimBg="0"/>
      <p:bldP spid="868366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CD07B8C-4C56-4D89-AA13-60AC91677A6A}" type="slidenum">
              <a:rPr lang="en-US" sz="1400" smtClean="0">
                <a:solidFill>
                  <a:srgbClr val="002060"/>
                </a:solidFill>
              </a:rPr>
              <a:pPr/>
              <a:t>44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69378" name="Text Box 1026"/>
          <p:cNvSpPr txBox="1">
            <a:spLocks noChangeArrowheads="1"/>
          </p:cNvSpPr>
          <p:nvPr/>
        </p:nvSpPr>
        <p:spPr bwMode="auto">
          <a:xfrm>
            <a:off x="903288" y="2041525"/>
            <a:ext cx="40497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use the STO-3G Basis Set</a:t>
            </a:r>
          </a:p>
        </p:txBody>
      </p:sp>
      <p:sp>
        <p:nvSpPr>
          <p:cNvPr id="869379" name="Text Box 1027"/>
          <p:cNvSpPr txBox="1">
            <a:spLocks noChangeArrowheads="1"/>
          </p:cNvSpPr>
          <p:nvPr/>
        </p:nvSpPr>
        <p:spPr bwMode="auto">
          <a:xfrm>
            <a:off x="914400" y="2559050"/>
            <a:ext cx="6919913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The total number of basis functions (STOs) is:  C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 – 5 STOs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C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 – 5 STOs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 – 1 STO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 – 1 STO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3</a:t>
            </a:r>
            <a:r>
              <a:rPr lang="en-US">
                <a:solidFill>
                  <a:schemeClr val="bg1"/>
                </a:solidFill>
              </a:rPr>
              <a:t> – 1 STO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                                                      H</a:t>
            </a:r>
            <a:r>
              <a:rPr lang="en-US" baseline="-25000">
                <a:solidFill>
                  <a:schemeClr val="bg1"/>
                </a:solidFill>
              </a:rPr>
              <a:t>4</a:t>
            </a:r>
            <a:r>
              <a:rPr lang="en-US">
                <a:solidFill>
                  <a:schemeClr val="bg1"/>
                </a:solidFill>
              </a:rPr>
              <a:t> – 1 STO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chemeClr val="bg1"/>
                </a:solidFill>
              </a:rPr>
              <a:t>                                                                 Total:        14 STOs</a:t>
            </a:r>
          </a:p>
        </p:txBody>
      </p:sp>
      <p:graphicFrame>
        <p:nvGraphicFramePr>
          <p:cNvPr id="46085" name="Object 1028"/>
          <p:cNvGraphicFramePr>
            <a:graphicFrameLocks noChangeAspect="1"/>
          </p:cNvGraphicFramePr>
          <p:nvPr/>
        </p:nvGraphicFramePr>
        <p:xfrm>
          <a:off x="3124200" y="120650"/>
          <a:ext cx="3429000" cy="163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5" name="CS ChemDraw Drawing" r:id="rId3" imgW="1889760" imgH="899160" progId="ChemDraw.Document.6.0">
                  <p:embed/>
                </p:oleObj>
              </mc:Choice>
              <mc:Fallback>
                <p:oleObj name="CS ChemDraw Drawing" r:id="rId3" imgW="1889760" imgH="899160" progId="ChemDraw.Document.6.0">
                  <p:embed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120650"/>
                        <a:ext cx="3429000" cy="163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9381" name="Text Box 1029"/>
          <p:cNvSpPr txBox="1">
            <a:spLocks noChangeArrowheads="1"/>
          </p:cNvSpPr>
          <p:nvPr/>
        </p:nvSpPr>
        <p:spPr bwMode="auto">
          <a:xfrm>
            <a:off x="974725" y="4953000"/>
            <a:ext cx="6061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there will be a total of 14 MOs generated.</a:t>
            </a:r>
          </a:p>
        </p:txBody>
      </p:sp>
      <p:sp>
        <p:nvSpPr>
          <p:cNvPr id="869382" name="Text Box 1030"/>
          <p:cNvSpPr txBox="1">
            <a:spLocks noChangeArrowheads="1"/>
          </p:cNvSpPr>
          <p:nvPr/>
        </p:nvSpPr>
        <p:spPr bwMode="auto">
          <a:xfrm>
            <a:off x="990600" y="5410200"/>
            <a:ext cx="68691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Only the first 8 MOs will be occupied.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The remaining </a:t>
            </a:r>
            <a:r>
              <a:rPr lang="en-US" smtClean="0">
                <a:solidFill>
                  <a:srgbClr val="002060"/>
                </a:solidFill>
              </a:rPr>
              <a:t>6 </a:t>
            </a:r>
            <a:r>
              <a:rPr lang="en-US">
                <a:solidFill>
                  <a:srgbClr val="002060"/>
                </a:solidFill>
              </a:rPr>
              <a:t>MOs will be unoccupied (or “Virtual”) MOs.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69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6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69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6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69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6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6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6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9378" grpId="0" autoUpdateAnimBg="0"/>
      <p:bldP spid="869379" grpId="0" autoUpdateAnimBg="0"/>
      <p:bldP spid="869381" grpId="0" autoUpdateAnimBg="0"/>
      <p:bldP spid="869382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C896B13-5CEE-48ED-8A1F-5258F9A9F1C3}" type="slidenum">
              <a:rPr lang="en-US" sz="1400" smtClean="0">
                <a:solidFill>
                  <a:srgbClr val="002060"/>
                </a:solidFill>
              </a:rPr>
              <a:pPr/>
              <a:t>45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58116" name="Text Box 4"/>
          <p:cNvSpPr txBox="1">
            <a:spLocks noChangeArrowheads="1"/>
          </p:cNvSpPr>
          <p:nvPr/>
        </p:nvSpPr>
        <p:spPr bwMode="auto">
          <a:xfrm>
            <a:off x="989013" y="228600"/>
            <a:ext cx="66309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The results below were obtained at the HF/STO-3G level.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143000" y="609600"/>
            <a:ext cx="7224713" cy="5410200"/>
            <a:chOff x="720" y="384"/>
            <a:chExt cx="4551" cy="3408"/>
          </a:xfrm>
        </p:grpSpPr>
        <p:graphicFrame>
          <p:nvGraphicFramePr>
            <p:cNvPr id="47109" name="Object 5"/>
            <p:cNvGraphicFramePr>
              <a:graphicFrameLocks noChangeAspect="1"/>
            </p:cNvGraphicFramePr>
            <p:nvPr/>
          </p:nvGraphicFramePr>
          <p:xfrm>
            <a:off x="4656" y="2352"/>
            <a:ext cx="615" cy="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140" name="CS ChemDraw Drawing" r:id="rId3" imgW="822960" imgH="1605280" progId="ChemDraw.Document.6.0">
                    <p:embed/>
                  </p:oleObj>
                </mc:Choice>
                <mc:Fallback>
                  <p:oleObj name="CS ChemDraw Drawing" r:id="rId3" imgW="822960" imgH="1605280" progId="ChemDraw.Document.6.0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56" y="2352"/>
                          <a:ext cx="615" cy="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47110" name="Group 9"/>
            <p:cNvGrpSpPr>
              <a:grpSpLocks/>
            </p:cNvGrpSpPr>
            <p:nvPr/>
          </p:nvGrpSpPr>
          <p:grpSpPr bwMode="auto">
            <a:xfrm>
              <a:off x="720" y="384"/>
              <a:ext cx="3600" cy="3408"/>
              <a:chOff x="720" y="384"/>
              <a:chExt cx="3600" cy="3408"/>
            </a:xfrm>
          </p:grpSpPr>
          <p:sp>
            <p:nvSpPr>
              <p:cNvPr id="47111" name="Text Box 2"/>
              <p:cNvSpPr txBox="1">
                <a:spLocks noChangeArrowheads="1"/>
              </p:cNvSpPr>
              <p:nvPr/>
            </p:nvSpPr>
            <p:spPr bwMode="auto">
              <a:xfrm>
                <a:off x="720" y="384"/>
                <a:ext cx="3600" cy="1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                  1         2         3         4         5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                  O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/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EIGENVALUES --   -11.02171 -11.02067  -0.98766  -0.74572  -0.60562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1 1   C  1S          </a:t>
                </a:r>
                <a:r>
                  <a:rPr lang="en-US" sz="1000" b="1" dirty="0">
                    <a:solidFill>
                      <a:schemeClr val="bg2"/>
                    </a:solidFill>
                    <a:latin typeface="Courier New" pitchFamily="49" charset="0"/>
                    <a:ea typeface="MS Mincho" pitchFamily="49" charset="-128"/>
                  </a:rPr>
                  <a:t>0.70178   0.70145  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-0.17953  -0.13564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2        2S          0.02001   0.03160   0.46805   0.41005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3        2PX         0.00000   0.00000   0.00000   0.00000   0.39688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4        2PY         0.00000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5        2PZ         0.00204  -0.00451  -0.11950   0.20333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6 2   C  1S          </a:t>
                </a:r>
                <a:r>
                  <a:rPr lang="en-US" sz="1000" b="1" dirty="0">
                    <a:solidFill>
                      <a:schemeClr val="bg2"/>
                    </a:solidFill>
                    <a:latin typeface="Courier New" pitchFamily="49" charset="0"/>
                    <a:ea typeface="MS Mincho" pitchFamily="49" charset="-128"/>
                  </a:rPr>
                  <a:t>0.70178  -0.70145  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-0.17953   0.13564   0.00000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7        2S          0.02001  -0.03160   0.46805  -0.41005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8        2PX         0.00000   0.00000   0.00000   0.00000   0.39688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9        2PY         0.00000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10        2PZ        -0.00204  -0.00451   0.11950   0.20333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11 3   H  1S         -0.00475  -0.00492   0.11196   0.22358   0.25659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12 4   H  1S         -0.00475  -0.00492   0.11196   0.22358  -0.25659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13 5   H  1S         -0.00475   0.00492   0.11196  -0.22358   0.25659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14 6   H  1S         -0.00475   0.00492   0.11196  -0.22358  -0.25659</a:t>
                </a:r>
                <a:endParaRPr lang="en-US" sz="1000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7112" name="Text Box 8"/>
              <p:cNvSpPr txBox="1">
                <a:spLocks noChangeArrowheads="1"/>
              </p:cNvSpPr>
              <p:nvPr/>
            </p:nvSpPr>
            <p:spPr bwMode="auto">
              <a:xfrm>
                <a:off x="720" y="2064"/>
                <a:ext cx="3600" cy="1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                  6         7         8         9        10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                  O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O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    V         </a:t>
                </a:r>
                <a:r>
                  <a:rPr lang="en-US" sz="1000" b="1" dirty="0" err="1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V</a:t>
                </a: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/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  EIGENVALUES --    -0.54024  -0.45805  -0.33550   0.32832   0.61879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1 1   C  1S          0.01489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2        2S         -0.01685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3        2PX         0.00000   0.39337   0.00000   0.00000   0.69821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4        2PY         0.00000   0.00000   0.63196   0.81757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5        2PZ         0.49997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6 2   C  1S          0.01489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7        2S         -0.01685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8        2PX         0.00000  -0.39337   0.00000   0.00000   0.69821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 9        2PY         0.00000   0.00000   0.63196  -0.81757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10        2PZ        -0.49997   0.00000   0.00000   0.00000   0.00000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11 3   H  1S          0.21698   0.35062   0.00000   0.00000  -0.62630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12 4   H  1S          0.21698  -0.35062   0.00000   0.00000   0.62630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13 5   H  1S          0.21698  -0.35062   0.00000   0.00000  -0.62630</a:t>
                </a:r>
                <a:b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</a:br>
                <a:r>
                  <a:rPr lang="en-US" sz="1000" b="1" dirty="0">
                    <a:solidFill>
                      <a:srgbClr val="002060"/>
                    </a:solidFill>
                    <a:latin typeface="Courier New" pitchFamily="49" charset="0"/>
                    <a:ea typeface="MS Mincho" pitchFamily="49" charset="-128"/>
                  </a:rPr>
                  <a:t>  14 6   H  1S          0.21698   0.35062   0.00000   0.00000   0.62630</a:t>
                </a:r>
                <a:endParaRPr lang="en-US" sz="1000" b="1" dirty="0">
                  <a:solidFill>
                    <a:srgbClr val="002060"/>
                  </a:solidFill>
                </a:endParaRP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58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5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8116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B2C72A6-0FC3-47C4-AEBE-9920586D34EE}" type="slidenum">
              <a:rPr lang="en-US" sz="1400" smtClean="0">
                <a:solidFill>
                  <a:srgbClr val="002060"/>
                </a:solidFill>
              </a:rPr>
              <a:pPr/>
              <a:t>46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8382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1         2         3         4         5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-11.02171 -11.02067  -0.98766  -0.74572  -0.60562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0.70178   0.70145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-0.17953  -0.13564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 0.02001   0.03160   0.46805   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0.00204  -0.00451  -0.11950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0.70178  -0.70145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-0.17953   0.13564   0.00000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 0.02001  -0.03160   0.46805  -0.41005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-0.00204  -0.00451   0.11950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-0.00475  -0.00492   0.11196   0.22358   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-0.00475  -0.00492   0.11196   0.22358  -0.25659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-0.00475   0.00492   0.11196  -0.22358   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-0.00475   0.00492   0.11196  -0.22358  -0.25659</a:t>
            </a:r>
            <a:endParaRPr lang="en-US" sz="1000" dirty="0">
              <a:solidFill>
                <a:srgbClr val="002060"/>
              </a:solidFill>
            </a:endParaRPr>
          </a:p>
        </p:txBody>
      </p:sp>
      <p:graphicFrame>
        <p:nvGraphicFramePr>
          <p:cNvPr id="48132" name="Object 9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0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523875" y="3205163"/>
            <a:ext cx="7781925" cy="3198812"/>
            <a:chOff x="330" y="2019"/>
            <a:chExt cx="4902" cy="2015"/>
          </a:xfrm>
        </p:grpSpPr>
        <p:grpSp>
          <p:nvGrpSpPr>
            <p:cNvPr id="48135" name="Group 16"/>
            <p:cNvGrpSpPr>
              <a:grpSpLocks/>
            </p:cNvGrpSpPr>
            <p:nvPr/>
          </p:nvGrpSpPr>
          <p:grpSpPr bwMode="auto">
            <a:xfrm>
              <a:off x="330" y="2019"/>
              <a:ext cx="4902" cy="957"/>
              <a:chOff x="330" y="2019"/>
              <a:chExt cx="4902" cy="957"/>
            </a:xfrm>
          </p:grpSpPr>
          <p:grpSp>
            <p:nvGrpSpPr>
              <p:cNvPr id="48139" name="Group 14"/>
              <p:cNvGrpSpPr>
                <a:grpSpLocks/>
              </p:cNvGrpSpPr>
              <p:nvPr/>
            </p:nvGrpSpPr>
            <p:grpSpPr bwMode="auto">
              <a:xfrm>
                <a:off x="330" y="2019"/>
                <a:ext cx="1110" cy="957"/>
                <a:chOff x="330" y="2019"/>
                <a:chExt cx="1110" cy="957"/>
              </a:xfrm>
            </p:grpSpPr>
            <p:pic>
              <p:nvPicPr>
                <p:cNvPr id="48141" name="Picture 6" descr="C:\A_TEMP\c2h4_1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" y="2019"/>
                  <a:ext cx="829" cy="95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8142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30" y="2359"/>
                  <a:ext cx="294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bg1"/>
                      </a:solidFill>
                    </a:rPr>
                    <a:t>#1</a:t>
                  </a:r>
                </a:p>
              </p:txBody>
            </p:sp>
          </p:grpSp>
          <p:sp>
            <p:nvSpPr>
              <p:cNvPr id="48140" name="Text Box 12"/>
              <p:cNvSpPr txBox="1">
                <a:spLocks noChangeArrowheads="1"/>
              </p:cNvSpPr>
              <p:nvPr/>
            </p:nvSpPr>
            <p:spPr bwMode="auto">
              <a:xfrm>
                <a:off x="1794" y="2198"/>
                <a:ext cx="343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Orbitals #1 and #2 are both Carbon 1s orbitals.</a:t>
                </a:r>
              </a:p>
            </p:txBody>
          </p:sp>
        </p:grpSp>
        <p:grpSp>
          <p:nvGrpSpPr>
            <p:cNvPr id="48136" name="Group 15"/>
            <p:cNvGrpSpPr>
              <a:grpSpLocks/>
            </p:cNvGrpSpPr>
            <p:nvPr/>
          </p:nvGrpSpPr>
          <p:grpSpPr bwMode="auto">
            <a:xfrm>
              <a:off x="336" y="3120"/>
              <a:ext cx="1037" cy="914"/>
              <a:chOff x="336" y="3120"/>
              <a:chExt cx="1037" cy="914"/>
            </a:xfrm>
          </p:grpSpPr>
          <p:pic>
            <p:nvPicPr>
              <p:cNvPr id="48137" name="Picture 7" descr="C:\A_TEMP\c2h4_2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3120"/>
                <a:ext cx="749" cy="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8138" name="Text Box 11"/>
              <p:cNvSpPr txBox="1">
                <a:spLocks noChangeArrowheads="1"/>
              </p:cNvSpPr>
              <p:nvPr/>
            </p:nvSpPr>
            <p:spPr bwMode="auto">
              <a:xfrm>
                <a:off x="336" y="3456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bg1"/>
                    </a:solidFill>
                  </a:rPr>
                  <a:t>#2</a:t>
                </a:r>
              </a:p>
            </p:txBody>
          </p:sp>
        </p:grpSp>
      </p:grpSp>
      <p:sp>
        <p:nvSpPr>
          <p:cNvPr id="859149" name="Text Box 13"/>
          <p:cNvSpPr txBox="1">
            <a:spLocks noChangeArrowheads="1"/>
          </p:cNvSpPr>
          <p:nvPr/>
        </p:nvSpPr>
        <p:spPr bwMode="auto">
          <a:xfrm>
            <a:off x="2890838" y="4191000"/>
            <a:ext cx="5795962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In the Table and Figures, you see both in phase</a:t>
            </a:r>
          </a:p>
          <a:p>
            <a:r>
              <a:rPr lang="en-US">
                <a:solidFill>
                  <a:schemeClr val="bg1"/>
                </a:solidFill>
              </a:rPr>
              <a:t>and out-of-phase combinations of the two orbitals.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chemeClr val="bg1"/>
                </a:solidFill>
              </a:rPr>
              <a:t>However, that’s artificial when the orbitals are </a:t>
            </a:r>
          </a:p>
          <a:p>
            <a:r>
              <a:rPr lang="en-US">
                <a:solidFill>
                  <a:schemeClr val="bg1"/>
                </a:solidFill>
              </a:rPr>
              <a:t>degenerate.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59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5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9149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0220B32-167C-4DF4-8ADE-06DDBFEF73E5}" type="slidenum">
              <a:rPr lang="en-US" sz="1400" smtClean="0">
                <a:solidFill>
                  <a:srgbClr val="002060"/>
                </a:solidFill>
              </a:rPr>
              <a:pPr/>
              <a:t>47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9155" name="Text Box 2"/>
          <p:cNvSpPr txBox="1">
            <a:spLocks noChangeArrowheads="1"/>
          </p:cNvSpPr>
          <p:nvPr/>
        </p:nvSpPr>
        <p:spPr bwMode="auto">
          <a:xfrm>
            <a:off x="8382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1         2         3         4         5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-11.02171 -11.02067  -0.98766  -0.74572  -0.60562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0.70178   0.70145  -0.17953  -0.13564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 0.02001   0.03160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0.46805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0.00204  -0.00451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-0.11950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0.70178  -0.70145  -0.17953   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 0.02001  -0.03160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0.46805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-0.00204  -0.00451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0.11950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-0.00475  -0.00492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0.11196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0.22358   0.25659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-0.00475  -0.00492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0.11196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0.22358  -0.25659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-0.00475   0.00492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0.11196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-0.22358   0.25659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-0.00475   0.00492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0.11196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-0.22358  -0.25659</a:t>
            </a:r>
            <a:endParaRPr lang="en-US" sz="1000" dirty="0">
              <a:solidFill>
                <a:srgbClr val="002060"/>
              </a:solidFill>
            </a:endParaRPr>
          </a:p>
        </p:txBody>
      </p:sp>
      <p:graphicFrame>
        <p:nvGraphicFramePr>
          <p:cNvPr id="49156" name="Object 5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8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5288" name="Text Box 8"/>
          <p:cNvSpPr txBox="1">
            <a:spLocks noChangeArrowheads="1"/>
          </p:cNvSpPr>
          <p:nvPr/>
        </p:nvSpPr>
        <p:spPr bwMode="auto">
          <a:xfrm>
            <a:off x="3352800" y="3505200"/>
            <a:ext cx="5330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#3 is primarily a C-C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 bonding orbital,</a:t>
            </a:r>
          </a:p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involving 2s and 2p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z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orbitals on each carbon .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865292" name="Text Box 12"/>
          <p:cNvSpPr txBox="1">
            <a:spLocks noChangeArrowheads="1"/>
          </p:cNvSpPr>
          <p:nvPr/>
        </p:nvSpPr>
        <p:spPr bwMode="auto">
          <a:xfrm>
            <a:off x="3352800" y="4495800"/>
            <a:ext cx="53895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There is also a small bonding component from</a:t>
            </a:r>
          </a:p>
          <a:p>
            <a:r>
              <a:rPr lang="en-US">
                <a:solidFill>
                  <a:schemeClr val="bg1"/>
                </a:solidFill>
              </a:rPr>
              <a:t>the hydrogen 1s orbitals.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71475" y="3581400"/>
            <a:ext cx="2665413" cy="1752600"/>
            <a:chOff x="234" y="2256"/>
            <a:chExt cx="1679" cy="1104"/>
          </a:xfrm>
        </p:grpSpPr>
        <p:grpSp>
          <p:nvGrpSpPr>
            <p:cNvPr id="49160" name="Group 14"/>
            <p:cNvGrpSpPr>
              <a:grpSpLocks/>
            </p:cNvGrpSpPr>
            <p:nvPr/>
          </p:nvGrpSpPr>
          <p:grpSpPr bwMode="auto">
            <a:xfrm>
              <a:off x="234" y="2292"/>
              <a:ext cx="1158" cy="972"/>
              <a:chOff x="330" y="1956"/>
              <a:chExt cx="1158" cy="972"/>
            </a:xfrm>
          </p:grpSpPr>
          <p:sp>
            <p:nvSpPr>
              <p:cNvPr id="49162" name="Text Box 6"/>
              <p:cNvSpPr txBox="1">
                <a:spLocks noChangeArrowheads="1"/>
              </p:cNvSpPr>
              <p:nvPr/>
            </p:nvSpPr>
            <p:spPr bwMode="auto">
              <a:xfrm>
                <a:off x="330" y="2359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#3</a:t>
                </a:r>
              </a:p>
            </p:txBody>
          </p:sp>
          <p:pic>
            <p:nvPicPr>
              <p:cNvPr id="49163" name="Picture 10" descr="C:\A_TEMP\c2h4_3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1956"/>
                <a:ext cx="852" cy="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49161" name="Object 13"/>
            <p:cNvGraphicFramePr>
              <a:graphicFrameLocks noChangeAspect="1"/>
            </p:cNvGraphicFramePr>
            <p:nvPr/>
          </p:nvGraphicFramePr>
          <p:xfrm>
            <a:off x="1488" y="2256"/>
            <a:ext cx="425" cy="11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219" name="CS ChemDraw Drawing" r:id="rId6" imgW="322580" imgH="838200" progId="ChemDraw.Document.6.0">
                    <p:embed/>
                  </p:oleObj>
                </mc:Choice>
                <mc:Fallback>
                  <p:oleObj name="CS ChemDraw Drawing" r:id="rId6" imgW="322580" imgH="838200" progId="ChemDraw.Document.6.0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2256"/>
                          <a:ext cx="425" cy="11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65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65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65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65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5288" grpId="0" autoUpdateAnimBg="0"/>
      <p:bldP spid="865292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5B867C8-B3EB-4A23-B428-A8B1CE7DB02A}" type="slidenum">
              <a:rPr lang="en-US" sz="1400" smtClean="0">
                <a:solidFill>
                  <a:srgbClr val="002060"/>
                </a:solidFill>
              </a:rPr>
              <a:pPr/>
              <a:t>48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0179" name="Text Box 2"/>
          <p:cNvSpPr txBox="1">
            <a:spLocks noChangeArrowheads="1"/>
          </p:cNvSpPr>
          <p:nvPr/>
        </p:nvSpPr>
        <p:spPr bwMode="auto">
          <a:xfrm>
            <a:off x="8382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1         2         3         4         5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-11.02171 -11.02067  -0.98766  -0.74572  -0.60562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0.70178   0.70145  -0.17953  -0.13564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 0.02001   0.03160   0.46805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0.41005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0.00204  -0.00451  -0.11950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0.20333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0.70178  -0.70145  -0.17953   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 0.02001  -0.03160   0.46805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-0.41005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 0.00000   0.00000   0.00000   0.39688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-0.00204  -0.00451   0.11950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0.20333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-0.00475  -0.00492   0.11196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0.22358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-0.00475  -0.00492   0.11196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0.22358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-0.00475   0.00492   0.11196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-0.22358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0.25659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-0.00475   0.00492   0.11196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-0.22358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-0.25659</a:t>
            </a:r>
            <a:endParaRPr lang="en-US" sz="1000" dirty="0">
              <a:solidFill>
                <a:srgbClr val="002060"/>
              </a:solidFill>
            </a:endParaRPr>
          </a:p>
        </p:txBody>
      </p:sp>
      <p:graphicFrame>
        <p:nvGraphicFramePr>
          <p:cNvPr id="50180" name="Object 3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1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406" name="Text Box 6"/>
          <p:cNvSpPr txBox="1">
            <a:spLocks noChangeArrowheads="1"/>
          </p:cNvSpPr>
          <p:nvPr/>
        </p:nvSpPr>
        <p:spPr bwMode="auto">
          <a:xfrm>
            <a:off x="3505200" y="3489325"/>
            <a:ext cx="48561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#4 represents C-H bonding of the</a:t>
            </a:r>
          </a:p>
          <a:p>
            <a:r>
              <a:rPr lang="en-US">
                <a:solidFill>
                  <a:schemeClr val="bg1"/>
                </a:solidFill>
              </a:rPr>
              <a:t>Hydrogen 1s with the Carbon 2s and 2p</a:t>
            </a:r>
            <a:r>
              <a:rPr lang="en-US" baseline="-25000">
                <a:solidFill>
                  <a:schemeClr val="bg1"/>
                </a:solidFill>
              </a:rPr>
              <a:t>z</a:t>
            </a:r>
            <a:r>
              <a:rPr lang="en-US">
                <a:solidFill>
                  <a:schemeClr val="bg1"/>
                </a:solidFill>
              </a:rPr>
              <a:t> </a:t>
            </a:r>
          </a:p>
          <a:p>
            <a:r>
              <a:rPr lang="en-US">
                <a:solidFill>
                  <a:schemeClr val="bg1"/>
                </a:solidFill>
              </a:rPr>
              <a:t>orbitals.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3400" y="3352800"/>
            <a:ext cx="2852738" cy="1905000"/>
            <a:chOff x="336" y="2112"/>
            <a:chExt cx="1797" cy="1200"/>
          </a:xfrm>
        </p:grpSpPr>
        <p:grpSp>
          <p:nvGrpSpPr>
            <p:cNvPr id="50183" name="Group 11"/>
            <p:cNvGrpSpPr>
              <a:grpSpLocks/>
            </p:cNvGrpSpPr>
            <p:nvPr/>
          </p:nvGrpSpPr>
          <p:grpSpPr bwMode="auto">
            <a:xfrm>
              <a:off x="336" y="2128"/>
              <a:ext cx="1168" cy="1184"/>
              <a:chOff x="336" y="2128"/>
              <a:chExt cx="1168" cy="1184"/>
            </a:xfrm>
          </p:grpSpPr>
          <p:sp>
            <p:nvSpPr>
              <p:cNvPr id="50185" name="Text Box 5"/>
              <p:cNvSpPr txBox="1">
                <a:spLocks noChangeArrowheads="1"/>
              </p:cNvSpPr>
              <p:nvPr/>
            </p:nvSpPr>
            <p:spPr bwMode="auto">
              <a:xfrm>
                <a:off x="336" y="2608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#4</a:t>
                </a:r>
              </a:p>
            </p:txBody>
          </p:sp>
          <p:pic>
            <p:nvPicPr>
              <p:cNvPr id="50186" name="Picture 9" descr="C:\A_TEMP\c2h4_4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2128"/>
                <a:ext cx="880" cy="11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50184" name="Object 10"/>
            <p:cNvGraphicFramePr>
              <a:graphicFrameLocks noChangeAspect="1"/>
            </p:cNvGraphicFramePr>
            <p:nvPr/>
          </p:nvGraphicFramePr>
          <p:xfrm>
            <a:off x="1632" y="2112"/>
            <a:ext cx="501" cy="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42" name="CS ChemDraw Drawing" r:id="rId6" imgW="391160" imgH="934720" progId="ChemDraw.Document.6.0">
                    <p:embed/>
                  </p:oleObj>
                </mc:Choice>
                <mc:Fallback>
                  <p:oleObj name="CS ChemDraw Drawing" r:id="rId6" imgW="391160" imgH="934720" progId="ChemDraw.Document.6.0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112"/>
                          <a:ext cx="501" cy="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70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7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06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7C5D316-1371-4B45-8474-FFA9895F46F0}" type="slidenum">
              <a:rPr lang="en-US" sz="1400" smtClean="0">
                <a:solidFill>
                  <a:srgbClr val="002060"/>
                </a:solidFill>
              </a:rPr>
              <a:pPr/>
              <a:t>49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8382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1         2         3         4         5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-11.02171 -11.02067  -0.98766  -0.74572  -0.60562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0.70178   0.70145  -0.17953  -0.13564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 0.02001   0.03160   0.46805   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0.00000   0.00000   0.00000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0.39688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0.00204  -0.00451  -0.11950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0.70178  -0.70145  -0.17953   0.13564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 0.02001  -0.03160   0.46805  -0.41005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 0.00000   0.00000   0.00000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0.39688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-0.00204  -0.00451   0.11950   0.20333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-0.00475  -0.00492   0.11196   0.22358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0.25659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-0.00475  -0.00492   0.11196   0.22358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-0.25659</a:t>
            </a:r>
            <a:b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-0.00475   0.00492   0.11196  -0.22358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0.25659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-0.00475   0.00492   0.11196  -0.22358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-0.25659</a:t>
            </a:r>
            <a:endParaRPr lang="en-US" sz="1000" b="1" dirty="0">
              <a:solidFill>
                <a:srgbClr val="FF0000"/>
              </a:solidFill>
            </a:endParaRPr>
          </a:p>
        </p:txBody>
      </p:sp>
      <p:graphicFrame>
        <p:nvGraphicFramePr>
          <p:cNvPr id="51204" name="Object 5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5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168" name="Text Box 8"/>
          <p:cNvSpPr txBox="1">
            <a:spLocks noChangeArrowheads="1"/>
          </p:cNvSpPr>
          <p:nvPr/>
        </p:nvSpPr>
        <p:spPr bwMode="auto">
          <a:xfrm>
            <a:off x="1524000" y="5318125"/>
            <a:ext cx="7081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#5 represents C-H bonding between the Hydrogen 1s </a:t>
            </a:r>
          </a:p>
          <a:p>
            <a:r>
              <a:rPr lang="en-US">
                <a:solidFill>
                  <a:schemeClr val="bg1"/>
                </a:solidFill>
              </a:rPr>
              <a:t>and Carbon 2p</a:t>
            </a:r>
            <a:r>
              <a:rPr lang="en-US" baseline="-25000">
                <a:solidFill>
                  <a:schemeClr val="bg1"/>
                </a:solidFill>
              </a:rPr>
              <a:t>x</a:t>
            </a:r>
            <a:r>
              <a:rPr lang="en-US">
                <a:solidFill>
                  <a:schemeClr val="bg1"/>
                </a:solidFill>
              </a:rPr>
              <a:t> orbitals.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50850" y="3276600"/>
            <a:ext cx="4121150" cy="1685925"/>
            <a:chOff x="284" y="2064"/>
            <a:chExt cx="2596" cy="1062"/>
          </a:xfrm>
        </p:grpSpPr>
        <p:grpSp>
          <p:nvGrpSpPr>
            <p:cNvPr id="51207" name="Group 14"/>
            <p:cNvGrpSpPr>
              <a:grpSpLocks/>
            </p:cNvGrpSpPr>
            <p:nvPr/>
          </p:nvGrpSpPr>
          <p:grpSpPr bwMode="auto">
            <a:xfrm>
              <a:off x="284" y="2064"/>
              <a:ext cx="1204" cy="1062"/>
              <a:chOff x="330" y="2064"/>
              <a:chExt cx="1204" cy="1062"/>
            </a:xfrm>
          </p:grpSpPr>
          <p:sp>
            <p:nvSpPr>
              <p:cNvPr id="51209" name="Text Box 6"/>
              <p:cNvSpPr txBox="1">
                <a:spLocks noChangeArrowheads="1"/>
              </p:cNvSpPr>
              <p:nvPr/>
            </p:nvSpPr>
            <p:spPr bwMode="auto">
              <a:xfrm>
                <a:off x="330" y="2471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#5</a:t>
                </a:r>
              </a:p>
            </p:txBody>
          </p:sp>
          <p:pic>
            <p:nvPicPr>
              <p:cNvPr id="51210" name="Picture 13" descr="C:\A_TEMP\c2h4_5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2064"/>
                <a:ext cx="910" cy="1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51208" name="Object 17"/>
            <p:cNvGraphicFramePr>
              <a:graphicFrameLocks noChangeAspect="1"/>
            </p:cNvGraphicFramePr>
            <p:nvPr/>
          </p:nvGraphicFramePr>
          <p:xfrm>
            <a:off x="1776" y="2064"/>
            <a:ext cx="1104" cy="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66" name="CS ChemDraw Drawing" r:id="rId6" imgW="723900" imgH="647700" progId="ChemDraw.Document.6.0">
                    <p:embed/>
                  </p:oleObj>
                </mc:Choice>
                <mc:Fallback>
                  <p:oleObj name="CS ChemDraw Drawing" r:id="rId6" imgW="723900" imgH="647700" progId="ChemDraw.Document.6.0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76" y="2064"/>
                          <a:ext cx="1104" cy="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60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60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68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A49C9AA-41CC-405E-85A7-FAE0F24B679B}" type="slidenum">
              <a:rPr lang="en-US" sz="1400" smtClean="0">
                <a:solidFill>
                  <a:srgbClr val="002060"/>
                </a:solidFill>
              </a:rPr>
              <a:pPr/>
              <a:t>50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90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8" name="Text Box 7"/>
          <p:cNvSpPr txBox="1">
            <a:spLocks noChangeArrowheads="1"/>
          </p:cNvSpPr>
          <p:nvPr/>
        </p:nvSpPr>
        <p:spPr bwMode="auto">
          <a:xfrm>
            <a:off x="9906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6         7         8         9        10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V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V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 -0.54024  -0.45805  -0.33550   0.32832   0.61879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0.39337   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0.63196   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0.49997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-0.39337   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0.63196  -0.81757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-0.49997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0.21698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0.35062   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0.21698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-0.35062   0.00000   0.00000   0.62630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0.21698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-0.35062   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0.21698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0.35062   0.00000   0.00000   0.62630</a:t>
            </a:r>
            <a:endParaRPr lang="en-US" sz="1000" b="1" dirty="0">
              <a:solidFill>
                <a:srgbClr val="002060"/>
              </a:solidFill>
            </a:endParaRPr>
          </a:p>
        </p:txBody>
      </p:sp>
      <p:sp>
        <p:nvSpPr>
          <p:cNvPr id="863241" name="Text Box 9"/>
          <p:cNvSpPr txBox="1">
            <a:spLocks noChangeArrowheads="1"/>
          </p:cNvSpPr>
          <p:nvPr/>
        </p:nvSpPr>
        <p:spPr bwMode="auto">
          <a:xfrm>
            <a:off x="3852863" y="4114800"/>
            <a:ext cx="50625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There are also a C-C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 bonding interaction </a:t>
            </a:r>
          </a:p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through the 2p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z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orbitals.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863242" name="Text Box 10"/>
          <p:cNvSpPr txBox="1">
            <a:spLocks noChangeArrowheads="1"/>
          </p:cNvSpPr>
          <p:nvPr/>
        </p:nvSpPr>
        <p:spPr bwMode="auto">
          <a:xfrm>
            <a:off x="3886200" y="3352800"/>
            <a:ext cx="4913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#6 represents C-H bonding of the</a:t>
            </a:r>
          </a:p>
          <a:p>
            <a:r>
              <a:rPr lang="en-US">
                <a:solidFill>
                  <a:schemeClr val="bg1"/>
                </a:solidFill>
              </a:rPr>
              <a:t>Hydrogen 1s with the Carbon 2p</a:t>
            </a:r>
            <a:r>
              <a:rPr lang="en-US" baseline="-25000">
                <a:solidFill>
                  <a:schemeClr val="bg1"/>
                </a:solidFill>
              </a:rPr>
              <a:t>z</a:t>
            </a:r>
            <a:r>
              <a:rPr lang="en-US">
                <a:solidFill>
                  <a:schemeClr val="bg1"/>
                </a:solidFill>
              </a:rPr>
              <a:t> orbitals.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523875" y="3276600"/>
            <a:ext cx="2854325" cy="1981200"/>
            <a:chOff x="330" y="2064"/>
            <a:chExt cx="1798" cy="1248"/>
          </a:xfrm>
        </p:grpSpPr>
        <p:grpSp>
          <p:nvGrpSpPr>
            <p:cNvPr id="52232" name="Group 12"/>
            <p:cNvGrpSpPr>
              <a:grpSpLocks/>
            </p:cNvGrpSpPr>
            <p:nvPr/>
          </p:nvGrpSpPr>
          <p:grpSpPr bwMode="auto">
            <a:xfrm>
              <a:off x="330" y="2140"/>
              <a:ext cx="1117" cy="1172"/>
              <a:chOff x="330" y="2140"/>
              <a:chExt cx="1117" cy="1172"/>
            </a:xfrm>
          </p:grpSpPr>
          <p:sp>
            <p:nvSpPr>
              <p:cNvPr id="52234" name="Text Box 4"/>
              <p:cNvSpPr txBox="1">
                <a:spLocks noChangeArrowheads="1"/>
              </p:cNvSpPr>
              <p:nvPr/>
            </p:nvSpPr>
            <p:spPr bwMode="auto">
              <a:xfrm>
                <a:off x="330" y="2582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#6</a:t>
                </a:r>
              </a:p>
            </p:txBody>
          </p:sp>
          <p:pic>
            <p:nvPicPr>
              <p:cNvPr id="52235" name="Picture 8" descr="C:\A_TEMP\c2h4_6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2140"/>
                <a:ext cx="823" cy="1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52233" name="Object 11"/>
            <p:cNvGraphicFramePr>
              <a:graphicFrameLocks noChangeAspect="1"/>
            </p:cNvGraphicFramePr>
            <p:nvPr/>
          </p:nvGraphicFramePr>
          <p:xfrm>
            <a:off x="1680" y="2064"/>
            <a:ext cx="448" cy="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91" name="CS ChemDraw Drawing" r:id="rId6" imgW="419100" imgH="1122680" progId="ChemDraw.Document.6.0">
                    <p:embed/>
                  </p:oleObj>
                </mc:Choice>
                <mc:Fallback>
                  <p:oleObj name="CS ChemDraw Drawing" r:id="rId6" imgW="419100" imgH="1122680" progId="ChemDraw.Document.6.0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064"/>
                          <a:ext cx="448" cy="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63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63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63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6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3241" grpId="0" autoUpdateAnimBg="0"/>
      <p:bldP spid="863242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9CC9790-4E9D-4A76-8463-DD2F97D1100F}" type="slidenum">
              <a:rPr lang="en-US" sz="1400" smtClean="0">
                <a:solidFill>
                  <a:srgbClr val="002060"/>
                </a:solidFill>
              </a:rPr>
              <a:pPr/>
              <a:t>51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53251" name="Object 2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13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1429" name="Text Box 5"/>
          <p:cNvSpPr txBox="1">
            <a:spLocks noChangeArrowheads="1"/>
          </p:cNvSpPr>
          <p:nvPr/>
        </p:nvSpPr>
        <p:spPr bwMode="auto">
          <a:xfrm>
            <a:off x="4495800" y="3581400"/>
            <a:ext cx="41195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#7 represents C-H bonding </a:t>
            </a:r>
          </a:p>
          <a:p>
            <a:r>
              <a:rPr lang="en-US">
                <a:solidFill>
                  <a:schemeClr val="bg1"/>
                </a:solidFill>
              </a:rPr>
              <a:t>between the Hydrogen 1s and </a:t>
            </a:r>
          </a:p>
          <a:p>
            <a:r>
              <a:rPr lang="en-US">
                <a:solidFill>
                  <a:schemeClr val="bg1"/>
                </a:solidFill>
              </a:rPr>
              <a:t>Carbon 2p</a:t>
            </a:r>
            <a:r>
              <a:rPr lang="en-US" baseline="-25000">
                <a:solidFill>
                  <a:schemeClr val="bg1"/>
                </a:solidFill>
              </a:rPr>
              <a:t>x</a:t>
            </a:r>
            <a:r>
              <a:rPr lang="en-US">
                <a:solidFill>
                  <a:schemeClr val="bg1"/>
                </a:solidFill>
              </a:rPr>
              <a:t> orbitals.</a:t>
            </a:r>
          </a:p>
        </p:txBody>
      </p:sp>
      <p:sp>
        <p:nvSpPr>
          <p:cNvPr id="53253" name="Text Box 7"/>
          <p:cNvSpPr txBox="1">
            <a:spLocks noChangeArrowheads="1"/>
          </p:cNvSpPr>
          <p:nvPr/>
        </p:nvSpPr>
        <p:spPr bwMode="auto">
          <a:xfrm>
            <a:off x="9906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6         7         8         9        10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V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V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 -0.54024  -0.45805  -0.33550   0.32832   0.61879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 0.39337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0.63196   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0.49997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-0.39337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0.63196  -0.81757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-0.49997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 0.21698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0.35062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 0.21698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-0.35062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0.00000   0.00000   0.62630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 0.21698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-0.35062   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 0.21698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0.35062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0.00000   0.00000   0.62630</a:t>
            </a:r>
            <a:endParaRPr lang="en-US" sz="1000" b="1" dirty="0">
              <a:solidFill>
                <a:srgbClr val="002060"/>
              </a:solidFill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23875" y="3598863"/>
            <a:ext cx="3840163" cy="1733550"/>
            <a:chOff x="330" y="2267"/>
            <a:chExt cx="2419" cy="1092"/>
          </a:xfrm>
        </p:grpSpPr>
        <p:grpSp>
          <p:nvGrpSpPr>
            <p:cNvPr id="53255" name="Group 10"/>
            <p:cNvGrpSpPr>
              <a:grpSpLocks/>
            </p:cNvGrpSpPr>
            <p:nvPr/>
          </p:nvGrpSpPr>
          <p:grpSpPr bwMode="auto">
            <a:xfrm>
              <a:off x="330" y="2304"/>
              <a:ext cx="1254" cy="1055"/>
              <a:chOff x="330" y="1920"/>
              <a:chExt cx="1254" cy="1055"/>
            </a:xfrm>
          </p:grpSpPr>
          <p:sp>
            <p:nvSpPr>
              <p:cNvPr id="53257" name="Text Box 3"/>
              <p:cNvSpPr txBox="1">
                <a:spLocks noChangeArrowheads="1"/>
              </p:cNvSpPr>
              <p:nvPr/>
            </p:nvSpPr>
            <p:spPr bwMode="auto">
              <a:xfrm>
                <a:off x="330" y="2359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#7</a:t>
                </a:r>
              </a:p>
            </p:txBody>
          </p:sp>
          <p:pic>
            <p:nvPicPr>
              <p:cNvPr id="53258" name="Picture 8" descr="C:\A_TEMP\c2h4_7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7" y="1920"/>
                <a:ext cx="977" cy="10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53256" name="Object 11"/>
            <p:cNvGraphicFramePr>
              <a:graphicFrameLocks noChangeAspect="1"/>
            </p:cNvGraphicFramePr>
            <p:nvPr/>
          </p:nvGraphicFramePr>
          <p:xfrm>
            <a:off x="1715" y="2267"/>
            <a:ext cx="1034" cy="10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314" name="CS ChemDraw Drawing" r:id="rId6" imgW="678180" imgH="660400" progId="ChemDraw.Document.6.0">
                    <p:embed/>
                  </p:oleObj>
                </mc:Choice>
                <mc:Fallback>
                  <p:oleObj name="CS ChemDraw Drawing" r:id="rId6" imgW="678180" imgH="660400" progId="ChemDraw.Document.6.0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5" y="2267"/>
                          <a:ext cx="1034" cy="10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71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429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6EBCC19-0588-48D6-9DB2-D87845AC3FDC}" type="slidenum">
              <a:rPr lang="en-US" sz="1400" smtClean="0">
                <a:solidFill>
                  <a:srgbClr val="002060"/>
                </a:solidFill>
              </a:rPr>
              <a:pPr/>
              <a:t>52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54275" name="Object 3"/>
          <p:cNvGraphicFramePr>
            <a:graphicFrameLocks noChangeAspect="1"/>
          </p:cNvGraphicFramePr>
          <p:nvPr/>
        </p:nvGraphicFramePr>
        <p:xfrm>
          <a:off x="7391400" y="838200"/>
          <a:ext cx="976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41" name="CS ChemDraw Drawing" r:id="rId3" imgW="822960" imgH="1605280" progId="ChemDraw.Document.6.0">
                  <p:embed/>
                </p:oleObj>
              </mc:Choice>
              <mc:Fallback>
                <p:oleObj name="CS ChemDraw Drawing" r:id="rId3" imgW="822960" imgH="1605280" progId="ChemDraw.Document.6.0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838200"/>
                        <a:ext cx="9763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1191" name="Text Box 7"/>
          <p:cNvSpPr txBox="1">
            <a:spLocks noChangeArrowheads="1"/>
          </p:cNvSpPr>
          <p:nvPr/>
        </p:nvSpPr>
        <p:spPr bwMode="auto">
          <a:xfrm>
            <a:off x="4405313" y="3794125"/>
            <a:ext cx="43576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Orbital #8 is the C-C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</a:t>
            </a:r>
            <a:r>
              <a:rPr lang="en-US">
                <a:solidFill>
                  <a:schemeClr val="bg1"/>
                </a:solidFill>
              </a:rPr>
              <a:t> bond between</a:t>
            </a:r>
          </a:p>
          <a:p>
            <a:r>
              <a:rPr lang="en-US">
                <a:solidFill>
                  <a:schemeClr val="bg1"/>
                </a:solidFill>
              </a:rPr>
              <a:t>the 2p</a:t>
            </a:r>
            <a:r>
              <a:rPr lang="en-US" baseline="-25000">
                <a:solidFill>
                  <a:schemeClr val="bg1"/>
                </a:solidFill>
              </a:rPr>
              <a:t>y</a:t>
            </a:r>
            <a:r>
              <a:rPr lang="en-US">
                <a:solidFill>
                  <a:schemeClr val="bg1"/>
                </a:solidFill>
              </a:rPr>
              <a:t> orbitals on each Carbon.</a:t>
            </a:r>
          </a:p>
        </p:txBody>
      </p:sp>
      <p:sp>
        <p:nvSpPr>
          <p:cNvPr id="54277" name="Text Box 11"/>
          <p:cNvSpPr txBox="1">
            <a:spLocks noChangeArrowheads="1"/>
          </p:cNvSpPr>
          <p:nvPr/>
        </p:nvSpPr>
        <p:spPr bwMode="auto">
          <a:xfrm>
            <a:off x="990600" y="228600"/>
            <a:ext cx="5715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6         7         8         9        10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                  O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O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    V         </a:t>
            </a:r>
            <a:r>
              <a:rPr lang="en-US" sz="1000" b="1" dirty="0" err="1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V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/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  EIGENVALUES --    -0.54024  -0.45805  -0.33550   0.32832   0.61879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1 1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2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3        2PX         0.00000   0.39337   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4        2PY         0.00000   0.00000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0.63196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5        2PZ         0.49997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6 2   C  1S          0.01489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7        2S         -0.01685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8        2PX         0.00000  -0.39337   0.00000   0.00000   0.69821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 9        2PY         0.00000   0.00000   </a:t>
            </a:r>
            <a:r>
              <a:rPr lang="en-US" sz="1000" b="1" dirty="0">
                <a:solidFill>
                  <a:srgbClr val="FF0000"/>
                </a:solidFill>
                <a:latin typeface="Courier New" pitchFamily="49" charset="0"/>
                <a:ea typeface="MS Mincho" pitchFamily="49" charset="-128"/>
              </a:rPr>
              <a:t>0.63196</a:t>
            </a: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-0.81757   0.00000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10        2PZ        -0.49997   0.00000   0.00000   0.00000   0.00000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11 3   H  1S          0.21698   0.35062   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12 4   H  1S          0.21698  -0.35062   0.00000   0.00000   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13 5   H  1S          0.21698  -0.35062   0.00000   0.00000  -0.62630</a:t>
            </a:r>
            <a:b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</a:br>
            <a:r>
              <a:rPr lang="en-US" sz="1000" b="1" dirty="0">
                <a:solidFill>
                  <a:srgbClr val="002060"/>
                </a:solidFill>
                <a:latin typeface="Courier New" pitchFamily="49" charset="0"/>
                <a:ea typeface="MS Mincho" pitchFamily="49" charset="-128"/>
              </a:rPr>
              <a:t>  14 6   H  1S          0.21698   0.35062   0.00000   0.00000   0.62630</a:t>
            </a:r>
            <a:endParaRPr lang="en-US" sz="1000" b="1" dirty="0">
              <a:solidFill>
                <a:srgbClr val="002060"/>
              </a:solidFill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752475" y="3505200"/>
            <a:ext cx="4752975" cy="2971800"/>
            <a:chOff x="474" y="2208"/>
            <a:chExt cx="2994" cy="1872"/>
          </a:xfrm>
        </p:grpSpPr>
        <p:grpSp>
          <p:nvGrpSpPr>
            <p:cNvPr id="54279" name="Group 14"/>
            <p:cNvGrpSpPr>
              <a:grpSpLocks/>
            </p:cNvGrpSpPr>
            <p:nvPr/>
          </p:nvGrpSpPr>
          <p:grpSpPr bwMode="auto">
            <a:xfrm>
              <a:off x="474" y="2208"/>
              <a:ext cx="1098" cy="1104"/>
              <a:chOff x="474" y="2400"/>
              <a:chExt cx="1098" cy="1104"/>
            </a:xfrm>
          </p:grpSpPr>
          <p:sp>
            <p:nvSpPr>
              <p:cNvPr id="54285" name="Text Box 5"/>
              <p:cNvSpPr txBox="1">
                <a:spLocks noChangeArrowheads="1"/>
              </p:cNvSpPr>
              <p:nvPr/>
            </p:nvSpPr>
            <p:spPr bwMode="auto">
              <a:xfrm>
                <a:off x="474" y="2784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#8</a:t>
                </a:r>
              </a:p>
            </p:txBody>
          </p:sp>
          <p:pic>
            <p:nvPicPr>
              <p:cNvPr id="54286" name="Picture 13" descr="C:\A_TEMP\c2h4_8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" y="2400"/>
                <a:ext cx="804" cy="11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54280" name="Object 15"/>
            <p:cNvGraphicFramePr>
              <a:graphicFrameLocks noChangeAspect="1"/>
            </p:cNvGraphicFramePr>
            <p:nvPr/>
          </p:nvGraphicFramePr>
          <p:xfrm>
            <a:off x="1680" y="2332"/>
            <a:ext cx="1008" cy="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342" name="CS ChemDraw Drawing" r:id="rId6" imgW="596900" imgH="467360" progId="ChemDraw.Document.6.0">
                    <p:embed/>
                  </p:oleObj>
                </mc:Choice>
                <mc:Fallback>
                  <p:oleObj name="CS ChemDraw Drawing" r:id="rId6" imgW="596900" imgH="467360" progId="ChemDraw.Document.6.0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332"/>
                          <a:ext cx="1008" cy="7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4281" name="Group 19"/>
            <p:cNvGrpSpPr>
              <a:grpSpLocks/>
            </p:cNvGrpSpPr>
            <p:nvPr/>
          </p:nvGrpSpPr>
          <p:grpSpPr bwMode="auto">
            <a:xfrm>
              <a:off x="1056" y="3415"/>
              <a:ext cx="2412" cy="665"/>
              <a:chOff x="1056" y="3415"/>
              <a:chExt cx="2412" cy="665"/>
            </a:xfrm>
          </p:grpSpPr>
          <p:sp>
            <p:nvSpPr>
              <p:cNvPr id="54282" name="Text Box 16"/>
              <p:cNvSpPr txBox="1">
                <a:spLocks noChangeArrowheads="1"/>
              </p:cNvSpPr>
              <p:nvPr/>
            </p:nvSpPr>
            <p:spPr bwMode="auto">
              <a:xfrm>
                <a:off x="1056" y="3676"/>
                <a:ext cx="2412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6600"/>
                    </a:solidFill>
                  </a:rPr>
                  <a:t>The y-axis has been rotated into the</a:t>
                </a:r>
              </a:p>
              <a:p>
                <a:r>
                  <a:rPr lang="en-US" sz="1800">
                    <a:solidFill>
                      <a:srgbClr val="FF6600"/>
                    </a:solidFill>
                  </a:rPr>
                  <a:t>plane of the slide for clarity.</a:t>
                </a:r>
              </a:p>
            </p:txBody>
          </p:sp>
          <p:sp>
            <p:nvSpPr>
              <p:cNvPr id="54283" name="Line 17"/>
              <p:cNvSpPr>
                <a:spLocks noChangeShapeType="1"/>
              </p:cNvSpPr>
              <p:nvPr/>
            </p:nvSpPr>
            <p:spPr bwMode="auto">
              <a:xfrm>
                <a:off x="1632" y="3552"/>
                <a:ext cx="816" cy="0"/>
              </a:xfrm>
              <a:prstGeom prst="line">
                <a:avLst/>
              </a:prstGeom>
              <a:noFill/>
              <a:ln w="38100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284" name="Text Box 18"/>
              <p:cNvSpPr txBox="1">
                <a:spLocks noChangeArrowheads="1"/>
              </p:cNvSpPr>
              <p:nvPr/>
            </p:nvSpPr>
            <p:spPr bwMode="auto">
              <a:xfrm>
                <a:off x="2486" y="341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6600"/>
                    </a:solidFill>
                  </a:rPr>
                  <a:t>y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61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6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1191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E0F6913-6072-414B-A417-FBA404E3420D}" type="slidenum">
              <a:rPr lang="en-US" sz="1400" smtClean="0">
                <a:solidFill>
                  <a:srgbClr val="002060"/>
                </a:solidFill>
              </a:rPr>
              <a:pPr/>
              <a:t>53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5299" name="Text Box 1026"/>
          <p:cNvSpPr txBox="1">
            <a:spLocks noChangeArrowheads="1"/>
          </p:cNvSpPr>
          <p:nvPr/>
        </p:nvSpPr>
        <p:spPr bwMode="auto">
          <a:xfrm>
            <a:off x="2473325" y="304800"/>
            <a:ext cx="38512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Ethylene:  Orbital Summary</a:t>
            </a:r>
          </a:p>
        </p:txBody>
      </p:sp>
      <p:grpSp>
        <p:nvGrpSpPr>
          <p:cNvPr id="2" name="Group 1064"/>
          <p:cNvGrpSpPr>
            <a:grpSpLocks/>
          </p:cNvGrpSpPr>
          <p:nvPr/>
        </p:nvGrpSpPr>
        <p:grpSpPr bwMode="auto">
          <a:xfrm>
            <a:off x="523875" y="1143000"/>
            <a:ext cx="1762125" cy="2201863"/>
            <a:chOff x="330" y="720"/>
            <a:chExt cx="1110" cy="1387"/>
          </a:xfrm>
        </p:grpSpPr>
        <p:grpSp>
          <p:nvGrpSpPr>
            <p:cNvPr id="55336" name="Group 1027"/>
            <p:cNvGrpSpPr>
              <a:grpSpLocks/>
            </p:cNvGrpSpPr>
            <p:nvPr/>
          </p:nvGrpSpPr>
          <p:grpSpPr bwMode="auto">
            <a:xfrm>
              <a:off x="330" y="720"/>
              <a:ext cx="1110" cy="957"/>
              <a:chOff x="330" y="2019"/>
              <a:chExt cx="1110" cy="957"/>
            </a:xfrm>
          </p:grpSpPr>
          <p:pic>
            <p:nvPicPr>
              <p:cNvPr id="55338" name="Picture 1028" descr="C:\A_TEMP\c2h4_1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" y="2019"/>
                <a:ext cx="829" cy="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39" name="Text Box 1029"/>
              <p:cNvSpPr txBox="1">
                <a:spLocks noChangeArrowheads="1"/>
              </p:cNvSpPr>
              <p:nvPr/>
            </p:nvSpPr>
            <p:spPr bwMode="auto">
              <a:xfrm>
                <a:off x="330" y="2359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#1</a:t>
                </a:r>
              </a:p>
            </p:txBody>
          </p:sp>
        </p:grpSp>
        <p:sp>
          <p:nvSpPr>
            <p:cNvPr id="55337" name="Text Box 1056"/>
            <p:cNvSpPr txBox="1">
              <a:spLocks noChangeArrowheads="1"/>
            </p:cNvSpPr>
            <p:nvPr/>
          </p:nvSpPr>
          <p:spPr bwMode="auto">
            <a:xfrm>
              <a:off x="720" y="1703"/>
              <a:ext cx="62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Carbon</a:t>
              </a:r>
            </a:p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1s</a:t>
              </a:r>
            </a:p>
          </p:txBody>
        </p:sp>
      </p:grpSp>
      <p:grpSp>
        <p:nvGrpSpPr>
          <p:cNvPr id="4" name="Group 1071"/>
          <p:cNvGrpSpPr>
            <a:grpSpLocks/>
          </p:cNvGrpSpPr>
          <p:nvPr/>
        </p:nvGrpSpPr>
        <p:grpSpPr bwMode="auto">
          <a:xfrm>
            <a:off x="2544763" y="1216025"/>
            <a:ext cx="1646237" cy="2136775"/>
            <a:chOff x="1603" y="766"/>
            <a:chExt cx="1037" cy="1346"/>
          </a:xfrm>
        </p:grpSpPr>
        <p:grpSp>
          <p:nvGrpSpPr>
            <p:cNvPr id="55332" name="Group 1030"/>
            <p:cNvGrpSpPr>
              <a:grpSpLocks/>
            </p:cNvGrpSpPr>
            <p:nvPr/>
          </p:nvGrpSpPr>
          <p:grpSpPr bwMode="auto">
            <a:xfrm>
              <a:off x="1603" y="766"/>
              <a:ext cx="1037" cy="914"/>
              <a:chOff x="336" y="3120"/>
              <a:chExt cx="1037" cy="914"/>
            </a:xfrm>
          </p:grpSpPr>
          <p:pic>
            <p:nvPicPr>
              <p:cNvPr id="55334" name="Picture 1031" descr="C:\A_TEMP\c2h4_2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3120"/>
                <a:ext cx="749" cy="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35" name="Text Box 1032"/>
              <p:cNvSpPr txBox="1">
                <a:spLocks noChangeArrowheads="1"/>
              </p:cNvSpPr>
              <p:nvPr/>
            </p:nvSpPr>
            <p:spPr bwMode="auto">
              <a:xfrm>
                <a:off x="336" y="3456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#2</a:t>
                </a:r>
              </a:p>
            </p:txBody>
          </p:sp>
        </p:grpSp>
        <p:sp>
          <p:nvSpPr>
            <p:cNvPr id="55333" name="Text Box 1057"/>
            <p:cNvSpPr txBox="1">
              <a:spLocks noChangeArrowheads="1"/>
            </p:cNvSpPr>
            <p:nvPr/>
          </p:nvSpPr>
          <p:spPr bwMode="auto">
            <a:xfrm>
              <a:off x="2020" y="1708"/>
              <a:ext cx="62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Carbon</a:t>
              </a:r>
            </a:p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1s</a:t>
              </a:r>
            </a:p>
          </p:txBody>
        </p:sp>
      </p:grpSp>
      <p:grpSp>
        <p:nvGrpSpPr>
          <p:cNvPr id="6" name="Group 1065"/>
          <p:cNvGrpSpPr>
            <a:grpSpLocks/>
          </p:cNvGrpSpPr>
          <p:nvPr/>
        </p:nvGrpSpPr>
        <p:grpSpPr bwMode="auto">
          <a:xfrm>
            <a:off x="4267200" y="1143000"/>
            <a:ext cx="2152650" cy="2241550"/>
            <a:chOff x="2688" y="720"/>
            <a:chExt cx="1356" cy="1412"/>
          </a:xfrm>
        </p:grpSpPr>
        <p:grpSp>
          <p:nvGrpSpPr>
            <p:cNvPr id="55328" name="Group 1033"/>
            <p:cNvGrpSpPr>
              <a:grpSpLocks/>
            </p:cNvGrpSpPr>
            <p:nvPr/>
          </p:nvGrpSpPr>
          <p:grpSpPr bwMode="auto">
            <a:xfrm>
              <a:off x="2688" y="720"/>
              <a:ext cx="1158" cy="972"/>
              <a:chOff x="330" y="1956"/>
              <a:chExt cx="1158" cy="972"/>
            </a:xfrm>
          </p:grpSpPr>
          <p:sp>
            <p:nvSpPr>
              <p:cNvPr id="55330" name="Text Box 1034"/>
              <p:cNvSpPr txBox="1">
                <a:spLocks noChangeArrowheads="1"/>
              </p:cNvSpPr>
              <p:nvPr/>
            </p:nvSpPr>
            <p:spPr bwMode="auto">
              <a:xfrm>
                <a:off x="330" y="2359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#3</a:t>
                </a:r>
              </a:p>
            </p:txBody>
          </p:sp>
          <p:pic>
            <p:nvPicPr>
              <p:cNvPr id="55331" name="Picture 1035" descr="C:\A_TEMP\c2h4_3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1956"/>
                <a:ext cx="852" cy="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29" name="Text Box 1058"/>
            <p:cNvSpPr txBox="1">
              <a:spLocks noChangeArrowheads="1"/>
            </p:cNvSpPr>
            <p:nvPr/>
          </p:nvSpPr>
          <p:spPr bwMode="auto">
            <a:xfrm>
              <a:off x="2921" y="1728"/>
              <a:ext cx="1123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Primarily</a:t>
              </a:r>
            </a:p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C-C </a:t>
              </a:r>
              <a:r>
                <a:rPr lang="en-US" sz="1800" b="1">
                  <a:solidFill>
                    <a:schemeClr val="accent1"/>
                  </a:solidFill>
                  <a:sym typeface="Symbol" pitchFamily="18" charset="2"/>
                </a:rPr>
                <a:t> </a:t>
              </a:r>
              <a:r>
                <a:rPr lang="en-US" sz="1800" b="1">
                  <a:solidFill>
                    <a:schemeClr val="accent1"/>
                  </a:solidFill>
                </a:rPr>
                <a:t>Bonding</a:t>
              </a:r>
            </a:p>
          </p:txBody>
        </p:sp>
      </p:grpSp>
      <p:grpSp>
        <p:nvGrpSpPr>
          <p:cNvPr id="8" name="Group 1066"/>
          <p:cNvGrpSpPr>
            <a:grpSpLocks/>
          </p:cNvGrpSpPr>
          <p:nvPr/>
        </p:nvGrpSpPr>
        <p:grpSpPr bwMode="auto">
          <a:xfrm>
            <a:off x="6248400" y="1066800"/>
            <a:ext cx="1885950" cy="2043113"/>
            <a:chOff x="3936" y="672"/>
            <a:chExt cx="1188" cy="1287"/>
          </a:xfrm>
        </p:grpSpPr>
        <p:grpSp>
          <p:nvGrpSpPr>
            <p:cNvPr id="55324" name="Group 1039"/>
            <p:cNvGrpSpPr>
              <a:grpSpLocks/>
            </p:cNvGrpSpPr>
            <p:nvPr/>
          </p:nvGrpSpPr>
          <p:grpSpPr bwMode="auto">
            <a:xfrm>
              <a:off x="3936" y="672"/>
              <a:ext cx="1037" cy="1008"/>
              <a:chOff x="3936" y="672"/>
              <a:chExt cx="1037" cy="1008"/>
            </a:xfrm>
          </p:grpSpPr>
          <p:sp>
            <p:nvSpPr>
              <p:cNvPr id="55326" name="Text Box 1037"/>
              <p:cNvSpPr txBox="1">
                <a:spLocks noChangeArrowheads="1"/>
              </p:cNvSpPr>
              <p:nvPr/>
            </p:nvSpPr>
            <p:spPr bwMode="auto">
              <a:xfrm>
                <a:off x="3936" y="1094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#4</a:t>
                </a:r>
              </a:p>
            </p:txBody>
          </p:sp>
          <p:pic>
            <p:nvPicPr>
              <p:cNvPr id="55327" name="Picture 1038" descr="C:\A_TEMP\c2h4_4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4" y="672"/>
                <a:ext cx="749" cy="10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25" name="Text Box 1059"/>
            <p:cNvSpPr txBox="1">
              <a:spLocks noChangeArrowheads="1"/>
            </p:cNvSpPr>
            <p:nvPr/>
          </p:nvSpPr>
          <p:spPr bwMode="auto">
            <a:xfrm>
              <a:off x="4128" y="1728"/>
              <a:ext cx="9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C-H Bonding</a:t>
              </a:r>
            </a:p>
          </p:txBody>
        </p:sp>
      </p:grpSp>
      <p:grpSp>
        <p:nvGrpSpPr>
          <p:cNvPr id="10" name="Group 1067"/>
          <p:cNvGrpSpPr>
            <a:grpSpLocks/>
          </p:cNvGrpSpPr>
          <p:nvPr/>
        </p:nvGrpSpPr>
        <p:grpSpPr bwMode="auto">
          <a:xfrm>
            <a:off x="450850" y="3733800"/>
            <a:ext cx="1911350" cy="1905000"/>
            <a:chOff x="284" y="2352"/>
            <a:chExt cx="1204" cy="1200"/>
          </a:xfrm>
        </p:grpSpPr>
        <p:grpSp>
          <p:nvGrpSpPr>
            <p:cNvPr id="55320" name="Group 1043"/>
            <p:cNvGrpSpPr>
              <a:grpSpLocks/>
            </p:cNvGrpSpPr>
            <p:nvPr/>
          </p:nvGrpSpPr>
          <p:grpSpPr bwMode="auto">
            <a:xfrm>
              <a:off x="284" y="2352"/>
              <a:ext cx="1115" cy="960"/>
              <a:chOff x="284" y="2256"/>
              <a:chExt cx="1115" cy="960"/>
            </a:xfrm>
          </p:grpSpPr>
          <p:sp>
            <p:nvSpPr>
              <p:cNvPr id="55322" name="Text Box 1041"/>
              <p:cNvSpPr txBox="1">
                <a:spLocks noChangeArrowheads="1"/>
              </p:cNvSpPr>
              <p:nvPr/>
            </p:nvSpPr>
            <p:spPr bwMode="auto">
              <a:xfrm>
                <a:off x="284" y="2582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#5</a:t>
                </a:r>
              </a:p>
            </p:txBody>
          </p:sp>
          <p:pic>
            <p:nvPicPr>
              <p:cNvPr id="55323" name="Picture 1042" descr="C:\A_TEMP\c2h4_5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" y="2256"/>
                <a:ext cx="823" cy="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21" name="Text Box 1060"/>
            <p:cNvSpPr txBox="1">
              <a:spLocks noChangeArrowheads="1"/>
            </p:cNvSpPr>
            <p:nvPr/>
          </p:nvSpPr>
          <p:spPr bwMode="auto">
            <a:xfrm>
              <a:off x="492" y="3321"/>
              <a:ext cx="9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C-H Bonding</a:t>
              </a:r>
            </a:p>
          </p:txBody>
        </p:sp>
      </p:grpSp>
      <p:grpSp>
        <p:nvGrpSpPr>
          <p:cNvPr id="12" name="Group 1069"/>
          <p:cNvGrpSpPr>
            <a:grpSpLocks/>
          </p:cNvGrpSpPr>
          <p:nvPr/>
        </p:nvGrpSpPr>
        <p:grpSpPr bwMode="auto">
          <a:xfrm>
            <a:off x="4294188" y="3733800"/>
            <a:ext cx="2011362" cy="1890713"/>
            <a:chOff x="2705" y="2352"/>
            <a:chExt cx="1267" cy="1191"/>
          </a:xfrm>
        </p:grpSpPr>
        <p:grpSp>
          <p:nvGrpSpPr>
            <p:cNvPr id="55316" name="Group 1051"/>
            <p:cNvGrpSpPr>
              <a:grpSpLocks/>
            </p:cNvGrpSpPr>
            <p:nvPr/>
          </p:nvGrpSpPr>
          <p:grpSpPr bwMode="auto">
            <a:xfrm>
              <a:off x="2705" y="2352"/>
              <a:ext cx="1183" cy="960"/>
              <a:chOff x="2874" y="2256"/>
              <a:chExt cx="1183" cy="960"/>
            </a:xfrm>
          </p:grpSpPr>
          <p:sp>
            <p:nvSpPr>
              <p:cNvPr id="55318" name="Text Box 1049"/>
              <p:cNvSpPr txBox="1">
                <a:spLocks noChangeArrowheads="1"/>
              </p:cNvSpPr>
              <p:nvPr/>
            </p:nvSpPr>
            <p:spPr bwMode="auto">
              <a:xfrm>
                <a:off x="2874" y="2582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#7</a:t>
                </a:r>
              </a:p>
            </p:txBody>
          </p:sp>
          <p:pic>
            <p:nvPicPr>
              <p:cNvPr id="55319" name="Picture 1050" descr="C:\A_TEMP\c2h4_7.jp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68" y="2256"/>
                <a:ext cx="889" cy="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17" name="Text Box 1061"/>
            <p:cNvSpPr txBox="1">
              <a:spLocks noChangeArrowheads="1"/>
            </p:cNvSpPr>
            <p:nvPr/>
          </p:nvSpPr>
          <p:spPr bwMode="auto">
            <a:xfrm>
              <a:off x="2976" y="3312"/>
              <a:ext cx="9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C-H Bonding</a:t>
              </a:r>
            </a:p>
          </p:txBody>
        </p:sp>
      </p:grpSp>
      <p:grpSp>
        <p:nvGrpSpPr>
          <p:cNvPr id="14" name="Group 1068"/>
          <p:cNvGrpSpPr>
            <a:grpSpLocks/>
          </p:cNvGrpSpPr>
          <p:nvPr/>
        </p:nvGrpSpPr>
        <p:grpSpPr bwMode="auto">
          <a:xfrm>
            <a:off x="2417763" y="3733800"/>
            <a:ext cx="1906587" cy="2165350"/>
            <a:chOff x="1523" y="2352"/>
            <a:chExt cx="1201" cy="1364"/>
          </a:xfrm>
        </p:grpSpPr>
        <p:grpSp>
          <p:nvGrpSpPr>
            <p:cNvPr id="55312" name="Group 1047"/>
            <p:cNvGrpSpPr>
              <a:grpSpLocks/>
            </p:cNvGrpSpPr>
            <p:nvPr/>
          </p:nvGrpSpPr>
          <p:grpSpPr bwMode="auto">
            <a:xfrm>
              <a:off x="1523" y="2352"/>
              <a:ext cx="1021" cy="960"/>
              <a:chOff x="1523" y="2256"/>
              <a:chExt cx="1021" cy="960"/>
            </a:xfrm>
          </p:grpSpPr>
          <p:sp>
            <p:nvSpPr>
              <p:cNvPr id="55314" name="Text Box 1045"/>
              <p:cNvSpPr txBox="1">
                <a:spLocks noChangeArrowheads="1"/>
              </p:cNvSpPr>
              <p:nvPr/>
            </p:nvSpPr>
            <p:spPr bwMode="auto">
              <a:xfrm>
                <a:off x="1523" y="2582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#6</a:t>
                </a:r>
              </a:p>
            </p:txBody>
          </p:sp>
          <p:pic>
            <p:nvPicPr>
              <p:cNvPr id="55315" name="Picture 1046" descr="C:\A_TEMP\c2h4_6.jpg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0" y="2256"/>
                <a:ext cx="674" cy="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13" name="Text Box 1062"/>
            <p:cNvSpPr txBox="1">
              <a:spLocks noChangeArrowheads="1"/>
            </p:cNvSpPr>
            <p:nvPr/>
          </p:nvSpPr>
          <p:spPr bwMode="auto">
            <a:xfrm>
              <a:off x="1728" y="3312"/>
              <a:ext cx="99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Primarily</a:t>
              </a:r>
            </a:p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C-H Bonding</a:t>
              </a:r>
            </a:p>
          </p:txBody>
        </p:sp>
      </p:grpSp>
      <p:grpSp>
        <p:nvGrpSpPr>
          <p:cNvPr id="16" name="Group 1070"/>
          <p:cNvGrpSpPr>
            <a:grpSpLocks/>
          </p:cNvGrpSpPr>
          <p:nvPr/>
        </p:nvGrpSpPr>
        <p:grpSpPr bwMode="auto">
          <a:xfrm>
            <a:off x="6334125" y="3733800"/>
            <a:ext cx="1989138" cy="1887538"/>
            <a:chOff x="3990" y="2352"/>
            <a:chExt cx="1253" cy="1189"/>
          </a:xfrm>
        </p:grpSpPr>
        <p:grpSp>
          <p:nvGrpSpPr>
            <p:cNvPr id="55308" name="Group 1055"/>
            <p:cNvGrpSpPr>
              <a:grpSpLocks/>
            </p:cNvGrpSpPr>
            <p:nvPr/>
          </p:nvGrpSpPr>
          <p:grpSpPr bwMode="auto">
            <a:xfrm>
              <a:off x="3990" y="2352"/>
              <a:ext cx="958" cy="912"/>
              <a:chOff x="3990" y="2256"/>
              <a:chExt cx="958" cy="912"/>
            </a:xfrm>
          </p:grpSpPr>
          <p:sp>
            <p:nvSpPr>
              <p:cNvPr id="55310" name="Text Box 1053"/>
              <p:cNvSpPr txBox="1">
                <a:spLocks noChangeArrowheads="1"/>
              </p:cNvSpPr>
              <p:nvPr/>
            </p:nvSpPr>
            <p:spPr bwMode="auto">
              <a:xfrm>
                <a:off x="3990" y="2592"/>
                <a:ext cx="29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accent1"/>
                    </a:solidFill>
                  </a:rPr>
                  <a:t>#8</a:t>
                </a:r>
              </a:p>
            </p:txBody>
          </p:sp>
          <p:pic>
            <p:nvPicPr>
              <p:cNvPr id="55311" name="Picture 1054" descr="C:\A_TEMP\c2h4_8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4" y="2256"/>
                <a:ext cx="664" cy="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309" name="Text Box 1063"/>
            <p:cNvSpPr txBox="1">
              <a:spLocks noChangeArrowheads="1"/>
            </p:cNvSpPr>
            <p:nvPr/>
          </p:nvSpPr>
          <p:spPr bwMode="auto">
            <a:xfrm>
              <a:off x="4128" y="3310"/>
              <a:ext cx="111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accent1"/>
                  </a:solidFill>
                </a:rPr>
                <a:t>C-C </a:t>
              </a:r>
              <a:r>
                <a:rPr lang="en-US" sz="1800" b="1">
                  <a:solidFill>
                    <a:schemeClr val="accent1"/>
                  </a:solidFill>
                  <a:sym typeface="Symbol" pitchFamily="18" charset="2"/>
                </a:rPr>
                <a:t></a:t>
              </a:r>
              <a:r>
                <a:rPr lang="en-US" sz="1800" b="1">
                  <a:solidFill>
                    <a:schemeClr val="accent1"/>
                  </a:solidFill>
                </a:rPr>
                <a:t> Bonding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043613" y="6248400"/>
            <a:ext cx="2870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E2F8C22-5ECA-40B5-AD7E-BBA5E3CAD6A6}" type="slidenum">
              <a:rPr lang="en-US" sz="1400" smtClean="0">
                <a:solidFill>
                  <a:srgbClr val="002060"/>
                </a:solidFill>
              </a:rPr>
              <a:pPr/>
              <a:t>54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56324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58801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6325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1711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6326" name="Text Box 5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56327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56328" name="Text Box 7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56329" name="Text Box 8"/>
          <p:cNvSpPr txBox="1">
            <a:spLocks noChangeArrowheads="1"/>
          </p:cNvSpPr>
          <p:nvPr/>
        </p:nvSpPr>
        <p:spPr bwMode="auto">
          <a:xfrm>
            <a:off x="484188" y="3092450"/>
            <a:ext cx="734218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56330" name="Text Box 9"/>
          <p:cNvSpPr txBox="1">
            <a:spLocks noChangeArrowheads="1"/>
          </p:cNvSpPr>
          <p:nvPr/>
        </p:nvSpPr>
        <p:spPr bwMode="auto">
          <a:xfrm>
            <a:off x="508000" y="3733800"/>
            <a:ext cx="3641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6331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572E74F-4B74-4455-8183-6A8F534A2D8C}" type="slidenum">
              <a:rPr lang="en-US" sz="1400" smtClean="0">
                <a:solidFill>
                  <a:srgbClr val="002060"/>
                </a:solidFill>
              </a:rPr>
              <a:pPr/>
              <a:t>55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534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Post Hartree-Fock Treatment of Electron Correlation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548063" y="762000"/>
            <a:ext cx="1709737" cy="1603375"/>
            <a:chOff x="3504" y="912"/>
            <a:chExt cx="1077" cy="1010"/>
          </a:xfrm>
        </p:grpSpPr>
        <p:sp>
          <p:nvSpPr>
            <p:cNvPr id="57364" name="Oval 4" descr="70%"/>
            <p:cNvSpPr>
              <a:spLocks noChangeAspect="1" noChangeArrowheads="1"/>
            </p:cNvSpPr>
            <p:nvPr/>
          </p:nvSpPr>
          <p:spPr bwMode="auto">
            <a:xfrm>
              <a:off x="3504" y="912"/>
              <a:ext cx="1077" cy="1010"/>
            </a:xfrm>
            <a:prstGeom prst="ellipse">
              <a:avLst/>
            </a:prstGeom>
            <a:pattFill prst="pct70">
              <a:fgClr>
                <a:schemeClr val="accent1"/>
              </a:fgClr>
              <a:bgClr>
                <a:srgbClr val="FF00FF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65" name="Oval 5"/>
            <p:cNvSpPr>
              <a:spLocks noChangeAspect="1" noChangeArrowheads="1"/>
            </p:cNvSpPr>
            <p:nvPr/>
          </p:nvSpPr>
          <p:spPr bwMode="auto">
            <a:xfrm>
              <a:off x="3984" y="1344"/>
              <a:ext cx="98" cy="98"/>
            </a:xfrm>
            <a:prstGeom prst="ellipse">
              <a:avLst/>
            </a:prstGeom>
            <a:solidFill>
              <a:srgbClr val="66FF66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66" name="Oval 6"/>
            <p:cNvSpPr>
              <a:spLocks noChangeAspect="1" noChangeArrowheads="1"/>
            </p:cNvSpPr>
            <p:nvPr/>
          </p:nvSpPr>
          <p:spPr bwMode="auto">
            <a:xfrm>
              <a:off x="3744" y="1584"/>
              <a:ext cx="52" cy="52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835150" y="4894263"/>
            <a:ext cx="4641850" cy="1735137"/>
            <a:chOff x="1156" y="3083"/>
            <a:chExt cx="2924" cy="1093"/>
          </a:xfrm>
        </p:grpSpPr>
        <p:grpSp>
          <p:nvGrpSpPr>
            <p:cNvPr id="57352" name="Group 7"/>
            <p:cNvGrpSpPr>
              <a:grpSpLocks/>
            </p:cNvGrpSpPr>
            <p:nvPr/>
          </p:nvGrpSpPr>
          <p:grpSpPr bwMode="auto">
            <a:xfrm>
              <a:off x="1156" y="3131"/>
              <a:ext cx="916" cy="1045"/>
              <a:chOff x="968" y="3024"/>
              <a:chExt cx="916" cy="1045"/>
            </a:xfrm>
          </p:grpSpPr>
          <p:grpSp>
            <p:nvGrpSpPr>
              <p:cNvPr id="57359" name="Group 8"/>
              <p:cNvGrpSpPr>
                <a:grpSpLocks/>
              </p:cNvGrpSpPr>
              <p:nvPr/>
            </p:nvGrpSpPr>
            <p:grpSpPr bwMode="auto">
              <a:xfrm>
                <a:off x="1268" y="3024"/>
                <a:ext cx="336" cy="292"/>
                <a:chOff x="1248" y="3456"/>
                <a:chExt cx="336" cy="292"/>
              </a:xfrm>
            </p:grpSpPr>
            <p:sp>
              <p:nvSpPr>
                <p:cNvPr id="57361" name="Oval 9"/>
                <p:cNvSpPr>
                  <a:spLocks noChangeAspect="1" noChangeArrowheads="1"/>
                </p:cNvSpPr>
                <p:nvPr/>
              </p:nvSpPr>
              <p:spPr bwMode="auto">
                <a:xfrm>
                  <a:off x="1390" y="3456"/>
                  <a:ext cx="98" cy="98"/>
                </a:xfrm>
                <a:prstGeom prst="ellipse">
                  <a:avLst/>
                </a:prstGeom>
                <a:solidFill>
                  <a:srgbClr val="66FF66"/>
                </a:solidFill>
                <a:ln w="9525">
                  <a:solidFill>
                    <a:srgbClr val="008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362" name="Oval 10"/>
                <p:cNvSpPr>
                  <a:spLocks noChangeAspect="1" noChangeArrowheads="1"/>
                </p:cNvSpPr>
                <p:nvPr/>
              </p:nvSpPr>
              <p:spPr bwMode="auto">
                <a:xfrm>
                  <a:off x="1248" y="3694"/>
                  <a:ext cx="52" cy="52"/>
                </a:xfrm>
                <a:prstGeom prst="ellipse">
                  <a:avLst/>
                </a:prstGeom>
                <a:solidFill>
                  <a:srgbClr val="CC0000"/>
                </a:solidFill>
                <a:ln w="9525">
                  <a:solidFill>
                    <a:srgbClr val="CC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363" name="Oval 11"/>
                <p:cNvSpPr>
                  <a:spLocks noChangeAspect="1" noChangeArrowheads="1"/>
                </p:cNvSpPr>
                <p:nvPr/>
              </p:nvSpPr>
              <p:spPr bwMode="auto">
                <a:xfrm>
                  <a:off x="1532" y="3696"/>
                  <a:ext cx="52" cy="52"/>
                </a:xfrm>
                <a:prstGeom prst="ellipse">
                  <a:avLst/>
                </a:prstGeom>
                <a:solidFill>
                  <a:srgbClr val="CC0000"/>
                </a:solidFill>
                <a:ln w="9525">
                  <a:solidFill>
                    <a:srgbClr val="CC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360" name="Text Box 12"/>
              <p:cNvSpPr txBox="1">
                <a:spLocks noChangeArrowheads="1"/>
              </p:cNvSpPr>
              <p:nvPr/>
            </p:nvSpPr>
            <p:spPr bwMode="auto">
              <a:xfrm>
                <a:off x="968" y="3440"/>
                <a:ext cx="916" cy="6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b="1">
                    <a:solidFill>
                      <a:srgbClr val="002060"/>
                    </a:solidFill>
                  </a:rPr>
                  <a:t>High</a:t>
                </a:r>
              </a:p>
              <a:p>
                <a:pPr algn="ctr"/>
                <a:r>
                  <a:rPr lang="en-US" sz="1800" b="1">
                    <a:solidFill>
                      <a:srgbClr val="002060"/>
                    </a:solidFill>
                  </a:rPr>
                  <a:t>Energy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en-US" sz="1800" b="1">
                    <a:solidFill>
                      <a:srgbClr val="FF33CC"/>
                    </a:solidFill>
                  </a:rPr>
                  <a:t>Not favored</a:t>
                </a:r>
              </a:p>
            </p:txBody>
          </p:sp>
        </p:grpSp>
        <p:grpSp>
          <p:nvGrpSpPr>
            <p:cNvPr id="57353" name="Group 13"/>
            <p:cNvGrpSpPr>
              <a:grpSpLocks/>
            </p:cNvGrpSpPr>
            <p:nvPr/>
          </p:nvGrpSpPr>
          <p:grpSpPr bwMode="auto">
            <a:xfrm>
              <a:off x="3308" y="3083"/>
              <a:ext cx="772" cy="1061"/>
              <a:chOff x="3120" y="2976"/>
              <a:chExt cx="772" cy="1061"/>
            </a:xfrm>
          </p:grpSpPr>
          <p:grpSp>
            <p:nvGrpSpPr>
              <p:cNvPr id="57354" name="Group 14"/>
              <p:cNvGrpSpPr>
                <a:grpSpLocks/>
              </p:cNvGrpSpPr>
              <p:nvPr/>
            </p:nvGrpSpPr>
            <p:grpSpPr bwMode="auto">
              <a:xfrm>
                <a:off x="3120" y="2976"/>
                <a:ext cx="772" cy="292"/>
                <a:chOff x="3120" y="2976"/>
                <a:chExt cx="772" cy="292"/>
              </a:xfrm>
            </p:grpSpPr>
            <p:sp>
              <p:nvSpPr>
                <p:cNvPr id="57356" name="Oval 15"/>
                <p:cNvSpPr>
                  <a:spLocks noChangeAspect="1" noChangeArrowheads="1"/>
                </p:cNvSpPr>
                <p:nvPr/>
              </p:nvSpPr>
              <p:spPr bwMode="auto">
                <a:xfrm>
                  <a:off x="3462" y="3024"/>
                  <a:ext cx="98" cy="98"/>
                </a:xfrm>
                <a:prstGeom prst="ellipse">
                  <a:avLst/>
                </a:prstGeom>
                <a:solidFill>
                  <a:srgbClr val="66FF66"/>
                </a:solidFill>
                <a:ln w="9525">
                  <a:solidFill>
                    <a:srgbClr val="008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357" name="Oval 16"/>
                <p:cNvSpPr>
                  <a:spLocks noChangeAspect="1" noChangeArrowheads="1"/>
                </p:cNvSpPr>
                <p:nvPr/>
              </p:nvSpPr>
              <p:spPr bwMode="auto">
                <a:xfrm>
                  <a:off x="3120" y="3216"/>
                  <a:ext cx="52" cy="52"/>
                </a:xfrm>
                <a:prstGeom prst="ellipse">
                  <a:avLst/>
                </a:prstGeom>
                <a:solidFill>
                  <a:srgbClr val="CC0000"/>
                </a:solidFill>
                <a:ln w="9525">
                  <a:solidFill>
                    <a:srgbClr val="CC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358" name="Oval 17"/>
                <p:cNvSpPr>
                  <a:spLocks noChangeAspect="1" noChangeArrowheads="1"/>
                </p:cNvSpPr>
                <p:nvPr/>
              </p:nvSpPr>
              <p:spPr bwMode="auto">
                <a:xfrm>
                  <a:off x="3840" y="2976"/>
                  <a:ext cx="52" cy="52"/>
                </a:xfrm>
                <a:prstGeom prst="ellipse">
                  <a:avLst/>
                </a:prstGeom>
                <a:solidFill>
                  <a:srgbClr val="CC0000"/>
                </a:solidFill>
                <a:ln w="9525">
                  <a:solidFill>
                    <a:srgbClr val="CC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355" name="Text Box 18"/>
              <p:cNvSpPr txBox="1">
                <a:spLocks noChangeArrowheads="1"/>
              </p:cNvSpPr>
              <p:nvPr/>
            </p:nvSpPr>
            <p:spPr bwMode="auto">
              <a:xfrm>
                <a:off x="3164" y="3408"/>
                <a:ext cx="676" cy="6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b="1">
                    <a:solidFill>
                      <a:srgbClr val="002060"/>
                    </a:solidFill>
                  </a:rPr>
                  <a:t>Low</a:t>
                </a:r>
              </a:p>
              <a:p>
                <a:pPr algn="ctr"/>
                <a:r>
                  <a:rPr lang="en-US" sz="1800" b="1">
                    <a:solidFill>
                      <a:srgbClr val="002060"/>
                    </a:solidFill>
                  </a:rPr>
                  <a:t>Energy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en-US" sz="1800" b="1">
                    <a:solidFill>
                      <a:srgbClr val="FF33CC"/>
                    </a:solidFill>
                  </a:rPr>
                  <a:t>Favored</a:t>
                </a:r>
              </a:p>
            </p:txBody>
          </p:sp>
        </p:grpSp>
      </p:grpSp>
      <p:sp>
        <p:nvSpPr>
          <p:cNvPr id="756755" name="Text Box 19"/>
          <p:cNvSpPr txBox="1">
            <a:spLocks noChangeArrowheads="1"/>
          </p:cNvSpPr>
          <p:nvPr/>
        </p:nvSpPr>
        <p:spPr bwMode="auto">
          <a:xfrm>
            <a:off x="441325" y="2667000"/>
            <a:ext cx="84629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that the basic assumption of the Hartree-Fock method is that a</a:t>
            </a:r>
          </a:p>
          <a:p>
            <a:r>
              <a:rPr lang="en-US">
                <a:solidFill>
                  <a:srgbClr val="002060"/>
                </a:solidFill>
              </a:rPr>
              <a:t>given electron’s interactions with other electrons can be treated as though</a:t>
            </a:r>
          </a:p>
          <a:p>
            <a:r>
              <a:rPr lang="en-US">
                <a:solidFill>
                  <a:srgbClr val="002060"/>
                </a:solidFill>
              </a:rPr>
              <a:t>the other electrons are “smeared out”.</a:t>
            </a:r>
          </a:p>
        </p:txBody>
      </p:sp>
      <p:sp>
        <p:nvSpPr>
          <p:cNvPr id="756756" name="Text Box 20"/>
          <p:cNvSpPr txBox="1">
            <a:spLocks noChangeArrowheads="1"/>
          </p:cNvSpPr>
          <p:nvPr/>
        </p:nvSpPr>
        <p:spPr bwMode="auto">
          <a:xfrm>
            <a:off x="476250" y="3744913"/>
            <a:ext cx="77533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approximation neglects the fact that the positions of different</a:t>
            </a:r>
          </a:p>
          <a:p>
            <a:r>
              <a:rPr lang="en-US">
                <a:solidFill>
                  <a:srgbClr val="002060"/>
                </a:solidFill>
              </a:rPr>
              <a:t>electrons are actually </a:t>
            </a:r>
            <a:r>
              <a:rPr lang="en-US" b="1" i="1">
                <a:solidFill>
                  <a:srgbClr val="FF33CC"/>
                </a:solidFill>
              </a:rPr>
              <a:t>correlated</a:t>
            </a:r>
            <a:r>
              <a:rPr lang="en-US">
                <a:solidFill>
                  <a:srgbClr val="002060"/>
                </a:solidFill>
              </a:rPr>
              <a:t>.  That is, they would prefer to stay</a:t>
            </a:r>
          </a:p>
          <a:p>
            <a:r>
              <a:rPr lang="en-US">
                <a:solidFill>
                  <a:srgbClr val="002060"/>
                </a:solidFill>
              </a:rPr>
              <a:t>relatively far apart from each other.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56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56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6755" grpId="0" autoUpdateAnimBg="0"/>
      <p:bldP spid="756756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3A352CD-B98F-4913-983A-1C3E4D77ADA8}" type="slidenum">
              <a:rPr lang="en-US" sz="1400" smtClean="0">
                <a:solidFill>
                  <a:srgbClr val="002060"/>
                </a:solidFill>
              </a:rPr>
              <a:pPr/>
              <a:t>56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8371" name="Text Box 2"/>
          <p:cNvSpPr txBox="1">
            <a:spLocks noChangeArrowheads="1"/>
          </p:cNvSpPr>
          <p:nvPr/>
        </p:nvSpPr>
        <p:spPr bwMode="auto">
          <a:xfrm>
            <a:off x="1954213" y="152400"/>
            <a:ext cx="52085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Excited State Electron Configurations</a:t>
            </a:r>
          </a:p>
        </p:txBody>
      </p:sp>
      <p:sp>
        <p:nvSpPr>
          <p:cNvPr id="757766" name="Text Box 6"/>
          <p:cNvSpPr txBox="1">
            <a:spLocks noChangeArrowheads="1"/>
          </p:cNvSpPr>
          <p:nvPr/>
        </p:nvSpPr>
        <p:spPr bwMode="auto">
          <a:xfrm>
            <a:off x="517525" y="762000"/>
            <a:ext cx="79994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that when we studied the 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wavefunctions (in Chapter 10), it</a:t>
            </a:r>
          </a:p>
          <a:p>
            <a:r>
              <a:rPr lang="en-US">
                <a:solidFill>
                  <a:srgbClr val="002060"/>
                </a:solidFill>
              </a:rPr>
              <a:t>was found that the antibonding wavefunction represents a more</a:t>
            </a:r>
          </a:p>
          <a:p>
            <a:r>
              <a:rPr lang="en-US">
                <a:solidFill>
                  <a:srgbClr val="002060"/>
                </a:solidFill>
              </a:rPr>
              <a:t>localized electron distribution than  the bonding wavefunction.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295400" y="1676400"/>
            <a:ext cx="6507163" cy="3194050"/>
            <a:chOff x="816" y="1056"/>
            <a:chExt cx="4099" cy="2012"/>
          </a:xfrm>
        </p:grpSpPr>
        <p:grpSp>
          <p:nvGrpSpPr>
            <p:cNvPr id="58375" name="Group 9"/>
            <p:cNvGrpSpPr>
              <a:grpSpLocks/>
            </p:cNvGrpSpPr>
            <p:nvPr/>
          </p:nvGrpSpPr>
          <p:grpSpPr bwMode="auto">
            <a:xfrm>
              <a:off x="1776" y="1056"/>
              <a:ext cx="3138" cy="956"/>
              <a:chOff x="1008" y="1104"/>
              <a:chExt cx="3138" cy="956"/>
            </a:xfrm>
          </p:grpSpPr>
          <p:pic>
            <p:nvPicPr>
              <p:cNvPr id="58388" name="Picture 4" descr="C:\A_Temp\h2b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8" y="1104"/>
                <a:ext cx="1952" cy="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58389" name="Object 7"/>
              <p:cNvGraphicFramePr>
                <a:graphicFrameLocks noChangeAspect="1"/>
              </p:cNvGraphicFramePr>
              <p:nvPr/>
            </p:nvGraphicFramePr>
            <p:xfrm>
              <a:off x="2574" y="1365"/>
              <a:ext cx="1572" cy="27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8444" name="Equation" r:id="rId4" imgW="1447935" imgH="152383" progId="Equation.DSMT4">
                      <p:embed/>
                    </p:oleObj>
                  </mc:Choice>
                  <mc:Fallback>
                    <p:oleObj name="Equation" r:id="rId4" imgW="1447935" imgH="152383" progId="Equation.DSMT4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74" y="1365"/>
                            <a:ext cx="1572" cy="27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8376" name="Group 10"/>
            <p:cNvGrpSpPr>
              <a:grpSpLocks/>
            </p:cNvGrpSpPr>
            <p:nvPr/>
          </p:nvGrpSpPr>
          <p:grpSpPr bwMode="auto">
            <a:xfrm>
              <a:off x="1840" y="2112"/>
              <a:ext cx="3075" cy="956"/>
              <a:chOff x="1072" y="2160"/>
              <a:chExt cx="3075" cy="956"/>
            </a:xfrm>
          </p:grpSpPr>
          <p:pic>
            <p:nvPicPr>
              <p:cNvPr id="58386" name="Picture 5" descr="C:\A_Temp\h2a.gif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2" y="2160"/>
                <a:ext cx="1952" cy="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58387" name="Object 8"/>
              <p:cNvGraphicFramePr>
                <a:graphicFrameLocks noChangeAspect="1"/>
              </p:cNvGraphicFramePr>
              <p:nvPr/>
            </p:nvGraphicFramePr>
            <p:xfrm>
              <a:off x="2560" y="2477"/>
              <a:ext cx="1587" cy="2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8445" name="Equation" r:id="rId7" imgW="1457376" imgH="152383" progId="Equation.DSMT4">
                      <p:embed/>
                    </p:oleObj>
                  </mc:Choice>
                  <mc:Fallback>
                    <p:oleObj name="Equation" r:id="rId7" imgW="1457376" imgH="152383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60" y="2477"/>
                            <a:ext cx="1587" cy="26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8377" name="Group 15"/>
            <p:cNvGrpSpPr>
              <a:grpSpLocks/>
            </p:cNvGrpSpPr>
            <p:nvPr/>
          </p:nvGrpSpPr>
          <p:grpSpPr bwMode="auto">
            <a:xfrm>
              <a:off x="816" y="1248"/>
              <a:ext cx="288" cy="1632"/>
              <a:chOff x="336" y="1200"/>
              <a:chExt cx="288" cy="1632"/>
            </a:xfrm>
          </p:grpSpPr>
          <p:sp>
            <p:nvSpPr>
              <p:cNvPr id="58384" name="Line 13"/>
              <p:cNvSpPr>
                <a:spLocks noChangeShapeType="1"/>
              </p:cNvSpPr>
              <p:nvPr/>
            </p:nvSpPr>
            <p:spPr bwMode="auto">
              <a:xfrm flipV="1">
                <a:off x="624" y="1200"/>
                <a:ext cx="0" cy="163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5" name="Text Box 14"/>
              <p:cNvSpPr txBox="1">
                <a:spLocks noChangeArrowheads="1"/>
              </p:cNvSpPr>
              <p:nvPr/>
            </p:nvSpPr>
            <p:spPr bwMode="auto">
              <a:xfrm rot="-5400000">
                <a:off x="150" y="1934"/>
                <a:ext cx="60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/>
                  <a:t>Energy</a:t>
                </a:r>
              </a:p>
            </p:txBody>
          </p:sp>
        </p:grpSp>
        <p:grpSp>
          <p:nvGrpSpPr>
            <p:cNvPr id="58378" name="Group 18"/>
            <p:cNvGrpSpPr>
              <a:grpSpLocks/>
            </p:cNvGrpSpPr>
            <p:nvPr/>
          </p:nvGrpSpPr>
          <p:grpSpPr bwMode="auto">
            <a:xfrm>
              <a:off x="1536" y="1536"/>
              <a:ext cx="624" cy="1056"/>
              <a:chOff x="1536" y="1536"/>
              <a:chExt cx="624" cy="1056"/>
            </a:xfrm>
          </p:grpSpPr>
          <p:sp>
            <p:nvSpPr>
              <p:cNvPr id="58382" name="Line 16"/>
              <p:cNvSpPr>
                <a:spLocks noChangeShapeType="1"/>
              </p:cNvSpPr>
              <p:nvPr/>
            </p:nvSpPr>
            <p:spPr bwMode="auto">
              <a:xfrm>
                <a:off x="1536" y="259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3" name="Line 17"/>
              <p:cNvSpPr>
                <a:spLocks noChangeShapeType="1"/>
              </p:cNvSpPr>
              <p:nvPr/>
            </p:nvSpPr>
            <p:spPr bwMode="auto">
              <a:xfrm>
                <a:off x="1536" y="153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8379" name="Group 20"/>
            <p:cNvGrpSpPr>
              <a:grpSpLocks/>
            </p:cNvGrpSpPr>
            <p:nvPr/>
          </p:nvGrpSpPr>
          <p:grpSpPr bwMode="auto">
            <a:xfrm>
              <a:off x="1824" y="2304"/>
              <a:ext cx="96" cy="240"/>
              <a:chOff x="3888" y="3024"/>
              <a:chExt cx="96" cy="240"/>
            </a:xfrm>
          </p:grpSpPr>
          <p:sp>
            <p:nvSpPr>
              <p:cNvPr id="58380" name="Line 21"/>
              <p:cNvSpPr>
                <a:spLocks noChangeShapeType="1"/>
              </p:cNvSpPr>
              <p:nvPr/>
            </p:nvSpPr>
            <p:spPr bwMode="auto">
              <a:xfrm flipV="1">
                <a:off x="3888" y="3024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9933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1" name="Line 22"/>
              <p:cNvSpPr>
                <a:spLocks noChangeShapeType="1"/>
              </p:cNvSpPr>
              <p:nvPr/>
            </p:nvSpPr>
            <p:spPr bwMode="auto">
              <a:xfrm>
                <a:off x="3984" y="3024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9933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757784" name="Text Box 24"/>
          <p:cNvSpPr txBox="1">
            <a:spLocks noChangeArrowheads="1"/>
          </p:cNvSpPr>
          <p:nvPr/>
        </p:nvSpPr>
        <p:spPr bwMode="auto">
          <a:xfrm>
            <a:off x="669925" y="5105400"/>
            <a:ext cx="74453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several methods by which one can correct energies</a:t>
            </a:r>
          </a:p>
          <a:p>
            <a:r>
              <a:rPr lang="en-US">
                <a:solidFill>
                  <a:srgbClr val="002060"/>
                </a:solidFill>
              </a:rPr>
              <a:t>for electron correlation by “</a:t>
            </a:r>
            <a:r>
              <a:rPr lang="en-US">
                <a:solidFill>
                  <a:srgbClr val="FF33CC"/>
                </a:solidFill>
              </a:rPr>
              <a:t>mixing in</a:t>
            </a:r>
            <a:r>
              <a:rPr lang="en-US">
                <a:solidFill>
                  <a:srgbClr val="002060"/>
                </a:solidFill>
              </a:rPr>
              <a:t>” some excited state electron</a:t>
            </a:r>
          </a:p>
          <a:p>
            <a:r>
              <a:rPr lang="en-US">
                <a:solidFill>
                  <a:srgbClr val="002060"/>
                </a:solidFill>
              </a:rPr>
              <a:t>configurations, in which the electron density is more localized.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5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5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7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57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66" grpId="0" autoUpdateAnimBg="0"/>
      <p:bldP spid="757784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70BFE13-ADC4-4386-97E0-F53E0AA6B9B6}" type="slidenum">
              <a:rPr lang="en-US" sz="1400" smtClean="0">
                <a:solidFill>
                  <a:srgbClr val="002060"/>
                </a:solidFill>
              </a:rPr>
              <a:pPr/>
              <a:t>57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914400" y="990600"/>
            <a:ext cx="457200" cy="2590800"/>
            <a:chOff x="336" y="1200"/>
            <a:chExt cx="288" cy="1632"/>
          </a:xfrm>
        </p:grpSpPr>
        <p:sp>
          <p:nvSpPr>
            <p:cNvPr id="59430" name="Line 11"/>
            <p:cNvSpPr>
              <a:spLocks noChangeShapeType="1"/>
            </p:cNvSpPr>
            <p:nvPr/>
          </p:nvSpPr>
          <p:spPr bwMode="auto">
            <a:xfrm flipV="1">
              <a:off x="624" y="1200"/>
              <a:ext cx="0" cy="16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31" name="Text Box 12"/>
            <p:cNvSpPr txBox="1">
              <a:spLocks noChangeArrowheads="1"/>
            </p:cNvSpPr>
            <p:nvPr/>
          </p:nvSpPr>
          <p:spPr bwMode="auto">
            <a:xfrm rot="-5400000">
              <a:off x="150" y="1934"/>
              <a:ext cx="6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/>
                <a:t>Energy</a:t>
              </a:r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1143000" y="1447800"/>
            <a:ext cx="6210300" cy="3140075"/>
            <a:chOff x="720" y="912"/>
            <a:chExt cx="3912" cy="1978"/>
          </a:xfrm>
        </p:grpSpPr>
        <p:sp>
          <p:nvSpPr>
            <p:cNvPr id="59420" name="Text Box 19"/>
            <p:cNvSpPr txBox="1">
              <a:spLocks noChangeArrowheads="1"/>
            </p:cNvSpPr>
            <p:nvPr/>
          </p:nvSpPr>
          <p:spPr bwMode="auto">
            <a:xfrm>
              <a:off x="720" y="2638"/>
              <a:ext cx="391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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0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 represents the </a:t>
              </a:r>
              <a:r>
                <a:rPr lang="en-US">
                  <a:solidFill>
                    <a:srgbClr val="FF33CC"/>
                  </a:solidFill>
                  <a:sym typeface="Symbol" pitchFamily="18" charset="2"/>
                </a:rPr>
                <a:t>ground state</a:t>
              </a:r>
              <a:r>
                <a:rPr lang="en-US">
                  <a:sym typeface="Symbol" pitchFamily="18" charset="2"/>
                </a:rPr>
                <a:t>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configuration: 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(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g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1s)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2</a:t>
              </a:r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59421" name="Group 22"/>
            <p:cNvGrpSpPr>
              <a:grpSpLocks/>
            </p:cNvGrpSpPr>
            <p:nvPr/>
          </p:nvGrpSpPr>
          <p:grpSpPr bwMode="auto">
            <a:xfrm>
              <a:off x="1296" y="912"/>
              <a:ext cx="624" cy="1392"/>
              <a:chOff x="1296" y="960"/>
              <a:chExt cx="624" cy="1392"/>
            </a:xfrm>
          </p:grpSpPr>
          <p:grpSp>
            <p:nvGrpSpPr>
              <p:cNvPr id="59422" name="Group 16"/>
              <p:cNvGrpSpPr>
                <a:grpSpLocks/>
              </p:cNvGrpSpPr>
              <p:nvPr/>
            </p:nvGrpSpPr>
            <p:grpSpPr bwMode="auto">
              <a:xfrm>
                <a:off x="1536" y="1728"/>
                <a:ext cx="96" cy="240"/>
                <a:chOff x="3888" y="3024"/>
                <a:chExt cx="96" cy="240"/>
              </a:xfrm>
            </p:grpSpPr>
            <p:sp>
              <p:nvSpPr>
                <p:cNvPr id="59428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3888" y="3024"/>
                  <a:ext cx="0" cy="240"/>
                </a:xfrm>
                <a:prstGeom prst="line">
                  <a:avLst/>
                </a:prstGeom>
                <a:noFill/>
                <a:ln w="28575">
                  <a:solidFill>
                    <a:srgbClr val="FF33CC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9429" name="Line 18"/>
                <p:cNvSpPr>
                  <a:spLocks noChangeShapeType="1"/>
                </p:cNvSpPr>
                <p:nvPr/>
              </p:nvSpPr>
              <p:spPr bwMode="auto">
                <a:xfrm>
                  <a:off x="3984" y="3024"/>
                  <a:ext cx="0" cy="240"/>
                </a:xfrm>
                <a:prstGeom prst="line">
                  <a:avLst/>
                </a:prstGeom>
                <a:noFill/>
                <a:ln w="28575">
                  <a:solidFill>
                    <a:srgbClr val="FF33CC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9423" name="Group 21"/>
              <p:cNvGrpSpPr>
                <a:grpSpLocks/>
              </p:cNvGrpSpPr>
              <p:nvPr/>
            </p:nvGrpSpPr>
            <p:grpSpPr bwMode="auto">
              <a:xfrm>
                <a:off x="1296" y="960"/>
                <a:ext cx="624" cy="1392"/>
                <a:chOff x="1296" y="960"/>
                <a:chExt cx="624" cy="1392"/>
              </a:xfrm>
            </p:grpSpPr>
            <p:grpSp>
              <p:nvGrpSpPr>
                <p:cNvPr id="59424" name="Group 13"/>
                <p:cNvGrpSpPr>
                  <a:grpSpLocks/>
                </p:cNvGrpSpPr>
                <p:nvPr/>
              </p:nvGrpSpPr>
              <p:grpSpPr bwMode="auto">
                <a:xfrm>
                  <a:off x="1296" y="960"/>
                  <a:ext cx="624" cy="1056"/>
                  <a:chOff x="1536" y="1536"/>
                  <a:chExt cx="624" cy="1056"/>
                </a:xfrm>
              </p:grpSpPr>
              <p:sp>
                <p:nvSpPr>
                  <p:cNvPr id="59426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2592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9427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1536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9425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442" y="2064"/>
                  <a:ext cx="334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400">
                      <a:sym typeface="Symbol" pitchFamily="18" charset="2"/>
                    </a:rPr>
                    <a:t></a:t>
                  </a:r>
                  <a:r>
                    <a:rPr lang="en-US" sz="2400" baseline="-25000">
                      <a:sym typeface="Symbol" pitchFamily="18" charset="2"/>
                    </a:rPr>
                    <a:t>0</a:t>
                  </a:r>
                  <a:endParaRPr lang="en-US" sz="2400"/>
                </a:p>
              </p:txBody>
            </p:sp>
          </p:grpSp>
        </p:grpSp>
      </p:grpSp>
      <p:grpSp>
        <p:nvGrpSpPr>
          <p:cNvPr id="8" name="Group 49"/>
          <p:cNvGrpSpPr>
            <a:grpSpLocks/>
          </p:cNvGrpSpPr>
          <p:nvPr/>
        </p:nvGrpSpPr>
        <p:grpSpPr bwMode="auto">
          <a:xfrm>
            <a:off x="1143000" y="990600"/>
            <a:ext cx="7564438" cy="4210050"/>
            <a:chOff x="720" y="624"/>
            <a:chExt cx="4765" cy="2652"/>
          </a:xfrm>
        </p:grpSpPr>
        <p:grpSp>
          <p:nvGrpSpPr>
            <p:cNvPr id="59410" name="Group 42"/>
            <p:cNvGrpSpPr>
              <a:grpSpLocks/>
            </p:cNvGrpSpPr>
            <p:nvPr/>
          </p:nvGrpSpPr>
          <p:grpSpPr bwMode="auto">
            <a:xfrm>
              <a:off x="2592" y="624"/>
              <a:ext cx="624" cy="1680"/>
              <a:chOff x="2592" y="672"/>
              <a:chExt cx="624" cy="1680"/>
            </a:xfrm>
          </p:grpSpPr>
          <p:grpSp>
            <p:nvGrpSpPr>
              <p:cNvPr id="59412" name="Group 41"/>
              <p:cNvGrpSpPr>
                <a:grpSpLocks/>
              </p:cNvGrpSpPr>
              <p:nvPr/>
            </p:nvGrpSpPr>
            <p:grpSpPr bwMode="auto">
              <a:xfrm>
                <a:off x="2880" y="672"/>
                <a:ext cx="0" cy="1296"/>
                <a:chOff x="2880" y="672"/>
                <a:chExt cx="0" cy="1296"/>
              </a:xfrm>
            </p:grpSpPr>
            <p:sp>
              <p:nvSpPr>
                <p:cNvPr id="59418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2880" y="1728"/>
                  <a:ext cx="0" cy="240"/>
                </a:xfrm>
                <a:prstGeom prst="line">
                  <a:avLst/>
                </a:prstGeom>
                <a:noFill/>
                <a:ln w="28575">
                  <a:solidFill>
                    <a:srgbClr val="FF33CC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9419" name="Line 26"/>
                <p:cNvSpPr>
                  <a:spLocks noChangeShapeType="1"/>
                </p:cNvSpPr>
                <p:nvPr/>
              </p:nvSpPr>
              <p:spPr bwMode="auto">
                <a:xfrm>
                  <a:off x="2880" y="672"/>
                  <a:ext cx="0" cy="240"/>
                </a:xfrm>
                <a:prstGeom prst="line">
                  <a:avLst/>
                </a:prstGeom>
                <a:noFill/>
                <a:ln w="28575">
                  <a:solidFill>
                    <a:srgbClr val="FF33CC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9413" name="Group 27"/>
              <p:cNvGrpSpPr>
                <a:grpSpLocks/>
              </p:cNvGrpSpPr>
              <p:nvPr/>
            </p:nvGrpSpPr>
            <p:grpSpPr bwMode="auto">
              <a:xfrm>
                <a:off x="2592" y="960"/>
                <a:ext cx="624" cy="1392"/>
                <a:chOff x="1296" y="960"/>
                <a:chExt cx="624" cy="1392"/>
              </a:xfrm>
            </p:grpSpPr>
            <p:grpSp>
              <p:nvGrpSpPr>
                <p:cNvPr id="59414" name="Group 28"/>
                <p:cNvGrpSpPr>
                  <a:grpSpLocks/>
                </p:cNvGrpSpPr>
                <p:nvPr/>
              </p:nvGrpSpPr>
              <p:grpSpPr bwMode="auto">
                <a:xfrm>
                  <a:off x="1296" y="960"/>
                  <a:ext cx="624" cy="1056"/>
                  <a:chOff x="1536" y="1536"/>
                  <a:chExt cx="624" cy="1056"/>
                </a:xfrm>
              </p:grpSpPr>
              <p:sp>
                <p:nvSpPr>
                  <p:cNvPr id="59416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2592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9417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1536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9415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442" y="2064"/>
                  <a:ext cx="334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400">
                      <a:sym typeface="Symbol" pitchFamily="18" charset="2"/>
                    </a:rPr>
                    <a:t></a:t>
                  </a:r>
                  <a:r>
                    <a:rPr lang="en-US" sz="2400" baseline="-25000">
                      <a:sym typeface="Symbol" pitchFamily="18" charset="2"/>
                    </a:rPr>
                    <a:t>1</a:t>
                  </a:r>
                  <a:endParaRPr lang="en-US" sz="2400"/>
                </a:p>
              </p:txBody>
            </p:sp>
          </p:grpSp>
        </p:grpSp>
        <p:sp>
          <p:nvSpPr>
            <p:cNvPr id="59411" name="Text Box 43"/>
            <p:cNvSpPr txBox="1">
              <a:spLocks noChangeArrowheads="1"/>
            </p:cNvSpPr>
            <p:nvPr/>
          </p:nvSpPr>
          <p:spPr bwMode="auto">
            <a:xfrm>
              <a:off x="720" y="3024"/>
              <a:ext cx="476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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1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 represents the </a:t>
              </a:r>
              <a:r>
                <a:rPr lang="en-US">
                  <a:solidFill>
                    <a:srgbClr val="FF33CC"/>
                  </a:solidFill>
                  <a:sym typeface="Symbol" pitchFamily="18" charset="2"/>
                </a:rPr>
                <a:t>singly excited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state configuration: 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(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g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1s)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1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(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u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*)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1</a:t>
              </a:r>
              <a:endParaRPr lang="en-US">
                <a:solidFill>
                  <a:schemeClr val="bg1"/>
                </a:solidFill>
                <a:sym typeface="Symbol" pitchFamily="18" charset="2"/>
              </a:endParaRPr>
            </a:p>
          </p:txBody>
        </p:sp>
      </p:grpSp>
      <p:grpSp>
        <p:nvGrpSpPr>
          <p:cNvPr id="13" name="Group 51"/>
          <p:cNvGrpSpPr>
            <a:grpSpLocks/>
          </p:cNvGrpSpPr>
          <p:nvPr/>
        </p:nvGrpSpPr>
        <p:grpSpPr bwMode="auto">
          <a:xfrm>
            <a:off x="1143000" y="990600"/>
            <a:ext cx="6880225" cy="4803775"/>
            <a:chOff x="720" y="624"/>
            <a:chExt cx="4334" cy="3026"/>
          </a:xfrm>
        </p:grpSpPr>
        <p:sp>
          <p:nvSpPr>
            <p:cNvPr id="59400" name="Text Box 40"/>
            <p:cNvSpPr txBox="1">
              <a:spLocks noChangeArrowheads="1"/>
            </p:cNvSpPr>
            <p:nvPr/>
          </p:nvSpPr>
          <p:spPr bwMode="auto">
            <a:xfrm>
              <a:off x="3986" y="2016"/>
              <a:ext cx="3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400">
                  <a:sym typeface="Symbol" pitchFamily="18" charset="2"/>
                </a:rPr>
                <a:t></a:t>
              </a:r>
              <a:r>
                <a:rPr lang="en-US" sz="2400" baseline="-25000">
                  <a:sym typeface="Symbol" pitchFamily="18" charset="2"/>
                </a:rPr>
                <a:t>2</a:t>
              </a:r>
              <a:endParaRPr lang="en-US" sz="2400"/>
            </a:p>
          </p:txBody>
        </p:sp>
        <p:grpSp>
          <p:nvGrpSpPr>
            <p:cNvPr id="59401" name="Group 50"/>
            <p:cNvGrpSpPr>
              <a:grpSpLocks/>
            </p:cNvGrpSpPr>
            <p:nvPr/>
          </p:nvGrpSpPr>
          <p:grpSpPr bwMode="auto">
            <a:xfrm>
              <a:off x="720" y="624"/>
              <a:ext cx="4334" cy="3026"/>
              <a:chOff x="720" y="624"/>
              <a:chExt cx="4334" cy="3026"/>
            </a:xfrm>
          </p:grpSpPr>
          <p:grpSp>
            <p:nvGrpSpPr>
              <p:cNvPr id="59402" name="Group 45"/>
              <p:cNvGrpSpPr>
                <a:grpSpLocks/>
              </p:cNvGrpSpPr>
              <p:nvPr/>
            </p:nvGrpSpPr>
            <p:grpSpPr bwMode="auto">
              <a:xfrm>
                <a:off x="3840" y="624"/>
                <a:ext cx="624" cy="1344"/>
                <a:chOff x="3840" y="672"/>
                <a:chExt cx="624" cy="1344"/>
              </a:xfrm>
            </p:grpSpPr>
            <p:grpSp>
              <p:nvGrpSpPr>
                <p:cNvPr id="59404" name="Group 44"/>
                <p:cNvGrpSpPr>
                  <a:grpSpLocks/>
                </p:cNvGrpSpPr>
                <p:nvPr/>
              </p:nvGrpSpPr>
              <p:grpSpPr bwMode="auto">
                <a:xfrm>
                  <a:off x="4080" y="672"/>
                  <a:ext cx="96" cy="240"/>
                  <a:chOff x="4080" y="1728"/>
                  <a:chExt cx="96" cy="240"/>
                </a:xfrm>
              </p:grpSpPr>
              <p:sp>
                <p:nvSpPr>
                  <p:cNvPr id="59408" name="Line 3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080" y="1728"/>
                    <a:ext cx="0" cy="24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CC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940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4176" y="1728"/>
                    <a:ext cx="0" cy="24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CC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9405" name="Group 37"/>
                <p:cNvGrpSpPr>
                  <a:grpSpLocks/>
                </p:cNvGrpSpPr>
                <p:nvPr/>
              </p:nvGrpSpPr>
              <p:grpSpPr bwMode="auto">
                <a:xfrm>
                  <a:off x="3840" y="960"/>
                  <a:ext cx="624" cy="1056"/>
                  <a:chOff x="1536" y="1536"/>
                  <a:chExt cx="624" cy="1056"/>
                </a:xfrm>
              </p:grpSpPr>
              <p:sp>
                <p:nvSpPr>
                  <p:cNvPr id="59406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2592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9407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36" y="1536"/>
                    <a:ext cx="62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9403" name="Text Box 46"/>
              <p:cNvSpPr txBox="1">
                <a:spLocks noChangeArrowheads="1"/>
              </p:cNvSpPr>
              <p:nvPr/>
            </p:nvSpPr>
            <p:spPr bwMode="auto">
              <a:xfrm>
                <a:off x="720" y="3398"/>
                <a:ext cx="433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</a:t>
                </a:r>
                <a:r>
                  <a:rPr lang="en-US" baseline="-25000">
                    <a:solidFill>
                      <a:srgbClr val="002060"/>
                    </a:solidFill>
                    <a:sym typeface="Symbol" pitchFamily="18" charset="2"/>
                  </a:rPr>
                  <a:t>2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 represents the </a:t>
                </a:r>
                <a:r>
                  <a:rPr lang="en-US">
                    <a:solidFill>
                      <a:srgbClr val="FF33CC"/>
                    </a:solidFill>
                    <a:sym typeface="Symbol" pitchFamily="18" charset="2"/>
                  </a:rPr>
                  <a:t>doubly excited</a:t>
                </a:r>
                <a:r>
                  <a:rPr lang="en-US">
                    <a:sym typeface="Symbol" pitchFamily="18" charset="2"/>
                  </a:rPr>
                  <a:t> 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state configuration:  </a:t>
                </a:r>
                <a:r>
                  <a:rPr lang="en-US">
                    <a:solidFill>
                      <a:schemeClr val="bg1"/>
                    </a:solidFill>
                    <a:sym typeface="Symbol" pitchFamily="18" charset="2"/>
                  </a:rPr>
                  <a:t>(</a:t>
                </a:r>
                <a:r>
                  <a:rPr lang="en-US" baseline="-25000">
                    <a:solidFill>
                      <a:schemeClr val="bg1"/>
                    </a:solidFill>
                    <a:sym typeface="Symbol" pitchFamily="18" charset="2"/>
                  </a:rPr>
                  <a:t>u</a:t>
                </a:r>
                <a:r>
                  <a:rPr lang="en-US">
                    <a:solidFill>
                      <a:schemeClr val="bg1"/>
                    </a:solidFill>
                    <a:sym typeface="Symbol" pitchFamily="18" charset="2"/>
                  </a:rPr>
                  <a:t>*)</a:t>
                </a:r>
                <a:r>
                  <a:rPr lang="en-US" baseline="30000">
                    <a:solidFill>
                      <a:schemeClr val="bg1"/>
                    </a:solidFill>
                    <a:sym typeface="Symbol" pitchFamily="18" charset="2"/>
                  </a:rPr>
                  <a:t>2</a:t>
                </a:r>
                <a:endParaRPr lang="en-US">
                  <a:solidFill>
                    <a:schemeClr val="bg1"/>
                  </a:solidFill>
                  <a:sym typeface="Symbol" pitchFamily="18" charset="2"/>
                </a:endParaRPr>
              </a:p>
            </p:txBody>
          </p:sp>
        </p:grpSp>
      </p:grpSp>
      <p:sp>
        <p:nvSpPr>
          <p:cNvPr id="59399" name="Text Box 47"/>
          <p:cNvSpPr txBox="1">
            <a:spLocks noChangeArrowheads="1"/>
          </p:cNvSpPr>
          <p:nvPr/>
        </p:nvSpPr>
        <p:spPr bwMode="auto">
          <a:xfrm>
            <a:off x="2390775" y="182563"/>
            <a:ext cx="40862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FFFF"/>
                </a:solidFill>
              </a:rPr>
              <a:t>Electron Configurations in H</a:t>
            </a:r>
            <a:r>
              <a:rPr lang="en-US" sz="2200" b="1" baseline="-25000">
                <a:solidFill>
                  <a:srgbClr val="FFFFFF"/>
                </a:solidFill>
              </a:rPr>
              <a:t>2</a:t>
            </a:r>
            <a:endParaRPr lang="en-US" sz="22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FA45D7A-9E51-4062-90B2-63C53E9C5016}" type="slidenum">
              <a:rPr lang="en-US" sz="1400" smtClean="0">
                <a:solidFill>
                  <a:srgbClr val="002060"/>
                </a:solidFill>
              </a:rPr>
              <a:pPr/>
              <a:t>58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330575" y="812800"/>
            <a:ext cx="469900" cy="2844800"/>
            <a:chOff x="1816" y="464"/>
            <a:chExt cx="296" cy="1792"/>
          </a:xfrm>
        </p:grpSpPr>
        <p:grpSp>
          <p:nvGrpSpPr>
            <p:cNvPr id="60526" name="Group 21"/>
            <p:cNvGrpSpPr>
              <a:grpSpLocks/>
            </p:cNvGrpSpPr>
            <p:nvPr/>
          </p:nvGrpSpPr>
          <p:grpSpPr bwMode="auto">
            <a:xfrm>
              <a:off x="1824" y="464"/>
              <a:ext cx="288" cy="1552"/>
              <a:chOff x="1824" y="464"/>
              <a:chExt cx="288" cy="1552"/>
            </a:xfrm>
          </p:grpSpPr>
          <p:grpSp>
            <p:nvGrpSpPr>
              <p:cNvPr id="60528" name="Group 22"/>
              <p:cNvGrpSpPr>
                <a:grpSpLocks/>
              </p:cNvGrpSpPr>
              <p:nvPr/>
            </p:nvGrpSpPr>
            <p:grpSpPr bwMode="auto">
              <a:xfrm>
                <a:off x="1824" y="464"/>
                <a:ext cx="288" cy="1552"/>
                <a:chOff x="912" y="166"/>
                <a:chExt cx="288" cy="1552"/>
              </a:xfrm>
            </p:grpSpPr>
            <p:sp>
              <p:nvSpPr>
                <p:cNvPr id="60535" name="Text Box 23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469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36" name="Text Box 24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83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37" name="Line 25"/>
                <p:cNvSpPr>
                  <a:spLocks noChangeShapeType="1"/>
                </p:cNvSpPr>
                <p:nvPr/>
              </p:nvSpPr>
              <p:spPr bwMode="auto">
                <a:xfrm>
                  <a:off x="912" y="888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38" name="Line 26"/>
                <p:cNvSpPr>
                  <a:spLocks noChangeShapeType="1"/>
                </p:cNvSpPr>
                <p:nvPr/>
              </p:nvSpPr>
              <p:spPr bwMode="auto">
                <a:xfrm>
                  <a:off x="912" y="624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39" name="Line 27"/>
                <p:cNvSpPr>
                  <a:spLocks noChangeShapeType="1"/>
                </p:cNvSpPr>
                <p:nvPr/>
              </p:nvSpPr>
              <p:spPr bwMode="auto">
                <a:xfrm>
                  <a:off x="912" y="144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40" name="Line 28"/>
                <p:cNvSpPr>
                  <a:spLocks noChangeShapeType="1"/>
                </p:cNvSpPr>
                <p:nvPr/>
              </p:nvSpPr>
              <p:spPr bwMode="auto">
                <a:xfrm>
                  <a:off x="912" y="120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529" name="Group 29"/>
              <p:cNvGrpSpPr>
                <a:grpSpLocks/>
              </p:cNvGrpSpPr>
              <p:nvPr/>
            </p:nvGrpSpPr>
            <p:grpSpPr bwMode="auto">
              <a:xfrm>
                <a:off x="1920" y="1012"/>
                <a:ext cx="48" cy="726"/>
                <a:chOff x="1920" y="1012"/>
                <a:chExt cx="48" cy="726"/>
              </a:xfrm>
            </p:grpSpPr>
            <p:grpSp>
              <p:nvGrpSpPr>
                <p:cNvPr id="60530" name="Group 30"/>
                <p:cNvGrpSpPr>
                  <a:grpSpLocks/>
                </p:cNvGrpSpPr>
                <p:nvPr/>
              </p:nvGrpSpPr>
              <p:grpSpPr bwMode="auto">
                <a:xfrm>
                  <a:off x="1920" y="1546"/>
                  <a:ext cx="48" cy="192"/>
                  <a:chOff x="1872" y="1248"/>
                  <a:chExt cx="48" cy="192"/>
                </a:xfrm>
              </p:grpSpPr>
              <p:sp>
                <p:nvSpPr>
                  <p:cNvPr id="60533" name="Line 3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534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0531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1920" y="1306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32" name="Line 34"/>
                <p:cNvSpPr>
                  <a:spLocks noChangeShapeType="1"/>
                </p:cNvSpPr>
                <p:nvPr/>
              </p:nvSpPr>
              <p:spPr bwMode="auto">
                <a:xfrm>
                  <a:off x="1920" y="1012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60527" name="Text Box 35"/>
            <p:cNvSpPr txBox="1">
              <a:spLocks noChangeArrowheads="1"/>
            </p:cNvSpPr>
            <p:nvPr/>
          </p:nvSpPr>
          <p:spPr bwMode="auto">
            <a:xfrm>
              <a:off x="1816" y="200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1</a:t>
              </a:r>
              <a:endParaRPr lang="en-US"/>
            </a:p>
          </p:txBody>
        </p:sp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6010275" y="812800"/>
            <a:ext cx="469900" cy="2844800"/>
            <a:chOff x="3504" y="464"/>
            <a:chExt cx="296" cy="1792"/>
          </a:xfrm>
        </p:grpSpPr>
        <p:grpSp>
          <p:nvGrpSpPr>
            <p:cNvPr id="60510" name="Group 37"/>
            <p:cNvGrpSpPr>
              <a:grpSpLocks/>
            </p:cNvGrpSpPr>
            <p:nvPr/>
          </p:nvGrpSpPr>
          <p:grpSpPr bwMode="auto">
            <a:xfrm>
              <a:off x="3504" y="464"/>
              <a:ext cx="288" cy="1552"/>
              <a:chOff x="3504" y="464"/>
              <a:chExt cx="288" cy="1552"/>
            </a:xfrm>
          </p:grpSpPr>
          <p:grpSp>
            <p:nvGrpSpPr>
              <p:cNvPr id="60512" name="Group 38"/>
              <p:cNvGrpSpPr>
                <a:grpSpLocks/>
              </p:cNvGrpSpPr>
              <p:nvPr/>
            </p:nvGrpSpPr>
            <p:grpSpPr bwMode="auto">
              <a:xfrm>
                <a:off x="3504" y="464"/>
                <a:ext cx="288" cy="1552"/>
                <a:chOff x="912" y="166"/>
                <a:chExt cx="288" cy="1552"/>
              </a:xfrm>
            </p:grpSpPr>
            <p:sp>
              <p:nvSpPr>
                <p:cNvPr id="60520" name="Text Box 39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469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21" name="Text Box 40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83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22" name="Line 41"/>
                <p:cNvSpPr>
                  <a:spLocks noChangeShapeType="1"/>
                </p:cNvSpPr>
                <p:nvPr/>
              </p:nvSpPr>
              <p:spPr bwMode="auto">
                <a:xfrm>
                  <a:off x="912" y="888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23" name="Line 42"/>
                <p:cNvSpPr>
                  <a:spLocks noChangeShapeType="1"/>
                </p:cNvSpPr>
                <p:nvPr/>
              </p:nvSpPr>
              <p:spPr bwMode="auto">
                <a:xfrm>
                  <a:off x="912" y="624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24" name="Line 43"/>
                <p:cNvSpPr>
                  <a:spLocks noChangeShapeType="1"/>
                </p:cNvSpPr>
                <p:nvPr/>
              </p:nvSpPr>
              <p:spPr bwMode="auto">
                <a:xfrm>
                  <a:off x="912" y="144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25" name="Line 44"/>
                <p:cNvSpPr>
                  <a:spLocks noChangeShapeType="1"/>
                </p:cNvSpPr>
                <p:nvPr/>
              </p:nvSpPr>
              <p:spPr bwMode="auto">
                <a:xfrm>
                  <a:off x="912" y="120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513" name="Group 45"/>
              <p:cNvGrpSpPr>
                <a:grpSpLocks/>
              </p:cNvGrpSpPr>
              <p:nvPr/>
            </p:nvGrpSpPr>
            <p:grpSpPr bwMode="auto">
              <a:xfrm>
                <a:off x="3600" y="1008"/>
                <a:ext cx="48" cy="730"/>
                <a:chOff x="3600" y="1008"/>
                <a:chExt cx="48" cy="730"/>
              </a:xfrm>
            </p:grpSpPr>
            <p:grpSp>
              <p:nvGrpSpPr>
                <p:cNvPr id="60514" name="Group 46"/>
                <p:cNvGrpSpPr>
                  <a:grpSpLocks/>
                </p:cNvGrpSpPr>
                <p:nvPr/>
              </p:nvGrpSpPr>
              <p:grpSpPr bwMode="auto">
                <a:xfrm>
                  <a:off x="3600" y="1546"/>
                  <a:ext cx="48" cy="192"/>
                  <a:chOff x="1872" y="1248"/>
                  <a:chExt cx="48" cy="192"/>
                </a:xfrm>
              </p:grpSpPr>
              <p:sp>
                <p:nvSpPr>
                  <p:cNvPr id="60518" name="Line 4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519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0515" name="Group 49"/>
                <p:cNvGrpSpPr>
                  <a:grpSpLocks/>
                </p:cNvGrpSpPr>
                <p:nvPr/>
              </p:nvGrpSpPr>
              <p:grpSpPr bwMode="auto">
                <a:xfrm>
                  <a:off x="3600" y="1008"/>
                  <a:ext cx="48" cy="192"/>
                  <a:chOff x="1872" y="1248"/>
                  <a:chExt cx="48" cy="192"/>
                </a:xfrm>
              </p:grpSpPr>
              <p:sp>
                <p:nvSpPr>
                  <p:cNvPr id="60516" name="Line 5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517" name="Line 51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60511" name="Text Box 52"/>
            <p:cNvSpPr txBox="1">
              <a:spLocks noChangeArrowheads="1"/>
            </p:cNvSpPr>
            <p:nvPr/>
          </p:nvSpPr>
          <p:spPr bwMode="auto">
            <a:xfrm>
              <a:off x="3504" y="200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4</a:t>
              </a:r>
              <a:endParaRPr lang="en-US"/>
            </a:p>
          </p:txBody>
        </p:sp>
      </p:grpSp>
      <p:grpSp>
        <p:nvGrpSpPr>
          <p:cNvPr id="13" name="Group 53"/>
          <p:cNvGrpSpPr>
            <a:grpSpLocks/>
          </p:cNvGrpSpPr>
          <p:nvPr/>
        </p:nvGrpSpPr>
        <p:grpSpPr bwMode="auto">
          <a:xfrm>
            <a:off x="6696075" y="812800"/>
            <a:ext cx="469900" cy="2860675"/>
            <a:chOff x="3936" y="464"/>
            <a:chExt cx="296" cy="1802"/>
          </a:xfrm>
        </p:grpSpPr>
        <p:grpSp>
          <p:nvGrpSpPr>
            <p:cNvPr id="60495" name="Group 54"/>
            <p:cNvGrpSpPr>
              <a:grpSpLocks/>
            </p:cNvGrpSpPr>
            <p:nvPr/>
          </p:nvGrpSpPr>
          <p:grpSpPr bwMode="auto">
            <a:xfrm>
              <a:off x="3936" y="464"/>
              <a:ext cx="288" cy="1552"/>
              <a:chOff x="3936" y="464"/>
              <a:chExt cx="288" cy="1552"/>
            </a:xfrm>
          </p:grpSpPr>
          <p:grpSp>
            <p:nvGrpSpPr>
              <p:cNvPr id="60497" name="Group 55"/>
              <p:cNvGrpSpPr>
                <a:grpSpLocks/>
              </p:cNvGrpSpPr>
              <p:nvPr/>
            </p:nvGrpSpPr>
            <p:grpSpPr bwMode="auto">
              <a:xfrm>
                <a:off x="3936" y="464"/>
                <a:ext cx="288" cy="1552"/>
                <a:chOff x="912" y="166"/>
                <a:chExt cx="288" cy="1552"/>
              </a:xfrm>
            </p:grpSpPr>
            <p:sp>
              <p:nvSpPr>
                <p:cNvPr id="60504" name="Text Box 56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469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05" name="Text Box 57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83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506" name="Line 58"/>
                <p:cNvSpPr>
                  <a:spLocks noChangeShapeType="1"/>
                </p:cNvSpPr>
                <p:nvPr/>
              </p:nvSpPr>
              <p:spPr bwMode="auto">
                <a:xfrm>
                  <a:off x="912" y="888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07" name="Line 59"/>
                <p:cNvSpPr>
                  <a:spLocks noChangeShapeType="1"/>
                </p:cNvSpPr>
                <p:nvPr/>
              </p:nvSpPr>
              <p:spPr bwMode="auto">
                <a:xfrm>
                  <a:off x="912" y="624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08" name="Line 60"/>
                <p:cNvSpPr>
                  <a:spLocks noChangeShapeType="1"/>
                </p:cNvSpPr>
                <p:nvPr/>
              </p:nvSpPr>
              <p:spPr bwMode="auto">
                <a:xfrm>
                  <a:off x="912" y="144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09" name="Line 61"/>
                <p:cNvSpPr>
                  <a:spLocks noChangeShapeType="1"/>
                </p:cNvSpPr>
                <p:nvPr/>
              </p:nvSpPr>
              <p:spPr bwMode="auto">
                <a:xfrm>
                  <a:off x="912" y="120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498" name="Group 62"/>
              <p:cNvGrpSpPr>
                <a:grpSpLocks/>
              </p:cNvGrpSpPr>
              <p:nvPr/>
            </p:nvGrpSpPr>
            <p:grpSpPr bwMode="auto">
              <a:xfrm>
                <a:off x="4032" y="720"/>
                <a:ext cx="48" cy="1018"/>
                <a:chOff x="4032" y="720"/>
                <a:chExt cx="48" cy="1018"/>
              </a:xfrm>
            </p:grpSpPr>
            <p:grpSp>
              <p:nvGrpSpPr>
                <p:cNvPr id="60499" name="Group 63"/>
                <p:cNvGrpSpPr>
                  <a:grpSpLocks/>
                </p:cNvGrpSpPr>
                <p:nvPr/>
              </p:nvGrpSpPr>
              <p:grpSpPr bwMode="auto">
                <a:xfrm>
                  <a:off x="4032" y="1546"/>
                  <a:ext cx="48" cy="192"/>
                  <a:chOff x="1872" y="1248"/>
                  <a:chExt cx="48" cy="192"/>
                </a:xfrm>
              </p:grpSpPr>
              <p:sp>
                <p:nvSpPr>
                  <p:cNvPr id="60502" name="Line 6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503" name="Line 65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0500" name="Line 66"/>
                <p:cNvSpPr>
                  <a:spLocks noChangeShapeType="1"/>
                </p:cNvSpPr>
                <p:nvPr/>
              </p:nvSpPr>
              <p:spPr bwMode="auto">
                <a:xfrm flipV="1">
                  <a:off x="4032" y="1008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501" name="Line 67"/>
                <p:cNvSpPr>
                  <a:spLocks noChangeShapeType="1"/>
                </p:cNvSpPr>
                <p:nvPr/>
              </p:nvSpPr>
              <p:spPr bwMode="auto">
                <a:xfrm>
                  <a:off x="4032" y="720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60496" name="Text Box 68"/>
            <p:cNvSpPr txBox="1">
              <a:spLocks noChangeArrowheads="1"/>
            </p:cNvSpPr>
            <p:nvPr/>
          </p:nvSpPr>
          <p:spPr bwMode="auto">
            <a:xfrm>
              <a:off x="3936" y="201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5</a:t>
              </a:r>
              <a:endParaRPr lang="en-US"/>
            </a:p>
          </p:txBody>
        </p:sp>
      </p:grpSp>
      <p:grpSp>
        <p:nvGrpSpPr>
          <p:cNvPr id="18" name="Group 69"/>
          <p:cNvGrpSpPr>
            <a:grpSpLocks/>
          </p:cNvGrpSpPr>
          <p:nvPr/>
        </p:nvGrpSpPr>
        <p:grpSpPr bwMode="auto">
          <a:xfrm>
            <a:off x="7381875" y="812800"/>
            <a:ext cx="469900" cy="2860675"/>
            <a:chOff x="4368" y="464"/>
            <a:chExt cx="296" cy="1802"/>
          </a:xfrm>
        </p:grpSpPr>
        <p:grpSp>
          <p:nvGrpSpPr>
            <p:cNvPr id="60481" name="Group 70"/>
            <p:cNvGrpSpPr>
              <a:grpSpLocks/>
            </p:cNvGrpSpPr>
            <p:nvPr/>
          </p:nvGrpSpPr>
          <p:grpSpPr bwMode="auto">
            <a:xfrm>
              <a:off x="4368" y="464"/>
              <a:ext cx="288" cy="1552"/>
              <a:chOff x="4368" y="464"/>
              <a:chExt cx="288" cy="1552"/>
            </a:xfrm>
          </p:grpSpPr>
          <p:grpSp>
            <p:nvGrpSpPr>
              <p:cNvPr id="60483" name="Group 71"/>
              <p:cNvGrpSpPr>
                <a:grpSpLocks/>
              </p:cNvGrpSpPr>
              <p:nvPr/>
            </p:nvGrpSpPr>
            <p:grpSpPr bwMode="auto">
              <a:xfrm>
                <a:off x="4368" y="464"/>
                <a:ext cx="288" cy="1552"/>
                <a:chOff x="912" y="166"/>
                <a:chExt cx="288" cy="1552"/>
              </a:xfrm>
            </p:grpSpPr>
            <p:sp>
              <p:nvSpPr>
                <p:cNvPr id="60489" name="Text Box 72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469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490" name="Text Box 73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83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491" name="Line 74"/>
                <p:cNvSpPr>
                  <a:spLocks noChangeShapeType="1"/>
                </p:cNvSpPr>
                <p:nvPr/>
              </p:nvSpPr>
              <p:spPr bwMode="auto">
                <a:xfrm>
                  <a:off x="912" y="888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92" name="Line 75"/>
                <p:cNvSpPr>
                  <a:spLocks noChangeShapeType="1"/>
                </p:cNvSpPr>
                <p:nvPr/>
              </p:nvSpPr>
              <p:spPr bwMode="auto">
                <a:xfrm>
                  <a:off x="912" y="624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93" name="Line 76"/>
                <p:cNvSpPr>
                  <a:spLocks noChangeShapeType="1"/>
                </p:cNvSpPr>
                <p:nvPr/>
              </p:nvSpPr>
              <p:spPr bwMode="auto">
                <a:xfrm>
                  <a:off x="912" y="144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94" name="Line 77"/>
                <p:cNvSpPr>
                  <a:spLocks noChangeShapeType="1"/>
                </p:cNvSpPr>
                <p:nvPr/>
              </p:nvSpPr>
              <p:spPr bwMode="auto">
                <a:xfrm>
                  <a:off x="912" y="120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484" name="Group 78"/>
              <p:cNvGrpSpPr>
                <a:grpSpLocks/>
              </p:cNvGrpSpPr>
              <p:nvPr/>
            </p:nvGrpSpPr>
            <p:grpSpPr bwMode="auto">
              <a:xfrm>
                <a:off x="4464" y="720"/>
                <a:ext cx="0" cy="1014"/>
                <a:chOff x="4464" y="720"/>
                <a:chExt cx="0" cy="1014"/>
              </a:xfrm>
            </p:grpSpPr>
            <p:sp>
              <p:nvSpPr>
                <p:cNvPr id="60485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4464" y="1546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86" name="Line 80"/>
                <p:cNvSpPr>
                  <a:spLocks noChangeShapeType="1"/>
                </p:cNvSpPr>
                <p:nvPr/>
              </p:nvSpPr>
              <p:spPr bwMode="auto">
                <a:xfrm>
                  <a:off x="4464" y="720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87" name="Line 81"/>
                <p:cNvSpPr>
                  <a:spLocks noChangeShapeType="1"/>
                </p:cNvSpPr>
                <p:nvPr/>
              </p:nvSpPr>
              <p:spPr bwMode="auto">
                <a:xfrm flipV="1">
                  <a:off x="4464" y="1306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88" name="Line 82"/>
                <p:cNvSpPr>
                  <a:spLocks noChangeShapeType="1"/>
                </p:cNvSpPr>
                <p:nvPr/>
              </p:nvSpPr>
              <p:spPr bwMode="auto">
                <a:xfrm>
                  <a:off x="4464" y="964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60482" name="Text Box 83"/>
            <p:cNvSpPr txBox="1">
              <a:spLocks noChangeArrowheads="1"/>
            </p:cNvSpPr>
            <p:nvPr/>
          </p:nvSpPr>
          <p:spPr bwMode="auto">
            <a:xfrm>
              <a:off x="4368" y="201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6</a:t>
              </a:r>
              <a:endParaRPr lang="en-US"/>
            </a:p>
          </p:txBody>
        </p:sp>
      </p:grpSp>
      <p:grpSp>
        <p:nvGrpSpPr>
          <p:cNvPr id="22" name="Group 84"/>
          <p:cNvGrpSpPr>
            <a:grpSpLocks/>
          </p:cNvGrpSpPr>
          <p:nvPr/>
        </p:nvGrpSpPr>
        <p:grpSpPr bwMode="auto">
          <a:xfrm>
            <a:off x="4714875" y="812800"/>
            <a:ext cx="469900" cy="2844800"/>
            <a:chOff x="2688" y="464"/>
            <a:chExt cx="296" cy="1792"/>
          </a:xfrm>
        </p:grpSpPr>
        <p:sp>
          <p:nvSpPr>
            <p:cNvPr id="60467" name="Text Box 85"/>
            <p:cNvSpPr txBox="1">
              <a:spLocks noChangeArrowheads="1"/>
            </p:cNvSpPr>
            <p:nvPr/>
          </p:nvSpPr>
          <p:spPr bwMode="auto">
            <a:xfrm>
              <a:off x="2688" y="200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3</a:t>
              </a:r>
              <a:endParaRPr lang="en-US"/>
            </a:p>
          </p:txBody>
        </p:sp>
        <p:grpSp>
          <p:nvGrpSpPr>
            <p:cNvPr id="60468" name="Group 86"/>
            <p:cNvGrpSpPr>
              <a:grpSpLocks/>
            </p:cNvGrpSpPr>
            <p:nvPr/>
          </p:nvGrpSpPr>
          <p:grpSpPr bwMode="auto">
            <a:xfrm>
              <a:off x="2688" y="464"/>
              <a:ext cx="288" cy="1552"/>
              <a:chOff x="2688" y="464"/>
              <a:chExt cx="288" cy="1552"/>
            </a:xfrm>
          </p:grpSpPr>
          <p:sp>
            <p:nvSpPr>
              <p:cNvPr id="60469" name="Text Box 87"/>
              <p:cNvSpPr txBox="1">
                <a:spLocks noChangeArrowheads="1"/>
              </p:cNvSpPr>
              <p:nvPr/>
            </p:nvSpPr>
            <p:spPr bwMode="auto">
              <a:xfrm rot="-5400000">
                <a:off x="2686" y="1767"/>
                <a:ext cx="26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i="1">
                    <a:cs typeface="Arial" charset="0"/>
                  </a:rPr>
                  <a:t>•••</a:t>
                </a:r>
                <a:endParaRPr lang="en-US" sz="1800" i="1"/>
              </a:p>
            </p:txBody>
          </p:sp>
          <p:sp>
            <p:nvSpPr>
              <p:cNvPr id="60470" name="Text Box 88"/>
              <p:cNvSpPr txBox="1">
                <a:spLocks noChangeArrowheads="1"/>
              </p:cNvSpPr>
              <p:nvPr/>
            </p:nvSpPr>
            <p:spPr bwMode="auto">
              <a:xfrm rot="-5400000">
                <a:off x="2686" y="481"/>
                <a:ext cx="26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i="1">
                    <a:cs typeface="Arial" charset="0"/>
                  </a:rPr>
                  <a:t>•••</a:t>
                </a:r>
                <a:endParaRPr lang="en-US" sz="1800" i="1"/>
              </a:p>
            </p:txBody>
          </p:sp>
          <p:sp>
            <p:nvSpPr>
              <p:cNvPr id="60471" name="Line 89"/>
              <p:cNvSpPr>
                <a:spLocks noChangeShapeType="1"/>
              </p:cNvSpPr>
              <p:nvPr/>
            </p:nvSpPr>
            <p:spPr bwMode="auto">
              <a:xfrm>
                <a:off x="2688" y="1186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472" name="Line 90"/>
              <p:cNvSpPr>
                <a:spLocks noChangeShapeType="1"/>
              </p:cNvSpPr>
              <p:nvPr/>
            </p:nvSpPr>
            <p:spPr bwMode="auto">
              <a:xfrm>
                <a:off x="2688" y="922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473" name="Line 91"/>
              <p:cNvSpPr>
                <a:spLocks noChangeShapeType="1"/>
              </p:cNvSpPr>
              <p:nvPr/>
            </p:nvSpPr>
            <p:spPr bwMode="auto">
              <a:xfrm>
                <a:off x="2688" y="1738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474" name="Line 92"/>
              <p:cNvSpPr>
                <a:spLocks noChangeShapeType="1"/>
              </p:cNvSpPr>
              <p:nvPr/>
            </p:nvSpPr>
            <p:spPr bwMode="auto">
              <a:xfrm>
                <a:off x="2688" y="1498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0475" name="Group 93"/>
              <p:cNvGrpSpPr>
                <a:grpSpLocks/>
              </p:cNvGrpSpPr>
              <p:nvPr/>
            </p:nvGrpSpPr>
            <p:grpSpPr bwMode="auto">
              <a:xfrm>
                <a:off x="2784" y="1012"/>
                <a:ext cx="48" cy="722"/>
                <a:chOff x="2784" y="1012"/>
                <a:chExt cx="48" cy="722"/>
              </a:xfrm>
            </p:grpSpPr>
            <p:sp>
              <p:nvSpPr>
                <p:cNvPr id="60476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2784" y="1546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77" name="Line 95"/>
                <p:cNvSpPr>
                  <a:spLocks noChangeShapeType="1"/>
                </p:cNvSpPr>
                <p:nvPr/>
              </p:nvSpPr>
              <p:spPr bwMode="auto">
                <a:xfrm>
                  <a:off x="2784" y="1012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60478" name="Group 96"/>
                <p:cNvGrpSpPr>
                  <a:grpSpLocks/>
                </p:cNvGrpSpPr>
                <p:nvPr/>
              </p:nvGrpSpPr>
              <p:grpSpPr bwMode="auto">
                <a:xfrm>
                  <a:off x="2784" y="1296"/>
                  <a:ext cx="48" cy="192"/>
                  <a:chOff x="1872" y="1248"/>
                  <a:chExt cx="48" cy="192"/>
                </a:xfrm>
              </p:grpSpPr>
              <p:sp>
                <p:nvSpPr>
                  <p:cNvPr id="60479" name="Line 9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480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760931" name="Text Box 99"/>
          <p:cNvSpPr txBox="1">
            <a:spLocks noChangeArrowheads="1"/>
          </p:cNvSpPr>
          <p:nvPr/>
        </p:nvSpPr>
        <p:spPr bwMode="auto">
          <a:xfrm>
            <a:off x="3970338" y="3641725"/>
            <a:ext cx="5921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/>
              <a:t>etc.</a:t>
            </a:r>
          </a:p>
        </p:txBody>
      </p:sp>
      <p:sp>
        <p:nvSpPr>
          <p:cNvPr id="760932" name="Text Box 100"/>
          <p:cNvSpPr txBox="1">
            <a:spLocks noChangeArrowheads="1"/>
          </p:cNvSpPr>
          <p:nvPr/>
        </p:nvSpPr>
        <p:spPr bwMode="auto">
          <a:xfrm>
            <a:off x="6637338" y="3641725"/>
            <a:ext cx="5921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/>
              <a:t>etc.</a:t>
            </a:r>
          </a:p>
        </p:txBody>
      </p:sp>
      <p:sp>
        <p:nvSpPr>
          <p:cNvPr id="760933" name="Text Box 101"/>
          <p:cNvSpPr txBox="1">
            <a:spLocks noChangeArrowheads="1"/>
          </p:cNvSpPr>
          <p:nvPr/>
        </p:nvSpPr>
        <p:spPr bwMode="auto">
          <a:xfrm>
            <a:off x="3065463" y="4054475"/>
            <a:ext cx="2381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800" b="1">
                <a:solidFill>
                  <a:srgbClr val="FF0000"/>
                </a:solidFill>
              </a:rPr>
              <a:t>Some singly excited</a:t>
            </a:r>
          </a:p>
          <a:p>
            <a:pPr algn="ctr"/>
            <a:r>
              <a:rPr lang="en-US" sz="1800" b="1">
                <a:solidFill>
                  <a:srgbClr val="FF0000"/>
                </a:solidFill>
              </a:rPr>
              <a:t>configurations</a:t>
            </a:r>
          </a:p>
        </p:txBody>
      </p:sp>
      <p:sp>
        <p:nvSpPr>
          <p:cNvPr id="760934" name="Text Box 102"/>
          <p:cNvSpPr txBox="1">
            <a:spLocks noChangeArrowheads="1"/>
          </p:cNvSpPr>
          <p:nvPr/>
        </p:nvSpPr>
        <p:spPr bwMode="auto">
          <a:xfrm>
            <a:off x="5614988" y="4038600"/>
            <a:ext cx="2470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800" b="1">
                <a:solidFill>
                  <a:srgbClr val="FF0000"/>
                </a:solidFill>
              </a:rPr>
              <a:t>Some doubly excited</a:t>
            </a:r>
          </a:p>
          <a:p>
            <a:pPr algn="ctr"/>
            <a:r>
              <a:rPr lang="en-US" sz="1800" b="1">
                <a:solidFill>
                  <a:srgbClr val="FF0000"/>
                </a:solidFill>
              </a:rPr>
              <a:t>configurations</a:t>
            </a:r>
          </a:p>
        </p:txBody>
      </p:sp>
      <p:sp>
        <p:nvSpPr>
          <p:cNvPr id="760935" name="Text Box 103"/>
          <p:cNvSpPr txBox="1">
            <a:spLocks noChangeArrowheads="1"/>
          </p:cNvSpPr>
          <p:nvPr/>
        </p:nvSpPr>
        <p:spPr bwMode="auto">
          <a:xfrm>
            <a:off x="1004888" y="4876800"/>
            <a:ext cx="60817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also triply excited configuration, quadruply</a:t>
            </a:r>
          </a:p>
          <a:p>
            <a:r>
              <a:rPr lang="en-US">
                <a:solidFill>
                  <a:srgbClr val="002060"/>
                </a:solidFill>
              </a:rPr>
              <a:t>excited configurations, ...</a:t>
            </a:r>
          </a:p>
        </p:txBody>
      </p:sp>
      <p:grpSp>
        <p:nvGrpSpPr>
          <p:cNvPr id="26" name="Group 105"/>
          <p:cNvGrpSpPr>
            <a:grpSpLocks/>
          </p:cNvGrpSpPr>
          <p:nvPr/>
        </p:nvGrpSpPr>
        <p:grpSpPr bwMode="auto">
          <a:xfrm>
            <a:off x="4029075" y="812800"/>
            <a:ext cx="469900" cy="2844800"/>
            <a:chOff x="2248" y="384"/>
            <a:chExt cx="296" cy="1792"/>
          </a:xfrm>
        </p:grpSpPr>
        <p:grpSp>
          <p:nvGrpSpPr>
            <p:cNvPr id="60452" name="Group 106"/>
            <p:cNvGrpSpPr>
              <a:grpSpLocks/>
            </p:cNvGrpSpPr>
            <p:nvPr/>
          </p:nvGrpSpPr>
          <p:grpSpPr bwMode="auto">
            <a:xfrm>
              <a:off x="2256" y="384"/>
              <a:ext cx="288" cy="1552"/>
              <a:chOff x="2256" y="384"/>
              <a:chExt cx="288" cy="1552"/>
            </a:xfrm>
          </p:grpSpPr>
          <p:grpSp>
            <p:nvGrpSpPr>
              <p:cNvPr id="60454" name="Group 107"/>
              <p:cNvGrpSpPr>
                <a:grpSpLocks/>
              </p:cNvGrpSpPr>
              <p:nvPr/>
            </p:nvGrpSpPr>
            <p:grpSpPr bwMode="auto">
              <a:xfrm>
                <a:off x="2256" y="384"/>
                <a:ext cx="288" cy="1552"/>
                <a:chOff x="912" y="166"/>
                <a:chExt cx="288" cy="1552"/>
              </a:xfrm>
            </p:grpSpPr>
            <p:sp>
              <p:nvSpPr>
                <p:cNvPr id="60461" name="Text Box 108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469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462" name="Text Box 109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910" y="183"/>
                  <a:ext cx="26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800" i="1">
                      <a:cs typeface="Arial" charset="0"/>
                    </a:rPr>
                    <a:t>•••</a:t>
                  </a:r>
                  <a:endParaRPr lang="en-US" sz="1800" i="1"/>
                </a:p>
              </p:txBody>
            </p:sp>
            <p:sp>
              <p:nvSpPr>
                <p:cNvPr id="60463" name="Line 110"/>
                <p:cNvSpPr>
                  <a:spLocks noChangeShapeType="1"/>
                </p:cNvSpPr>
                <p:nvPr/>
              </p:nvSpPr>
              <p:spPr bwMode="auto">
                <a:xfrm>
                  <a:off x="912" y="888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64" name="Line 111"/>
                <p:cNvSpPr>
                  <a:spLocks noChangeShapeType="1"/>
                </p:cNvSpPr>
                <p:nvPr/>
              </p:nvSpPr>
              <p:spPr bwMode="auto">
                <a:xfrm>
                  <a:off x="912" y="624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65" name="Line 112"/>
                <p:cNvSpPr>
                  <a:spLocks noChangeShapeType="1"/>
                </p:cNvSpPr>
                <p:nvPr/>
              </p:nvSpPr>
              <p:spPr bwMode="auto">
                <a:xfrm>
                  <a:off x="912" y="144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66" name="Line 113"/>
                <p:cNvSpPr>
                  <a:spLocks noChangeShapeType="1"/>
                </p:cNvSpPr>
                <p:nvPr/>
              </p:nvSpPr>
              <p:spPr bwMode="auto">
                <a:xfrm>
                  <a:off x="912" y="1200"/>
                  <a:ext cx="28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455" name="Group 114"/>
              <p:cNvGrpSpPr>
                <a:grpSpLocks/>
              </p:cNvGrpSpPr>
              <p:nvPr/>
            </p:nvGrpSpPr>
            <p:grpSpPr bwMode="auto">
              <a:xfrm>
                <a:off x="2352" y="628"/>
                <a:ext cx="48" cy="1030"/>
                <a:chOff x="2352" y="628"/>
                <a:chExt cx="48" cy="1030"/>
              </a:xfrm>
            </p:grpSpPr>
            <p:grpSp>
              <p:nvGrpSpPr>
                <p:cNvPr id="60456" name="Group 115"/>
                <p:cNvGrpSpPr>
                  <a:grpSpLocks/>
                </p:cNvGrpSpPr>
                <p:nvPr/>
              </p:nvGrpSpPr>
              <p:grpSpPr bwMode="auto">
                <a:xfrm>
                  <a:off x="2352" y="1466"/>
                  <a:ext cx="48" cy="192"/>
                  <a:chOff x="1872" y="1248"/>
                  <a:chExt cx="48" cy="192"/>
                </a:xfrm>
              </p:grpSpPr>
              <p:sp>
                <p:nvSpPr>
                  <p:cNvPr id="60459" name="Line 11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2" y="1248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460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1920" y="1252"/>
                    <a:ext cx="0" cy="188"/>
                  </a:xfrm>
                  <a:prstGeom prst="line">
                    <a:avLst/>
                  </a:prstGeom>
                  <a:noFill/>
                  <a:ln w="28575">
                    <a:solidFill>
                      <a:srgbClr val="FF00FF"/>
                    </a:solidFill>
                    <a:round/>
                    <a:headEnd/>
                    <a:tailEnd type="triangl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0457" name="Line 118"/>
                <p:cNvSpPr>
                  <a:spLocks noChangeShapeType="1"/>
                </p:cNvSpPr>
                <p:nvPr/>
              </p:nvSpPr>
              <p:spPr bwMode="auto">
                <a:xfrm flipV="1">
                  <a:off x="2352" y="1226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458" name="Line 119"/>
                <p:cNvSpPr>
                  <a:spLocks noChangeShapeType="1"/>
                </p:cNvSpPr>
                <p:nvPr/>
              </p:nvSpPr>
              <p:spPr bwMode="auto">
                <a:xfrm>
                  <a:off x="2352" y="628"/>
                  <a:ext cx="0" cy="188"/>
                </a:xfrm>
                <a:prstGeom prst="line">
                  <a:avLst/>
                </a:prstGeom>
                <a:noFill/>
                <a:ln w="28575">
                  <a:solidFill>
                    <a:srgbClr val="FF00FF"/>
                  </a:solidFill>
                  <a:round/>
                  <a:headEnd/>
                  <a:tailEnd type="triangl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60453" name="Text Box 120"/>
            <p:cNvSpPr txBox="1">
              <a:spLocks noChangeArrowheads="1"/>
            </p:cNvSpPr>
            <p:nvPr/>
          </p:nvSpPr>
          <p:spPr bwMode="auto">
            <a:xfrm>
              <a:off x="2248" y="1926"/>
              <a:ext cx="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ym typeface="Symbol" pitchFamily="18" charset="2"/>
                </a:rPr>
                <a:t></a:t>
              </a:r>
              <a:r>
                <a:rPr lang="en-US" baseline="-25000">
                  <a:sym typeface="Symbol" pitchFamily="18" charset="2"/>
                </a:rPr>
                <a:t>2</a:t>
              </a:r>
              <a:endParaRPr lang="en-US"/>
            </a:p>
          </p:txBody>
        </p:sp>
      </p:grpSp>
      <p:sp>
        <p:nvSpPr>
          <p:cNvPr id="60430" name="Text Box 121"/>
          <p:cNvSpPr txBox="1">
            <a:spLocks noChangeArrowheads="1"/>
          </p:cNvSpPr>
          <p:nvPr/>
        </p:nvSpPr>
        <p:spPr bwMode="auto">
          <a:xfrm>
            <a:off x="2209800" y="152400"/>
            <a:ext cx="48196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FFFF"/>
                </a:solidFill>
              </a:rPr>
              <a:t>Electron Configurations in General</a:t>
            </a:r>
          </a:p>
        </p:txBody>
      </p:sp>
      <p:grpSp>
        <p:nvGrpSpPr>
          <p:cNvPr id="31" name="Group 125"/>
          <p:cNvGrpSpPr>
            <a:grpSpLocks/>
          </p:cNvGrpSpPr>
          <p:nvPr/>
        </p:nvGrpSpPr>
        <p:grpSpPr bwMode="auto">
          <a:xfrm>
            <a:off x="228600" y="812800"/>
            <a:ext cx="2047875" cy="2844800"/>
            <a:chOff x="144" y="512"/>
            <a:chExt cx="1290" cy="1792"/>
          </a:xfrm>
        </p:grpSpPr>
        <p:grpSp>
          <p:nvGrpSpPr>
            <p:cNvPr id="60433" name="Group 3"/>
            <p:cNvGrpSpPr>
              <a:grpSpLocks/>
            </p:cNvGrpSpPr>
            <p:nvPr/>
          </p:nvGrpSpPr>
          <p:grpSpPr bwMode="auto">
            <a:xfrm>
              <a:off x="1138" y="512"/>
              <a:ext cx="296" cy="1792"/>
              <a:chOff x="856" y="464"/>
              <a:chExt cx="296" cy="1792"/>
            </a:xfrm>
          </p:grpSpPr>
          <p:grpSp>
            <p:nvGrpSpPr>
              <p:cNvPr id="60436" name="Group 4"/>
              <p:cNvGrpSpPr>
                <a:grpSpLocks/>
              </p:cNvGrpSpPr>
              <p:nvPr/>
            </p:nvGrpSpPr>
            <p:grpSpPr bwMode="auto">
              <a:xfrm>
                <a:off x="864" y="464"/>
                <a:ext cx="288" cy="1552"/>
                <a:chOff x="912" y="166"/>
                <a:chExt cx="288" cy="1552"/>
              </a:xfrm>
            </p:grpSpPr>
            <p:grpSp>
              <p:nvGrpSpPr>
                <p:cNvPr id="60438" name="Group 5"/>
                <p:cNvGrpSpPr>
                  <a:grpSpLocks/>
                </p:cNvGrpSpPr>
                <p:nvPr/>
              </p:nvGrpSpPr>
              <p:grpSpPr bwMode="auto">
                <a:xfrm>
                  <a:off x="912" y="166"/>
                  <a:ext cx="288" cy="1552"/>
                  <a:chOff x="912" y="166"/>
                  <a:chExt cx="288" cy="1552"/>
                </a:xfrm>
              </p:grpSpPr>
              <p:sp>
                <p:nvSpPr>
                  <p:cNvPr id="60446" name="Text Box 6"/>
                  <p:cNvSpPr txBox="1">
                    <a:spLocks noChangeArrowheads="1"/>
                  </p:cNvSpPr>
                  <p:nvPr/>
                </p:nvSpPr>
                <p:spPr bwMode="auto">
                  <a:xfrm rot="-5400000">
                    <a:off x="910" y="1469"/>
                    <a:ext cx="266" cy="2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800" i="1">
                        <a:cs typeface="Arial" charset="0"/>
                      </a:rPr>
                      <a:t>•••</a:t>
                    </a:r>
                    <a:endParaRPr lang="en-US" sz="1800" i="1"/>
                  </a:p>
                </p:txBody>
              </p:sp>
              <p:sp>
                <p:nvSpPr>
                  <p:cNvPr id="60447" name="Text Box 7"/>
                  <p:cNvSpPr txBox="1">
                    <a:spLocks noChangeArrowheads="1"/>
                  </p:cNvSpPr>
                  <p:nvPr/>
                </p:nvSpPr>
                <p:spPr bwMode="auto">
                  <a:xfrm rot="-5400000">
                    <a:off x="910" y="183"/>
                    <a:ext cx="266" cy="2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800" i="1">
                        <a:cs typeface="Arial" charset="0"/>
                      </a:rPr>
                      <a:t>•••</a:t>
                    </a:r>
                    <a:endParaRPr lang="en-US" sz="1800" i="1"/>
                  </a:p>
                </p:txBody>
              </p:sp>
              <p:sp>
                <p:nvSpPr>
                  <p:cNvPr id="60448" name="Line 8"/>
                  <p:cNvSpPr>
                    <a:spLocks noChangeShapeType="1"/>
                  </p:cNvSpPr>
                  <p:nvPr/>
                </p:nvSpPr>
                <p:spPr bwMode="auto">
                  <a:xfrm>
                    <a:off x="912" y="888"/>
                    <a:ext cx="288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449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912" y="624"/>
                    <a:ext cx="288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450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912" y="1440"/>
                    <a:ext cx="288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0451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912" y="1200"/>
                    <a:ext cx="288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0439" name="Group 12"/>
                <p:cNvGrpSpPr>
                  <a:grpSpLocks/>
                </p:cNvGrpSpPr>
                <p:nvPr/>
              </p:nvGrpSpPr>
              <p:grpSpPr bwMode="auto">
                <a:xfrm>
                  <a:off x="1008" y="1008"/>
                  <a:ext cx="48" cy="432"/>
                  <a:chOff x="1008" y="1008"/>
                  <a:chExt cx="48" cy="432"/>
                </a:xfrm>
              </p:grpSpPr>
              <p:grpSp>
                <p:nvGrpSpPr>
                  <p:cNvPr id="60440" name="Group 13"/>
                  <p:cNvGrpSpPr>
                    <a:grpSpLocks/>
                  </p:cNvGrpSpPr>
                  <p:nvPr/>
                </p:nvGrpSpPr>
                <p:grpSpPr bwMode="auto">
                  <a:xfrm>
                    <a:off x="1008" y="1248"/>
                    <a:ext cx="48" cy="192"/>
                    <a:chOff x="1872" y="1248"/>
                    <a:chExt cx="48" cy="192"/>
                  </a:xfrm>
                </p:grpSpPr>
                <p:sp>
                  <p:nvSpPr>
                    <p:cNvPr id="60444" name="Line 1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872" y="1248"/>
                      <a:ext cx="0" cy="18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FF"/>
                      </a:solidFill>
                      <a:round/>
                      <a:headEnd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0445" name="Line 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0" y="1252"/>
                      <a:ext cx="0" cy="18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FF"/>
                      </a:solidFill>
                      <a:round/>
                      <a:headEnd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0441" name="Group 16"/>
                  <p:cNvGrpSpPr>
                    <a:grpSpLocks/>
                  </p:cNvGrpSpPr>
                  <p:nvPr/>
                </p:nvGrpSpPr>
                <p:grpSpPr bwMode="auto">
                  <a:xfrm>
                    <a:off x="1008" y="1008"/>
                    <a:ext cx="48" cy="192"/>
                    <a:chOff x="1872" y="1248"/>
                    <a:chExt cx="48" cy="192"/>
                  </a:xfrm>
                </p:grpSpPr>
                <p:sp>
                  <p:nvSpPr>
                    <p:cNvPr id="60442" name="Line 1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872" y="1248"/>
                      <a:ext cx="0" cy="18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FF"/>
                      </a:solidFill>
                      <a:round/>
                      <a:headEnd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0443" name="Line 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0" y="1252"/>
                      <a:ext cx="0" cy="18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FF"/>
                      </a:solidFill>
                      <a:round/>
                      <a:headEnd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sp>
            <p:nvSpPr>
              <p:cNvPr id="60437" name="Text Box 19"/>
              <p:cNvSpPr txBox="1">
                <a:spLocks noChangeArrowheads="1"/>
              </p:cNvSpPr>
              <p:nvPr/>
            </p:nvSpPr>
            <p:spPr bwMode="auto">
              <a:xfrm>
                <a:off x="856" y="2006"/>
                <a:ext cx="2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>
                    <a:sym typeface="Symbol" pitchFamily="18" charset="2"/>
                  </a:rPr>
                  <a:t></a:t>
                </a:r>
                <a:r>
                  <a:rPr lang="en-US" baseline="-25000">
                    <a:sym typeface="Symbol" pitchFamily="18" charset="2"/>
                  </a:rPr>
                  <a:t>0</a:t>
                </a:r>
                <a:endParaRPr lang="en-US"/>
              </a:p>
            </p:txBody>
          </p:sp>
        </p:grpSp>
        <p:sp>
          <p:nvSpPr>
            <p:cNvPr id="60434" name="Text Box 123"/>
            <p:cNvSpPr txBox="1">
              <a:spLocks noChangeArrowheads="1"/>
            </p:cNvSpPr>
            <p:nvPr/>
          </p:nvSpPr>
          <p:spPr bwMode="auto">
            <a:xfrm>
              <a:off x="210" y="1420"/>
              <a:ext cx="77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rgbClr val="FFFFFF"/>
                  </a:solidFill>
                </a:rPr>
                <a:t>Occupied</a:t>
              </a:r>
            </a:p>
            <a:p>
              <a:pPr algn="ctr"/>
              <a:r>
                <a:rPr lang="en-US" sz="1800" b="1">
                  <a:solidFill>
                    <a:srgbClr val="FFFFFF"/>
                  </a:solidFill>
                </a:rPr>
                <a:t>MOs</a:t>
              </a:r>
            </a:p>
          </p:txBody>
        </p:sp>
        <p:sp>
          <p:nvSpPr>
            <p:cNvPr id="60435" name="Text Box 124"/>
            <p:cNvSpPr txBox="1">
              <a:spLocks noChangeArrowheads="1"/>
            </p:cNvSpPr>
            <p:nvPr/>
          </p:nvSpPr>
          <p:spPr bwMode="auto">
            <a:xfrm>
              <a:off x="144" y="864"/>
              <a:ext cx="94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rgbClr val="FFFFFF"/>
                  </a:solidFill>
                </a:rPr>
                <a:t>Unoccupied</a:t>
              </a:r>
            </a:p>
            <a:p>
              <a:pPr algn="ctr"/>
              <a:r>
                <a:rPr lang="en-US" sz="1800" b="1">
                  <a:solidFill>
                    <a:srgbClr val="FFFFFF"/>
                  </a:solidFill>
                </a:rPr>
                <a:t>MOs</a:t>
              </a:r>
            </a:p>
          </p:txBody>
        </p:sp>
      </p:grpSp>
      <p:sp>
        <p:nvSpPr>
          <p:cNvPr id="760958" name="Text Box 126"/>
          <p:cNvSpPr txBox="1">
            <a:spLocks noChangeArrowheads="1"/>
          </p:cNvSpPr>
          <p:nvPr/>
        </p:nvSpPr>
        <p:spPr bwMode="auto">
          <a:xfrm>
            <a:off x="990600" y="5699125"/>
            <a:ext cx="6361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go as high as “N-tuply excited configurations”,</a:t>
            </a:r>
          </a:p>
          <a:p>
            <a:r>
              <a:rPr lang="en-US">
                <a:solidFill>
                  <a:srgbClr val="002060"/>
                </a:solidFill>
              </a:rPr>
              <a:t>where N is the number of electrons.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60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60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60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60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60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0931" grpId="0" autoUpdateAnimBg="0"/>
      <p:bldP spid="760932" grpId="0" autoUpdateAnimBg="0"/>
      <p:bldP spid="760933" grpId="0" autoUpdateAnimBg="0"/>
      <p:bldP spid="760934" grpId="0" autoUpdateAnimBg="0"/>
      <p:bldP spid="760935" grpId="0" autoUpdateAnimBg="0"/>
      <p:bldP spid="760958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754B719-0A9D-419E-8699-5FBD3B456C88}" type="slidenum">
              <a:rPr lang="en-US" sz="1400" smtClean="0">
                <a:solidFill>
                  <a:srgbClr val="002060"/>
                </a:solidFill>
              </a:rPr>
              <a:pPr/>
              <a:t>59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1066800" y="258763"/>
            <a:ext cx="70739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chemeClr val="bg1"/>
                </a:solidFill>
              </a:rPr>
              <a:t>M</a:t>
            </a:r>
            <a:r>
              <a:rPr lang="en-US" sz="2200" b="1">
                <a:solidFill>
                  <a:schemeClr val="bg1"/>
                </a:solidFill>
                <a:cs typeface="Arial" charset="0"/>
              </a:rPr>
              <a:t>øller-Plesset n-th order Perturbation Theory:  MPn</a:t>
            </a:r>
            <a:endParaRPr lang="en-US" sz="2200" b="1">
              <a:solidFill>
                <a:schemeClr val="bg1"/>
              </a:solidFill>
            </a:endParaRPr>
          </a:p>
        </p:txBody>
      </p:sp>
      <p:sp>
        <p:nvSpPr>
          <p:cNvPr id="761859" name="Text Box 3"/>
          <p:cNvSpPr txBox="1">
            <a:spLocks noChangeArrowheads="1"/>
          </p:cNvSpPr>
          <p:nvPr/>
        </p:nvSpPr>
        <p:spPr bwMode="auto">
          <a:xfrm>
            <a:off x="533400" y="898525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an application of Perturbation Theory to compute the correlation</a:t>
            </a:r>
          </a:p>
          <a:p>
            <a:r>
              <a:rPr lang="en-US">
                <a:solidFill>
                  <a:srgbClr val="002060"/>
                </a:solidFill>
              </a:rPr>
              <a:t>energy.</a:t>
            </a:r>
          </a:p>
        </p:txBody>
      </p:sp>
      <p:sp>
        <p:nvSpPr>
          <p:cNvPr id="761862" name="Text Box 6"/>
          <p:cNvSpPr txBox="1">
            <a:spLocks noChangeArrowheads="1"/>
          </p:cNvSpPr>
          <p:nvPr/>
        </p:nvSpPr>
        <p:spPr bwMode="auto">
          <a:xfrm>
            <a:off x="533400" y="1676400"/>
            <a:ext cx="80391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that in the Hartree-Fock procedure, the actual electron-electron</a:t>
            </a:r>
          </a:p>
          <a:p>
            <a:r>
              <a:rPr lang="en-US">
                <a:solidFill>
                  <a:srgbClr val="002060"/>
                </a:solidFill>
              </a:rPr>
              <a:t>repulsion energies are replaced by effective repulsive potential </a:t>
            </a:r>
          </a:p>
          <a:p>
            <a:r>
              <a:rPr lang="en-US">
                <a:solidFill>
                  <a:srgbClr val="002060"/>
                </a:solidFill>
              </a:rPr>
              <a:t>energy terms in forming effective Hamiltonians.</a:t>
            </a:r>
          </a:p>
        </p:txBody>
      </p:sp>
      <p:sp>
        <p:nvSpPr>
          <p:cNvPr id="761863" name="Text Box 7"/>
          <p:cNvSpPr txBox="1">
            <a:spLocks noChangeArrowheads="1"/>
          </p:cNvSpPr>
          <p:nvPr/>
        </p:nvSpPr>
        <p:spPr bwMode="auto">
          <a:xfrm>
            <a:off x="533400" y="2895600"/>
            <a:ext cx="8199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zeroth order Hamiltonian, </a:t>
            </a:r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30000">
                <a:solidFill>
                  <a:schemeClr val="bg1"/>
                </a:solidFill>
              </a:rPr>
              <a:t>(0)</a:t>
            </a:r>
            <a:r>
              <a:rPr lang="en-US">
                <a:solidFill>
                  <a:srgbClr val="002060"/>
                </a:solidFill>
              </a:rPr>
              <a:t>, is the sum of effective Hamiltonians.</a:t>
            </a:r>
          </a:p>
        </p:txBody>
      </p:sp>
      <p:sp>
        <p:nvSpPr>
          <p:cNvPr id="761864" name="Text Box 8"/>
          <p:cNvSpPr txBox="1">
            <a:spLocks noChangeArrowheads="1"/>
          </p:cNvSpPr>
          <p:nvPr/>
        </p:nvSpPr>
        <p:spPr bwMode="auto">
          <a:xfrm>
            <a:off x="593725" y="3513138"/>
            <a:ext cx="7986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zeroth order wavefunction,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</a:t>
            </a:r>
            <a:r>
              <a:rPr lang="en-US" baseline="30000">
                <a:solidFill>
                  <a:schemeClr val="bg1"/>
                </a:solidFill>
                <a:sym typeface="Symbol" pitchFamily="18" charset="2"/>
              </a:rPr>
              <a:t>(0)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is the Hartree-Fock ground state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wavefunction.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61865" name="Text Box 9"/>
          <p:cNvSpPr txBox="1">
            <a:spLocks noChangeArrowheads="1"/>
          </p:cNvSpPr>
          <p:nvPr/>
        </p:nvSpPr>
        <p:spPr bwMode="auto">
          <a:xfrm>
            <a:off x="609600" y="4419600"/>
            <a:ext cx="74628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perturbation is the sum of </a:t>
            </a:r>
            <a:r>
              <a:rPr lang="en-US">
                <a:solidFill>
                  <a:srgbClr val="FF0000"/>
                </a:solidFill>
              </a:rPr>
              <a:t>actual</a:t>
            </a:r>
            <a:r>
              <a:rPr lang="en-US">
                <a:solidFill>
                  <a:srgbClr val="002060"/>
                </a:solidFill>
              </a:rPr>
              <a:t> repulsive potential energies</a:t>
            </a:r>
          </a:p>
          <a:p>
            <a:r>
              <a:rPr lang="en-US">
                <a:solidFill>
                  <a:srgbClr val="002060"/>
                </a:solidFill>
              </a:rPr>
              <a:t>minus the sum of the </a:t>
            </a:r>
            <a:r>
              <a:rPr lang="en-US">
                <a:solidFill>
                  <a:srgbClr val="FF0000"/>
                </a:solidFill>
              </a:rPr>
              <a:t>effective</a:t>
            </a:r>
            <a:r>
              <a:rPr lang="en-US">
                <a:solidFill>
                  <a:srgbClr val="002060"/>
                </a:solidFill>
              </a:rPr>
              <a:t> potential energies (assuming a</a:t>
            </a:r>
          </a:p>
          <a:p>
            <a:r>
              <a:rPr lang="en-US">
                <a:solidFill>
                  <a:srgbClr val="002060"/>
                </a:solidFill>
              </a:rPr>
              <a:t>smeared out electron distribution).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1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1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1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1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1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1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1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61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61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1859" grpId="0" autoUpdateAnimBg="0"/>
      <p:bldP spid="761862" grpId="0" autoUpdateAnimBg="0"/>
      <p:bldP spid="761863" grpId="0" autoUpdateAnimBg="0"/>
      <p:bldP spid="761864" grpId="0" autoUpdateAnimBg="0"/>
      <p:bldP spid="761865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152FE6D-F6AD-4D9B-91F1-27BB40AC63E5}" type="slidenum">
              <a:rPr lang="en-US" sz="1400" smtClean="0">
                <a:solidFill>
                  <a:srgbClr val="002060"/>
                </a:solidFill>
              </a:rPr>
              <a:pPr/>
              <a:t>60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63906" name="Text Box 2"/>
          <p:cNvSpPr txBox="1">
            <a:spLocks noChangeArrowheads="1"/>
          </p:cNvSpPr>
          <p:nvPr/>
        </p:nvSpPr>
        <p:spPr bwMode="auto">
          <a:xfrm>
            <a:off x="855663" y="381000"/>
            <a:ext cx="6611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First order perturbation theory, MP1, can be shown not to</a:t>
            </a:r>
          </a:p>
          <a:p>
            <a:r>
              <a:rPr lang="en-US">
                <a:solidFill>
                  <a:srgbClr val="002060"/>
                </a:solidFill>
              </a:rPr>
              <a:t>furnish any correlation energy correction to the energy.</a:t>
            </a:r>
          </a:p>
        </p:txBody>
      </p:sp>
      <p:sp>
        <p:nvSpPr>
          <p:cNvPr id="763907" name="Text Box 3"/>
          <p:cNvSpPr txBox="1">
            <a:spLocks noChangeArrowheads="1"/>
          </p:cNvSpPr>
          <p:nvPr/>
        </p:nvSpPr>
        <p:spPr bwMode="auto">
          <a:xfrm>
            <a:off x="914400" y="1219200"/>
            <a:ext cx="68262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Second Order M</a:t>
            </a:r>
            <a:r>
              <a:rPr lang="en-US" b="1">
                <a:solidFill>
                  <a:srgbClr val="FF33CC"/>
                </a:solidFill>
                <a:cs typeface="Arial" charset="0"/>
              </a:rPr>
              <a:t>øller-Plesset </a:t>
            </a:r>
            <a:r>
              <a:rPr lang="en-US" b="1">
                <a:solidFill>
                  <a:srgbClr val="FF33CC"/>
                </a:solidFill>
              </a:rPr>
              <a:t>Perturbation Theory: MP2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98525" y="1752600"/>
            <a:ext cx="6754813" cy="1835150"/>
            <a:chOff x="566" y="1104"/>
            <a:chExt cx="4255" cy="1156"/>
          </a:xfrm>
        </p:grpSpPr>
        <p:sp>
          <p:nvSpPr>
            <p:cNvPr id="62472" name="Text Box 4"/>
            <p:cNvSpPr txBox="1">
              <a:spLocks noChangeArrowheads="1"/>
            </p:cNvSpPr>
            <p:nvPr/>
          </p:nvSpPr>
          <p:spPr bwMode="auto">
            <a:xfrm>
              <a:off x="566" y="1104"/>
              <a:ext cx="425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MP2 correlation energy correction to the Hartree-Fock</a:t>
              </a:r>
            </a:p>
            <a:p>
              <a:r>
                <a:rPr lang="en-US">
                  <a:solidFill>
                    <a:srgbClr val="002060"/>
                  </a:solidFill>
                </a:rPr>
                <a:t>energy is given by the (rather disgusting) equation:</a:t>
              </a:r>
            </a:p>
          </p:txBody>
        </p:sp>
        <p:graphicFrame>
          <p:nvGraphicFramePr>
            <p:cNvPr id="62473" name="Object 5"/>
            <p:cNvGraphicFramePr>
              <a:graphicFrameLocks noChangeAspect="1"/>
            </p:cNvGraphicFramePr>
            <p:nvPr/>
          </p:nvGraphicFramePr>
          <p:xfrm>
            <a:off x="1205" y="1685"/>
            <a:ext cx="2900" cy="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501" name="Equation" r:id="rId3" imgW="2752641" imgH="457149" progId="Equation.DSMT4">
                    <p:embed/>
                  </p:oleObj>
                </mc:Choice>
                <mc:Fallback>
                  <p:oleObj name="Equation" r:id="rId3" imgW="2752641" imgH="457149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5" y="1685"/>
                          <a:ext cx="2900" cy="5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63910" name="Text Box 6"/>
          <p:cNvSpPr txBox="1">
            <a:spLocks noChangeArrowheads="1"/>
          </p:cNvSpPr>
          <p:nvPr/>
        </p:nvSpPr>
        <p:spPr bwMode="auto">
          <a:xfrm>
            <a:off x="990600" y="3894138"/>
            <a:ext cx="6553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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is the wavefunction for the ground state configuration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63911" name="Text Box 7"/>
          <p:cNvSpPr txBox="1">
            <a:spLocks noChangeArrowheads="1"/>
          </p:cNvSpPr>
          <p:nvPr/>
        </p:nvSpPr>
        <p:spPr bwMode="auto">
          <a:xfrm>
            <a:off x="993775" y="4479925"/>
            <a:ext cx="72866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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ij</a:t>
            </a:r>
            <a:r>
              <a:rPr lang="en-US" baseline="30000">
                <a:solidFill>
                  <a:schemeClr val="bg1"/>
                </a:solidFill>
                <a:sym typeface="Symbol" pitchFamily="18" charset="2"/>
              </a:rPr>
              <a:t>ab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is the wavefunction for the doubly excited configuration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in which an electron in Occ. Orb. i is promoted to Unocc. Orb. a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and an electron in Occ. Orb. j is promoted to Unocc. Orb. b.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3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6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6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6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63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3906" grpId="0" autoUpdateAnimBg="0"/>
      <p:bldP spid="763907" grpId="0" autoUpdateAnimBg="0"/>
      <p:bldP spid="763910" grpId="0" autoUpdateAnimBg="0"/>
      <p:bldP spid="763911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7400" y="6248400"/>
            <a:ext cx="2870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09CA3ED-91B2-49F4-BC49-4A34DEE5A937}" type="slidenum">
              <a:rPr lang="en-US" sz="1400" smtClean="0">
                <a:solidFill>
                  <a:srgbClr val="002060"/>
                </a:solidFill>
              </a:rPr>
              <a:pPr/>
              <a:t>61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3491" name="Object 2"/>
          <p:cNvGraphicFramePr>
            <a:graphicFrameLocks noChangeAspect="1"/>
          </p:cNvGraphicFramePr>
          <p:nvPr/>
        </p:nvGraphicFramePr>
        <p:xfrm>
          <a:off x="1943100" y="300038"/>
          <a:ext cx="4603750" cy="912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23" name="Equation" r:id="rId3" imgW="2752641" imgH="457149" progId="Equation.DSMT4">
                  <p:embed/>
                </p:oleObj>
              </mc:Choice>
              <mc:Fallback>
                <p:oleObj name="Equation" r:id="rId3" imgW="2752641" imgH="45714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3100" y="300038"/>
                        <a:ext cx="4603750" cy="912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4931" name="Text Box 3"/>
          <p:cNvSpPr txBox="1">
            <a:spLocks noChangeArrowheads="1"/>
          </p:cNvSpPr>
          <p:nvPr/>
        </p:nvSpPr>
        <p:spPr bwMode="auto">
          <a:xfrm>
            <a:off x="517525" y="1382713"/>
            <a:ext cx="759936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most important aspect to this equation is that MP2 energy</a:t>
            </a:r>
          </a:p>
          <a:p>
            <a:r>
              <a:rPr lang="en-US">
                <a:solidFill>
                  <a:srgbClr val="002060"/>
                </a:solidFill>
              </a:rPr>
              <a:t>corrections mix in excited state (i.e. localized electron density) </a:t>
            </a:r>
          </a:p>
          <a:p>
            <a:r>
              <a:rPr lang="en-US">
                <a:solidFill>
                  <a:srgbClr val="002060"/>
                </a:solidFill>
              </a:rPr>
              <a:t>configurations, which account for the correlated motion of different</a:t>
            </a:r>
          </a:p>
          <a:p>
            <a:r>
              <a:rPr lang="en-US">
                <a:solidFill>
                  <a:srgbClr val="002060"/>
                </a:solidFill>
              </a:rPr>
              <a:t>electrons.</a:t>
            </a:r>
          </a:p>
        </p:txBody>
      </p:sp>
      <p:sp>
        <p:nvSpPr>
          <p:cNvPr id="764932" name="Text Box 4"/>
          <p:cNvSpPr txBox="1">
            <a:spLocks noChangeArrowheads="1"/>
          </p:cNvSpPr>
          <p:nvPr/>
        </p:nvSpPr>
        <p:spPr bwMode="auto">
          <a:xfrm>
            <a:off x="533400" y="2819400"/>
            <a:ext cx="7289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It’s actually not as hard to use the above equation as one might</a:t>
            </a:r>
          </a:p>
          <a:p>
            <a:r>
              <a:rPr lang="en-US">
                <a:solidFill>
                  <a:srgbClr val="002060"/>
                </a:solidFill>
              </a:rPr>
              <a:t>think.  You type in “</a:t>
            </a:r>
            <a:r>
              <a:rPr lang="en-US">
                <a:solidFill>
                  <a:srgbClr val="FF0000"/>
                </a:solidFill>
              </a:rPr>
              <a:t>MP2</a:t>
            </a:r>
            <a:r>
              <a:rPr lang="en-US">
                <a:solidFill>
                  <a:srgbClr val="002060"/>
                </a:solidFill>
              </a:rPr>
              <a:t>” on the command line of your favorite</a:t>
            </a:r>
          </a:p>
          <a:p>
            <a:r>
              <a:rPr lang="en-US">
                <a:solidFill>
                  <a:srgbClr val="002060"/>
                </a:solidFill>
              </a:rPr>
              <a:t>Quantum Mechanics program, and it does the rest.</a:t>
            </a:r>
          </a:p>
        </p:txBody>
      </p:sp>
      <p:sp>
        <p:nvSpPr>
          <p:cNvPr id="764933" name="Text Box 5"/>
          <p:cNvSpPr txBox="1">
            <a:spLocks noChangeArrowheads="1"/>
          </p:cNvSpPr>
          <p:nvPr/>
        </p:nvSpPr>
        <p:spPr bwMode="auto">
          <a:xfrm>
            <a:off x="593725" y="4049713"/>
            <a:ext cx="7010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MP2 corrections are actually not too bad.  They typically give</a:t>
            </a:r>
          </a:p>
          <a:p>
            <a:r>
              <a:rPr lang="en-US">
                <a:solidFill>
                  <a:srgbClr val="002060"/>
                </a:solidFill>
              </a:rPr>
              <a:t>~80-90% of the total correlation energy.</a:t>
            </a:r>
          </a:p>
        </p:txBody>
      </p:sp>
      <p:sp>
        <p:nvSpPr>
          <p:cNvPr id="764934" name="Text Box 6"/>
          <p:cNvSpPr txBox="1">
            <a:spLocks noChangeArrowheads="1"/>
          </p:cNvSpPr>
          <p:nvPr/>
        </p:nvSpPr>
        <p:spPr bwMode="auto">
          <a:xfrm>
            <a:off x="581025" y="4953000"/>
            <a:ext cx="6048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do better, you have to use a higher level method.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4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4931" grpId="0" autoUpdateAnimBg="0"/>
      <p:bldP spid="764932" grpId="0" autoUpdateAnimBg="0"/>
      <p:bldP spid="764933" grpId="0" autoUpdateAnimBg="0"/>
      <p:bldP spid="764934" grpId="0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9BBF188-DDAD-4677-8F4C-7DEC8DA52CA5}" type="slidenum">
              <a:rPr lang="en-US" sz="1400" smtClean="0">
                <a:solidFill>
                  <a:srgbClr val="002060"/>
                </a:solidFill>
              </a:rPr>
              <a:pPr/>
              <a:t>62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066800" y="304800"/>
            <a:ext cx="6711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Fourth Order M</a:t>
            </a:r>
            <a:r>
              <a:rPr lang="en-US" b="1">
                <a:solidFill>
                  <a:srgbClr val="FF33CC"/>
                </a:solidFill>
                <a:cs typeface="Arial" charset="0"/>
              </a:rPr>
              <a:t>øller-Plesset </a:t>
            </a:r>
            <a:r>
              <a:rPr lang="en-US" b="1">
                <a:solidFill>
                  <a:srgbClr val="FF33CC"/>
                </a:solidFill>
              </a:rPr>
              <a:t>Perturbation Theory: MP4</a:t>
            </a:r>
          </a:p>
        </p:txBody>
      </p:sp>
      <p:sp>
        <p:nvSpPr>
          <p:cNvPr id="765956" name="Text Box 4"/>
          <p:cNvSpPr txBox="1">
            <a:spLocks noChangeArrowheads="1"/>
          </p:cNvSpPr>
          <p:nvPr/>
        </p:nvSpPr>
        <p:spPr bwMode="auto">
          <a:xfrm>
            <a:off x="609600" y="914400"/>
            <a:ext cx="772953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From what I’ve heard, the equation for the MP4 correction to the </a:t>
            </a:r>
          </a:p>
          <a:p>
            <a:r>
              <a:rPr lang="en-US">
                <a:solidFill>
                  <a:srgbClr val="002060"/>
                </a:solidFill>
              </a:rPr>
              <a:t>Hartree-Fock energy makes the MP2 equation (above) look like the</a:t>
            </a:r>
          </a:p>
          <a:p>
            <a:r>
              <a:rPr lang="en-US">
                <a:solidFill>
                  <a:srgbClr val="002060"/>
                </a:solidFill>
              </a:rPr>
              <a:t>equation of a straight line.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There are some things in life that are better left unseen.</a:t>
            </a:r>
          </a:p>
        </p:txBody>
      </p:sp>
      <p:sp>
        <p:nvSpPr>
          <p:cNvPr id="765957" name="Text Box 5"/>
          <p:cNvSpPr txBox="1">
            <a:spLocks noChangeArrowheads="1"/>
          </p:cNvSpPr>
          <p:nvPr/>
        </p:nvSpPr>
        <p:spPr bwMode="auto">
          <a:xfrm>
            <a:off x="669925" y="2449513"/>
            <a:ext cx="75279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important fact about the MP4 correlation energy is that it also</a:t>
            </a:r>
          </a:p>
          <a:p>
            <a:r>
              <a:rPr lang="en-US">
                <a:solidFill>
                  <a:srgbClr val="002060"/>
                </a:solidFill>
              </a:rPr>
              <a:t>mixes in triply and quadruply excited electron configurations with</a:t>
            </a:r>
          </a:p>
          <a:p>
            <a:r>
              <a:rPr lang="en-US">
                <a:solidFill>
                  <a:srgbClr val="002060"/>
                </a:solidFill>
              </a:rPr>
              <a:t>the ground state configuration.</a:t>
            </a:r>
          </a:p>
        </p:txBody>
      </p:sp>
      <p:sp>
        <p:nvSpPr>
          <p:cNvPr id="765958" name="Text Box 6"/>
          <p:cNvSpPr txBox="1">
            <a:spLocks noChangeArrowheads="1"/>
          </p:cNvSpPr>
          <p:nvPr/>
        </p:nvSpPr>
        <p:spPr bwMode="auto">
          <a:xfrm>
            <a:off x="685800" y="3592513"/>
            <a:ext cx="73993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use of the MP4 method to calculate the correlation energy</a:t>
            </a:r>
          </a:p>
          <a:p>
            <a:r>
              <a:rPr lang="en-US">
                <a:solidFill>
                  <a:srgbClr val="002060"/>
                </a:solidFill>
              </a:rPr>
              <a:t>isn’t too difficult.  You replace the “2” by the “4” on the program’s</a:t>
            </a:r>
          </a:p>
          <a:p>
            <a:r>
              <a:rPr lang="en-US">
                <a:solidFill>
                  <a:srgbClr val="002060"/>
                </a:solidFill>
              </a:rPr>
              <a:t>command line; i.e. type:  </a:t>
            </a:r>
            <a:r>
              <a:rPr lang="en-US">
                <a:solidFill>
                  <a:srgbClr val="FF0000"/>
                </a:solidFill>
              </a:rPr>
              <a:t>MP4</a:t>
            </a:r>
          </a:p>
        </p:txBody>
      </p:sp>
      <p:sp>
        <p:nvSpPr>
          <p:cNvPr id="765959" name="Text Box 7"/>
          <p:cNvSpPr txBox="1">
            <a:spLocks noChangeArrowheads="1"/>
          </p:cNvSpPr>
          <p:nvPr/>
        </p:nvSpPr>
        <p:spPr bwMode="auto">
          <a:xfrm>
            <a:off x="685800" y="4659313"/>
            <a:ext cx="608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MP4 method typically will get you 95-98% of the</a:t>
            </a:r>
          </a:p>
          <a:p>
            <a:r>
              <a:rPr lang="en-US">
                <a:solidFill>
                  <a:srgbClr val="002060"/>
                </a:solidFill>
              </a:rPr>
              <a:t>correlation energy.</a:t>
            </a:r>
          </a:p>
        </p:txBody>
      </p:sp>
      <p:sp>
        <p:nvSpPr>
          <p:cNvPr id="765960" name="Text Box 8"/>
          <p:cNvSpPr txBox="1">
            <a:spLocks noChangeArrowheads="1"/>
          </p:cNvSpPr>
          <p:nvPr/>
        </p:nvSpPr>
        <p:spPr bwMode="auto">
          <a:xfrm>
            <a:off x="746125" y="5497513"/>
            <a:ext cx="65706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problem is that it takes </a:t>
            </a:r>
            <a:r>
              <a:rPr lang="en-US" b="1" i="1">
                <a:solidFill>
                  <a:srgbClr val="002060"/>
                </a:solidFill>
              </a:rPr>
              <a:t>many</a:t>
            </a:r>
            <a:r>
              <a:rPr lang="en-US">
                <a:solidFill>
                  <a:srgbClr val="002060"/>
                </a:solidFill>
              </a:rPr>
              <a:t> times longer than MP2</a:t>
            </a:r>
          </a:p>
          <a:p>
            <a:r>
              <a:rPr lang="en-US">
                <a:solidFill>
                  <a:srgbClr val="002060"/>
                </a:solidFill>
              </a:rPr>
              <a:t>(I’ll give you some relative timings below).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5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65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6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5956" grpId="0" autoUpdateAnimBg="0"/>
      <p:bldP spid="765957" grpId="0" autoUpdateAnimBg="0"/>
      <p:bldP spid="765958" grpId="0" autoUpdateAnimBg="0"/>
      <p:bldP spid="765959" grpId="0" autoUpdateAnimBg="0"/>
      <p:bldP spid="765960" grpId="0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A038C69-23E7-4AD2-9E9B-CB12FC8708CE}" type="slidenum">
              <a:rPr lang="en-US" sz="1400" smtClean="0">
                <a:solidFill>
                  <a:srgbClr val="002060"/>
                </a:solidFill>
              </a:rPr>
              <a:pPr/>
              <a:t>63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68085" name="Text Box 85"/>
          <p:cNvSpPr txBox="1">
            <a:spLocks noChangeArrowheads="1"/>
          </p:cNvSpPr>
          <p:nvPr/>
        </p:nvSpPr>
        <p:spPr bwMode="auto">
          <a:xfrm>
            <a:off x="685800" y="4648200"/>
            <a:ext cx="7475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second method is to calculate the correlation energy correction</a:t>
            </a:r>
          </a:p>
          <a:p>
            <a:r>
              <a:rPr lang="en-US">
                <a:solidFill>
                  <a:srgbClr val="002060"/>
                </a:solidFill>
              </a:rPr>
              <a:t>by mixing in excited configurations “</a:t>
            </a:r>
            <a:r>
              <a:rPr lang="en-US">
                <a:solidFill>
                  <a:srgbClr val="FF33CC"/>
                </a:solidFill>
              </a:rPr>
              <a:t>Configuration Interaction</a:t>
            </a:r>
            <a:r>
              <a:rPr lang="en-US">
                <a:solidFill>
                  <a:srgbClr val="002060"/>
                </a:solidFill>
              </a:rPr>
              <a:t>”.</a:t>
            </a:r>
          </a:p>
        </p:txBody>
      </p:sp>
      <p:sp>
        <p:nvSpPr>
          <p:cNvPr id="65540" name="Text Box 102"/>
          <p:cNvSpPr txBox="1">
            <a:spLocks noChangeArrowheads="1"/>
          </p:cNvSpPr>
          <p:nvPr/>
        </p:nvSpPr>
        <p:spPr bwMode="auto">
          <a:xfrm>
            <a:off x="2646363" y="76200"/>
            <a:ext cx="405923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chemeClr val="bg1"/>
                </a:solidFill>
              </a:rPr>
              <a:t>Configuration Interaction:  CI</a:t>
            </a:r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228600" y="669925"/>
            <a:ext cx="7856538" cy="3822700"/>
            <a:chOff x="144" y="422"/>
            <a:chExt cx="4949" cy="2408"/>
          </a:xfrm>
        </p:grpSpPr>
        <p:sp>
          <p:nvSpPr>
            <p:cNvPr id="65543" name="Text Box 83"/>
            <p:cNvSpPr txBox="1">
              <a:spLocks noChangeArrowheads="1"/>
            </p:cNvSpPr>
            <p:nvPr/>
          </p:nvSpPr>
          <p:spPr bwMode="auto">
            <a:xfrm>
              <a:off x="1931" y="2426"/>
              <a:ext cx="150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rgbClr val="FF0000"/>
                  </a:solidFill>
                </a:rPr>
                <a:t>Some singly excited</a:t>
              </a:r>
            </a:p>
            <a:p>
              <a:pPr algn="ctr"/>
              <a:r>
                <a:rPr lang="en-US" sz="1800" b="1">
                  <a:solidFill>
                    <a:srgbClr val="FF0000"/>
                  </a:solidFill>
                </a:rPr>
                <a:t>configurations</a:t>
              </a:r>
            </a:p>
          </p:txBody>
        </p:sp>
        <p:sp>
          <p:nvSpPr>
            <p:cNvPr id="65544" name="Text Box 84"/>
            <p:cNvSpPr txBox="1">
              <a:spLocks noChangeArrowheads="1"/>
            </p:cNvSpPr>
            <p:nvPr/>
          </p:nvSpPr>
          <p:spPr bwMode="auto">
            <a:xfrm>
              <a:off x="3537" y="2416"/>
              <a:ext cx="155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rgbClr val="FF0000"/>
                  </a:solidFill>
                </a:rPr>
                <a:t>Some doubly excited</a:t>
              </a:r>
            </a:p>
            <a:p>
              <a:pPr algn="ctr"/>
              <a:r>
                <a:rPr lang="en-US" sz="1800" b="1">
                  <a:solidFill>
                    <a:srgbClr val="FF0000"/>
                  </a:solidFill>
                </a:rPr>
                <a:t>configurations</a:t>
              </a:r>
            </a:p>
          </p:txBody>
        </p:sp>
        <p:grpSp>
          <p:nvGrpSpPr>
            <p:cNvPr id="65545" name="Group 126"/>
            <p:cNvGrpSpPr>
              <a:grpSpLocks/>
            </p:cNvGrpSpPr>
            <p:nvPr/>
          </p:nvGrpSpPr>
          <p:grpSpPr bwMode="auto">
            <a:xfrm>
              <a:off x="144" y="422"/>
              <a:ext cx="4802" cy="1978"/>
              <a:chOff x="144" y="240"/>
              <a:chExt cx="4802" cy="1978"/>
            </a:xfrm>
          </p:grpSpPr>
          <p:sp>
            <p:nvSpPr>
              <p:cNvPr id="65546" name="Text Box 81"/>
              <p:cNvSpPr txBox="1">
                <a:spLocks noChangeArrowheads="1"/>
              </p:cNvSpPr>
              <p:nvPr/>
            </p:nvSpPr>
            <p:spPr bwMode="auto">
              <a:xfrm>
                <a:off x="2501" y="1968"/>
                <a:ext cx="37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/>
                  <a:t>etc.</a:t>
                </a:r>
              </a:p>
            </p:txBody>
          </p:sp>
          <p:sp>
            <p:nvSpPr>
              <p:cNvPr id="65547" name="Text Box 82"/>
              <p:cNvSpPr txBox="1">
                <a:spLocks noChangeArrowheads="1"/>
              </p:cNvSpPr>
              <p:nvPr/>
            </p:nvSpPr>
            <p:spPr bwMode="auto">
              <a:xfrm>
                <a:off x="4181" y="1968"/>
                <a:ext cx="37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/>
                  <a:t>etc.</a:t>
                </a:r>
              </a:p>
            </p:txBody>
          </p:sp>
          <p:grpSp>
            <p:nvGrpSpPr>
              <p:cNvPr id="65548" name="Group 124"/>
              <p:cNvGrpSpPr>
                <a:grpSpLocks/>
              </p:cNvGrpSpPr>
              <p:nvPr/>
            </p:nvGrpSpPr>
            <p:grpSpPr bwMode="auto">
              <a:xfrm>
                <a:off x="144" y="240"/>
                <a:ext cx="4802" cy="1802"/>
                <a:chOff x="144" y="512"/>
                <a:chExt cx="4802" cy="1802"/>
              </a:xfrm>
            </p:grpSpPr>
            <p:grpSp>
              <p:nvGrpSpPr>
                <p:cNvPr id="65549" name="Group 2"/>
                <p:cNvGrpSpPr>
                  <a:grpSpLocks/>
                </p:cNvGrpSpPr>
                <p:nvPr/>
              </p:nvGrpSpPr>
              <p:grpSpPr bwMode="auto">
                <a:xfrm>
                  <a:off x="2098" y="512"/>
                  <a:ext cx="296" cy="1792"/>
                  <a:chOff x="1816" y="464"/>
                  <a:chExt cx="296" cy="1792"/>
                </a:xfrm>
              </p:grpSpPr>
              <p:grpSp>
                <p:nvGrpSpPr>
                  <p:cNvPr id="65649" name="Group 3"/>
                  <p:cNvGrpSpPr>
                    <a:grpSpLocks/>
                  </p:cNvGrpSpPr>
                  <p:nvPr/>
                </p:nvGrpSpPr>
                <p:grpSpPr bwMode="auto">
                  <a:xfrm>
                    <a:off x="1824" y="464"/>
                    <a:ext cx="288" cy="1552"/>
                    <a:chOff x="1824" y="464"/>
                    <a:chExt cx="288" cy="1552"/>
                  </a:xfrm>
                </p:grpSpPr>
                <p:grpSp>
                  <p:nvGrpSpPr>
                    <p:cNvPr id="65651" name="Group 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824" y="464"/>
                      <a:ext cx="288" cy="1552"/>
                      <a:chOff x="912" y="166"/>
                      <a:chExt cx="288" cy="1552"/>
                    </a:xfrm>
                  </p:grpSpPr>
                  <p:sp>
                    <p:nvSpPr>
                      <p:cNvPr id="65658" name="Text Box 5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469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59" name="Text Box 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83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60" name="Line 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888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61" name="Line 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624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62" name="Line 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44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63" name="Line 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20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5652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920" y="1012"/>
                      <a:ext cx="48" cy="726"/>
                      <a:chOff x="1920" y="1012"/>
                      <a:chExt cx="48" cy="726"/>
                    </a:xfrm>
                  </p:grpSpPr>
                  <p:grpSp>
                    <p:nvGrpSpPr>
                      <p:cNvPr id="65653" name="Group 1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920" y="1546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656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657" name="Line 1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65654" name="Line 15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920" y="1306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55" name="Line 1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920" y="1012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65650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16" y="200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1</a:t>
                    </a:r>
                    <a:endParaRPr lang="en-US"/>
                  </a:p>
                </p:txBody>
              </p:sp>
            </p:grpSp>
            <p:grpSp>
              <p:nvGrpSpPr>
                <p:cNvPr id="65550" name="Group 18"/>
                <p:cNvGrpSpPr>
                  <a:grpSpLocks/>
                </p:cNvGrpSpPr>
                <p:nvPr/>
              </p:nvGrpSpPr>
              <p:grpSpPr bwMode="auto">
                <a:xfrm>
                  <a:off x="3786" y="512"/>
                  <a:ext cx="296" cy="1792"/>
                  <a:chOff x="3504" y="464"/>
                  <a:chExt cx="296" cy="1792"/>
                </a:xfrm>
              </p:grpSpPr>
              <p:grpSp>
                <p:nvGrpSpPr>
                  <p:cNvPr id="65633" name="Group 19"/>
                  <p:cNvGrpSpPr>
                    <a:grpSpLocks/>
                  </p:cNvGrpSpPr>
                  <p:nvPr/>
                </p:nvGrpSpPr>
                <p:grpSpPr bwMode="auto">
                  <a:xfrm>
                    <a:off x="3504" y="464"/>
                    <a:ext cx="288" cy="1552"/>
                    <a:chOff x="3504" y="464"/>
                    <a:chExt cx="288" cy="1552"/>
                  </a:xfrm>
                </p:grpSpPr>
                <p:grpSp>
                  <p:nvGrpSpPr>
                    <p:cNvPr id="65635" name="Group 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504" y="464"/>
                      <a:ext cx="288" cy="1552"/>
                      <a:chOff x="912" y="166"/>
                      <a:chExt cx="288" cy="1552"/>
                    </a:xfrm>
                  </p:grpSpPr>
                  <p:sp>
                    <p:nvSpPr>
                      <p:cNvPr id="65643" name="Text Box 2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469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44" name="Text Box 22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83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45" name="Line 2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888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46" name="Line 2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624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47" name="Line 2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44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48" name="Line 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20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5636" name="Group 2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600" y="1008"/>
                      <a:ext cx="48" cy="730"/>
                      <a:chOff x="3600" y="1008"/>
                      <a:chExt cx="48" cy="730"/>
                    </a:xfrm>
                  </p:grpSpPr>
                  <p:grpSp>
                    <p:nvGrpSpPr>
                      <p:cNvPr id="65637" name="Group 2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600" y="1546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641" name="Line 2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642" name="Line 3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65638" name="Group 3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600" y="1008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639" name="Line 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640" name="Line 3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</p:grpSp>
              <p:sp>
                <p:nvSpPr>
                  <p:cNvPr id="65634" name="Text Box 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04" y="200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4</a:t>
                    </a:r>
                    <a:endParaRPr lang="en-US"/>
                  </a:p>
                </p:txBody>
              </p:sp>
            </p:grpSp>
            <p:grpSp>
              <p:nvGrpSpPr>
                <p:cNvPr id="65551" name="Group 35"/>
                <p:cNvGrpSpPr>
                  <a:grpSpLocks/>
                </p:cNvGrpSpPr>
                <p:nvPr/>
              </p:nvGrpSpPr>
              <p:grpSpPr bwMode="auto">
                <a:xfrm>
                  <a:off x="4218" y="512"/>
                  <a:ext cx="296" cy="1802"/>
                  <a:chOff x="3936" y="464"/>
                  <a:chExt cx="296" cy="1802"/>
                </a:xfrm>
              </p:grpSpPr>
              <p:grpSp>
                <p:nvGrpSpPr>
                  <p:cNvPr id="65618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3936" y="464"/>
                    <a:ext cx="288" cy="1552"/>
                    <a:chOff x="3936" y="464"/>
                    <a:chExt cx="288" cy="1552"/>
                  </a:xfrm>
                </p:grpSpPr>
                <p:grpSp>
                  <p:nvGrpSpPr>
                    <p:cNvPr id="65620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36" y="464"/>
                      <a:ext cx="288" cy="1552"/>
                      <a:chOff x="912" y="166"/>
                      <a:chExt cx="288" cy="1552"/>
                    </a:xfrm>
                  </p:grpSpPr>
                  <p:sp>
                    <p:nvSpPr>
                      <p:cNvPr id="65627" name="Text Box 3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469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28" name="Text Box 3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83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29" name="Line 4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888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30" name="Line 4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624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31" name="Line 4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44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32" name="Line 4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20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5621" name="Group 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032" y="720"/>
                      <a:ext cx="48" cy="1018"/>
                      <a:chOff x="4032" y="720"/>
                      <a:chExt cx="48" cy="1018"/>
                    </a:xfrm>
                  </p:grpSpPr>
                  <p:grpSp>
                    <p:nvGrpSpPr>
                      <p:cNvPr id="65622" name="Group 4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032" y="1546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625" name="Line 4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626" name="Line 4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65623" name="Line 48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4032" y="1008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24" name="Line 4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032" y="720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65619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36" y="201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5</a:t>
                    </a:r>
                    <a:endParaRPr lang="en-US"/>
                  </a:p>
                </p:txBody>
              </p:sp>
            </p:grpSp>
            <p:grpSp>
              <p:nvGrpSpPr>
                <p:cNvPr id="65552" name="Group 51"/>
                <p:cNvGrpSpPr>
                  <a:grpSpLocks/>
                </p:cNvGrpSpPr>
                <p:nvPr/>
              </p:nvGrpSpPr>
              <p:grpSpPr bwMode="auto">
                <a:xfrm>
                  <a:off x="4650" y="512"/>
                  <a:ext cx="296" cy="1802"/>
                  <a:chOff x="4368" y="464"/>
                  <a:chExt cx="296" cy="1802"/>
                </a:xfrm>
              </p:grpSpPr>
              <p:grpSp>
                <p:nvGrpSpPr>
                  <p:cNvPr id="65604" name="Group 52"/>
                  <p:cNvGrpSpPr>
                    <a:grpSpLocks/>
                  </p:cNvGrpSpPr>
                  <p:nvPr/>
                </p:nvGrpSpPr>
                <p:grpSpPr bwMode="auto">
                  <a:xfrm>
                    <a:off x="4368" y="464"/>
                    <a:ext cx="288" cy="1552"/>
                    <a:chOff x="4368" y="464"/>
                    <a:chExt cx="288" cy="1552"/>
                  </a:xfrm>
                </p:grpSpPr>
                <p:grpSp>
                  <p:nvGrpSpPr>
                    <p:cNvPr id="65606" name="Group 5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68" y="464"/>
                      <a:ext cx="288" cy="1552"/>
                      <a:chOff x="912" y="166"/>
                      <a:chExt cx="288" cy="1552"/>
                    </a:xfrm>
                  </p:grpSpPr>
                  <p:sp>
                    <p:nvSpPr>
                      <p:cNvPr id="65612" name="Text Box 54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469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13" name="Text Box 55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83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614" name="Line 5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888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15" name="Line 5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624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16" name="Line 5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44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17" name="Line 5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20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5607" name="Group 6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464" y="720"/>
                      <a:ext cx="0" cy="1014"/>
                      <a:chOff x="4464" y="720"/>
                      <a:chExt cx="0" cy="1014"/>
                    </a:xfrm>
                  </p:grpSpPr>
                  <p:sp>
                    <p:nvSpPr>
                      <p:cNvPr id="65608" name="Line 61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4464" y="1546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09" name="Line 6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464" y="720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10" name="Line 63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4464" y="1306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11" name="Line 6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464" y="964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65605" name="Text Box 6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68" y="201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6</a:t>
                    </a:r>
                    <a:endParaRPr lang="en-US"/>
                  </a:p>
                </p:txBody>
              </p:sp>
            </p:grpSp>
            <p:grpSp>
              <p:nvGrpSpPr>
                <p:cNvPr id="65553" name="Group 66"/>
                <p:cNvGrpSpPr>
                  <a:grpSpLocks/>
                </p:cNvGrpSpPr>
                <p:nvPr/>
              </p:nvGrpSpPr>
              <p:grpSpPr bwMode="auto">
                <a:xfrm>
                  <a:off x="2970" y="512"/>
                  <a:ext cx="296" cy="1792"/>
                  <a:chOff x="2688" y="464"/>
                  <a:chExt cx="296" cy="1792"/>
                </a:xfrm>
              </p:grpSpPr>
              <p:sp>
                <p:nvSpPr>
                  <p:cNvPr id="65590" name="Text Box 6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88" y="200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3</a:t>
                    </a:r>
                    <a:endParaRPr lang="en-US"/>
                  </a:p>
                </p:txBody>
              </p:sp>
              <p:grpSp>
                <p:nvGrpSpPr>
                  <p:cNvPr id="65591" name="Group 68"/>
                  <p:cNvGrpSpPr>
                    <a:grpSpLocks/>
                  </p:cNvGrpSpPr>
                  <p:nvPr/>
                </p:nvGrpSpPr>
                <p:grpSpPr bwMode="auto">
                  <a:xfrm>
                    <a:off x="2688" y="464"/>
                    <a:ext cx="288" cy="1552"/>
                    <a:chOff x="2688" y="464"/>
                    <a:chExt cx="288" cy="1552"/>
                  </a:xfrm>
                </p:grpSpPr>
                <p:sp>
                  <p:nvSpPr>
                    <p:cNvPr id="65592" name="Text Box 69"/>
                    <p:cNvSpPr txBox="1">
                      <a:spLocks noChangeArrowheads="1"/>
                    </p:cNvSpPr>
                    <p:nvPr/>
                  </p:nvSpPr>
                  <p:spPr bwMode="auto">
                    <a:xfrm rot="-5400000">
                      <a:off x="2686" y="1767"/>
                      <a:ext cx="266" cy="23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381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algn="ctr"/>
                      <a:r>
                        <a:rPr lang="en-US" sz="1800" i="1">
                          <a:cs typeface="Arial" charset="0"/>
                        </a:rPr>
                        <a:t>•••</a:t>
                      </a:r>
                      <a:endParaRPr lang="en-US" sz="1800" i="1"/>
                    </a:p>
                  </p:txBody>
                </p:sp>
                <p:sp>
                  <p:nvSpPr>
                    <p:cNvPr id="65593" name="Text Box 70"/>
                    <p:cNvSpPr txBox="1">
                      <a:spLocks noChangeArrowheads="1"/>
                    </p:cNvSpPr>
                    <p:nvPr/>
                  </p:nvSpPr>
                  <p:spPr bwMode="auto">
                    <a:xfrm rot="-5400000">
                      <a:off x="2686" y="481"/>
                      <a:ext cx="266" cy="23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381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algn="ctr"/>
                      <a:r>
                        <a:rPr lang="en-US" sz="1800" i="1">
                          <a:cs typeface="Arial" charset="0"/>
                        </a:rPr>
                        <a:t>•••</a:t>
                      </a:r>
                      <a:endParaRPr lang="en-US" sz="1800" i="1"/>
                    </a:p>
                  </p:txBody>
                </p:sp>
                <p:sp>
                  <p:nvSpPr>
                    <p:cNvPr id="65594" name="Line 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8" y="1186"/>
                      <a:ext cx="288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95" name="Line 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8" y="922"/>
                      <a:ext cx="288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96" name="Line 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8" y="1738"/>
                      <a:ext cx="288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97" name="Line 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8" y="1498"/>
                      <a:ext cx="288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5598" name="Group 7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784" y="1012"/>
                      <a:ext cx="48" cy="722"/>
                      <a:chOff x="2784" y="1012"/>
                      <a:chExt cx="48" cy="722"/>
                    </a:xfrm>
                  </p:grpSpPr>
                  <p:sp>
                    <p:nvSpPr>
                      <p:cNvPr id="65599" name="Line 76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2784" y="1546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600" name="Line 7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784" y="1012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65601" name="Group 7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784" y="1296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602" name="Line 7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603" name="Line 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65554" name="Group 86"/>
                <p:cNvGrpSpPr>
                  <a:grpSpLocks/>
                </p:cNvGrpSpPr>
                <p:nvPr/>
              </p:nvGrpSpPr>
              <p:grpSpPr bwMode="auto">
                <a:xfrm>
                  <a:off x="2538" y="512"/>
                  <a:ext cx="296" cy="1792"/>
                  <a:chOff x="2248" y="384"/>
                  <a:chExt cx="296" cy="1792"/>
                </a:xfrm>
              </p:grpSpPr>
              <p:grpSp>
                <p:nvGrpSpPr>
                  <p:cNvPr id="65575" name="Group 87"/>
                  <p:cNvGrpSpPr>
                    <a:grpSpLocks/>
                  </p:cNvGrpSpPr>
                  <p:nvPr/>
                </p:nvGrpSpPr>
                <p:grpSpPr bwMode="auto">
                  <a:xfrm>
                    <a:off x="2256" y="384"/>
                    <a:ext cx="288" cy="1552"/>
                    <a:chOff x="2256" y="384"/>
                    <a:chExt cx="288" cy="1552"/>
                  </a:xfrm>
                </p:grpSpPr>
                <p:grpSp>
                  <p:nvGrpSpPr>
                    <p:cNvPr id="65577" name="Group 8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256" y="384"/>
                      <a:ext cx="288" cy="1552"/>
                      <a:chOff x="912" y="166"/>
                      <a:chExt cx="288" cy="1552"/>
                    </a:xfrm>
                  </p:grpSpPr>
                  <p:sp>
                    <p:nvSpPr>
                      <p:cNvPr id="65584" name="Text Box 8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469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585" name="Text Box 90"/>
                      <p:cNvSpPr txBox="1">
                        <a:spLocks noChangeArrowheads="1"/>
                      </p:cNvSpPr>
                      <p:nvPr/>
                    </p:nvSpPr>
                    <p:spPr bwMode="auto">
                      <a:xfrm rot="-5400000">
                        <a:off x="910" y="183"/>
                        <a:ext cx="266" cy="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pPr algn="ctr"/>
                        <a:r>
                          <a:rPr lang="en-US" sz="1800" i="1">
                            <a:cs typeface="Arial" charset="0"/>
                          </a:rPr>
                          <a:t>•••</a:t>
                        </a:r>
                        <a:endParaRPr lang="en-US" sz="1800" i="1"/>
                      </a:p>
                    </p:txBody>
                  </p:sp>
                  <p:sp>
                    <p:nvSpPr>
                      <p:cNvPr id="65586" name="Line 9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888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587" name="Line 9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624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588" name="Line 9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44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589" name="Line 9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12" y="1200"/>
                        <a:ext cx="28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5578" name="Group 9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52" y="628"/>
                      <a:ext cx="48" cy="1030"/>
                      <a:chOff x="2352" y="628"/>
                      <a:chExt cx="48" cy="1030"/>
                    </a:xfrm>
                  </p:grpSpPr>
                  <p:grpSp>
                    <p:nvGrpSpPr>
                      <p:cNvPr id="65579" name="Group 9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352" y="1466"/>
                        <a:ext cx="48" cy="192"/>
                        <a:chOff x="1872" y="1248"/>
                        <a:chExt cx="48" cy="192"/>
                      </a:xfrm>
                    </p:grpSpPr>
                    <p:sp>
                      <p:nvSpPr>
                        <p:cNvPr id="65582" name="Line 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872" y="1248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583" name="Line 9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920" y="1252"/>
                          <a:ext cx="0" cy="18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00FF"/>
                          </a:solidFill>
                          <a:round/>
                          <a:headEnd/>
                          <a:tailEnd type="triangl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65580" name="Line 99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2352" y="1226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581" name="Line 10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352" y="628"/>
                        <a:ext cx="0" cy="18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00FF"/>
                        </a:solidFill>
                        <a:round/>
                        <a:headEnd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65576" name="Text Box 10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48" y="1926"/>
                    <a:ext cx="2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>
                        <a:sym typeface="Symbol" pitchFamily="18" charset="2"/>
                      </a:rPr>
                      <a:t></a:t>
                    </a:r>
                    <a:r>
                      <a:rPr lang="en-US" baseline="-25000">
                        <a:sym typeface="Symbol" pitchFamily="18" charset="2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65555" name="Group 103"/>
                <p:cNvGrpSpPr>
                  <a:grpSpLocks/>
                </p:cNvGrpSpPr>
                <p:nvPr/>
              </p:nvGrpSpPr>
              <p:grpSpPr bwMode="auto">
                <a:xfrm>
                  <a:off x="144" y="512"/>
                  <a:ext cx="1290" cy="1792"/>
                  <a:chOff x="144" y="512"/>
                  <a:chExt cx="1290" cy="1792"/>
                </a:xfrm>
              </p:grpSpPr>
              <p:grpSp>
                <p:nvGrpSpPr>
                  <p:cNvPr id="65556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1138" y="512"/>
                    <a:ext cx="296" cy="1792"/>
                    <a:chOff x="856" y="464"/>
                    <a:chExt cx="296" cy="1792"/>
                  </a:xfrm>
                </p:grpSpPr>
                <p:grpSp>
                  <p:nvGrpSpPr>
                    <p:cNvPr id="65559" name="Group 1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64" y="464"/>
                      <a:ext cx="288" cy="1552"/>
                      <a:chOff x="912" y="166"/>
                      <a:chExt cx="288" cy="1552"/>
                    </a:xfrm>
                  </p:grpSpPr>
                  <p:grpSp>
                    <p:nvGrpSpPr>
                      <p:cNvPr id="65561" name="Group 10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12" y="166"/>
                        <a:ext cx="288" cy="1552"/>
                        <a:chOff x="912" y="166"/>
                        <a:chExt cx="288" cy="1552"/>
                      </a:xfrm>
                    </p:grpSpPr>
                    <p:sp>
                      <p:nvSpPr>
                        <p:cNvPr id="65569" name="Text Box 107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 rot="-5400000">
                          <a:off x="910" y="1469"/>
                          <a:ext cx="266" cy="2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1pPr>
                          <a:lvl2pPr marL="742950" indent="-28575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2pPr>
                          <a:lvl3pPr marL="11430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3pPr>
                          <a:lvl4pPr marL="16002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4pPr>
                          <a:lvl5pPr marL="20574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9pPr>
                        </a:lstStyle>
                        <a:p>
                          <a:pPr algn="ctr"/>
                          <a:r>
                            <a:rPr lang="en-US" sz="1800" i="1">
                              <a:cs typeface="Arial" charset="0"/>
                            </a:rPr>
                            <a:t>•••</a:t>
                          </a:r>
                          <a:endParaRPr lang="en-US" sz="1800" i="1"/>
                        </a:p>
                      </p:txBody>
                    </p:sp>
                    <p:sp>
                      <p:nvSpPr>
                        <p:cNvPr id="65570" name="Text Box 108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 rot="-5400000">
                          <a:off x="910" y="183"/>
                          <a:ext cx="266" cy="2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1pPr>
                          <a:lvl2pPr marL="742950" indent="-28575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2pPr>
                          <a:lvl3pPr marL="11430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3pPr>
                          <a:lvl4pPr marL="16002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4pPr>
                          <a:lvl5pPr marL="2057400" indent="-228600"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>
                              <a:solidFill>
                                <a:schemeClr val="tx1"/>
                              </a:solidFill>
                              <a:latin typeface="Arial" charset="0"/>
                            </a:defRPr>
                          </a:lvl9pPr>
                        </a:lstStyle>
                        <a:p>
                          <a:pPr algn="ctr"/>
                          <a:r>
                            <a:rPr lang="en-US" sz="1800" i="1">
                              <a:cs typeface="Arial" charset="0"/>
                            </a:rPr>
                            <a:t>•••</a:t>
                          </a:r>
                          <a:endParaRPr lang="en-US" sz="1800" i="1"/>
                        </a:p>
                      </p:txBody>
                    </p:sp>
                    <p:sp>
                      <p:nvSpPr>
                        <p:cNvPr id="65571" name="Line 10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12" y="888"/>
                          <a:ext cx="288" cy="0"/>
                        </a:xfrm>
                        <a:prstGeom prst="line">
                          <a:avLst/>
                        </a:prstGeom>
                        <a:noFill/>
                        <a:ln w="381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572" name="Line 11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12" y="624"/>
                          <a:ext cx="288" cy="0"/>
                        </a:xfrm>
                        <a:prstGeom prst="line">
                          <a:avLst/>
                        </a:prstGeom>
                        <a:noFill/>
                        <a:ln w="381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573" name="Line 1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12" y="1440"/>
                          <a:ext cx="288" cy="0"/>
                        </a:xfrm>
                        <a:prstGeom prst="line">
                          <a:avLst/>
                        </a:prstGeom>
                        <a:noFill/>
                        <a:ln w="381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5574" name="Line 1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12" y="1200"/>
                          <a:ext cx="288" cy="0"/>
                        </a:xfrm>
                        <a:prstGeom prst="line">
                          <a:avLst/>
                        </a:prstGeom>
                        <a:noFill/>
                        <a:ln w="381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65562" name="Group 11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008" y="1008"/>
                        <a:ext cx="48" cy="432"/>
                        <a:chOff x="1008" y="1008"/>
                        <a:chExt cx="48" cy="432"/>
                      </a:xfrm>
                    </p:grpSpPr>
                    <p:grpSp>
                      <p:nvGrpSpPr>
                        <p:cNvPr id="65563" name="Group 11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008" y="1248"/>
                          <a:ext cx="48" cy="192"/>
                          <a:chOff x="1872" y="1248"/>
                          <a:chExt cx="48" cy="192"/>
                        </a:xfrm>
                      </p:grpSpPr>
                      <p:sp>
                        <p:nvSpPr>
                          <p:cNvPr id="65567" name="Line 11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1872" y="1248"/>
                            <a:ext cx="0" cy="188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00FF"/>
                            </a:solidFill>
                            <a:round/>
                            <a:headEnd/>
                            <a:tailEnd type="triangle" w="sm" len="sm"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5568" name="Line 116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920" y="1252"/>
                            <a:ext cx="0" cy="188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00FF"/>
                            </a:solidFill>
                            <a:round/>
                            <a:headEnd/>
                            <a:tailEnd type="triangle" w="sm" len="sm"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en-US"/>
                          </a:p>
                        </p:txBody>
                      </p:sp>
                    </p:grpSp>
                    <p:grpSp>
                      <p:nvGrpSpPr>
                        <p:cNvPr id="65564" name="Group 117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008" y="1008"/>
                          <a:ext cx="48" cy="192"/>
                          <a:chOff x="1872" y="1248"/>
                          <a:chExt cx="48" cy="192"/>
                        </a:xfrm>
                      </p:grpSpPr>
                      <p:sp>
                        <p:nvSpPr>
                          <p:cNvPr id="65565" name="Line 118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1872" y="1248"/>
                            <a:ext cx="0" cy="188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00FF"/>
                            </a:solidFill>
                            <a:round/>
                            <a:headEnd/>
                            <a:tailEnd type="triangle" w="sm" len="sm"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5566" name="Line 11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920" y="1252"/>
                            <a:ext cx="0" cy="188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00FF"/>
                            </a:solidFill>
                            <a:round/>
                            <a:headEnd/>
                            <a:tailEnd type="triangle" w="sm" len="sm"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  <p:sp>
                  <p:nvSpPr>
                    <p:cNvPr id="65560" name="Text Box 12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56" y="2006"/>
                      <a:ext cx="296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381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algn="ctr"/>
                      <a:r>
                        <a:rPr lang="en-US">
                          <a:sym typeface="Symbol" pitchFamily="18" charset="2"/>
                        </a:rPr>
                        <a:t></a:t>
                      </a:r>
                      <a:r>
                        <a:rPr lang="en-US" baseline="-25000">
                          <a:sym typeface="Symbol" pitchFamily="18" charset="2"/>
                        </a:rPr>
                        <a:t>0</a:t>
                      </a:r>
                      <a:endParaRPr lang="en-US"/>
                    </a:p>
                  </p:txBody>
                </p:sp>
              </p:grpSp>
              <p:sp>
                <p:nvSpPr>
                  <p:cNvPr id="65557" name="Text Box 12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0" y="1420"/>
                    <a:ext cx="772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800" b="1">
                        <a:solidFill>
                          <a:srgbClr val="FFFFFF"/>
                        </a:solidFill>
                      </a:rPr>
                      <a:t>Occupied</a:t>
                    </a:r>
                  </a:p>
                  <a:p>
                    <a:pPr algn="ctr"/>
                    <a:r>
                      <a:rPr lang="en-US" sz="1800" b="1">
                        <a:solidFill>
                          <a:srgbClr val="FFFFFF"/>
                        </a:solidFill>
                      </a:rPr>
                      <a:t>MOs</a:t>
                    </a:r>
                  </a:p>
                </p:txBody>
              </p:sp>
              <p:sp>
                <p:nvSpPr>
                  <p:cNvPr id="65558" name="Text Box 1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44" y="864"/>
                    <a:ext cx="940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800" b="1">
                        <a:solidFill>
                          <a:srgbClr val="FFFFFF"/>
                        </a:solidFill>
                      </a:rPr>
                      <a:t>Unoccupied</a:t>
                    </a:r>
                  </a:p>
                  <a:p>
                    <a:pPr algn="ctr"/>
                    <a:r>
                      <a:rPr lang="en-US" sz="1800" b="1">
                        <a:solidFill>
                          <a:srgbClr val="FFFFFF"/>
                        </a:solidFill>
                      </a:rPr>
                      <a:t>MOs</a:t>
                    </a:r>
                  </a:p>
                </p:txBody>
              </p:sp>
            </p:grpSp>
          </p:grpSp>
        </p:grpSp>
      </p:grpSp>
      <p:sp>
        <p:nvSpPr>
          <p:cNvPr id="768123" name="Text Box 123"/>
          <p:cNvSpPr txBox="1">
            <a:spLocks noChangeArrowheads="1"/>
          </p:cNvSpPr>
          <p:nvPr/>
        </p:nvSpPr>
        <p:spPr bwMode="auto">
          <a:xfrm>
            <a:off x="685800" y="5562600"/>
            <a:ext cx="7842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assumed that the complete wavefunction is a </a:t>
            </a:r>
            <a:r>
              <a:rPr lang="en-US">
                <a:solidFill>
                  <a:srgbClr val="FF33CC"/>
                </a:solidFill>
              </a:rPr>
              <a:t>linear combination</a:t>
            </a:r>
          </a:p>
          <a:p>
            <a:r>
              <a:rPr lang="en-US">
                <a:solidFill>
                  <a:srgbClr val="002060"/>
                </a:solidFill>
              </a:rPr>
              <a:t>of the ground state and excited state configurations.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68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85" grpId="0" autoUpdateAnimBg="0"/>
      <p:bldP spid="768123" grpId="0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EDD6821-4444-488D-AD53-A9BBCE2D191A}" type="slidenum">
              <a:rPr lang="en-US" sz="1400" smtClean="0">
                <a:solidFill>
                  <a:srgbClr val="002060"/>
                </a:solidFill>
              </a:rPr>
              <a:pPr/>
              <a:t>64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769026" name="Object 2"/>
          <p:cNvGraphicFramePr>
            <a:graphicFrameLocks noChangeAspect="1"/>
          </p:cNvGraphicFramePr>
          <p:nvPr/>
        </p:nvGraphicFramePr>
        <p:xfrm>
          <a:off x="2495550" y="557213"/>
          <a:ext cx="39370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94" name="Equation" r:id="rId3" imgW="2333743" imgH="247758" progId="Equation.DSMT4">
                  <p:embed/>
                </p:oleObj>
              </mc:Choice>
              <mc:Fallback>
                <p:oleObj name="Equation" r:id="rId3" imgW="2333743" imgH="247758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5550" y="557213"/>
                        <a:ext cx="39370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9027" name="Text Box 3"/>
          <p:cNvSpPr txBox="1">
            <a:spLocks noChangeArrowheads="1"/>
          </p:cNvSpPr>
          <p:nvPr/>
        </p:nvSpPr>
        <p:spPr bwMode="auto">
          <a:xfrm>
            <a:off x="647700" y="1592263"/>
            <a:ext cx="80391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is the ground state configuration and the other 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are the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various excited state configurations;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singly, doubly, triply, quadruply,...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excited configurations.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69028" name="Text Box 4"/>
          <p:cNvSpPr txBox="1">
            <a:spLocks noChangeArrowheads="1"/>
          </p:cNvSpPr>
          <p:nvPr/>
        </p:nvSpPr>
        <p:spPr bwMode="auto">
          <a:xfrm>
            <a:off x="669925" y="2967038"/>
            <a:ext cx="7961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Variational Theorem is used to find the set of coefficients which</a:t>
            </a:r>
          </a:p>
          <a:p>
            <a:r>
              <a:rPr lang="en-US">
                <a:solidFill>
                  <a:srgbClr val="002060"/>
                </a:solidFill>
              </a:rPr>
              <a:t>gives the minimum energy.</a:t>
            </a:r>
          </a:p>
        </p:txBody>
      </p:sp>
      <p:sp>
        <p:nvSpPr>
          <p:cNvPr id="769029" name="Text Box 5"/>
          <p:cNvSpPr txBox="1">
            <a:spLocks noChangeArrowheads="1"/>
          </p:cNvSpPr>
          <p:nvPr/>
        </p:nvSpPr>
        <p:spPr bwMode="auto">
          <a:xfrm>
            <a:off x="685800" y="4022725"/>
            <a:ext cx="7337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leads to an </a:t>
            </a:r>
            <a:r>
              <a:rPr lang="en-US">
                <a:solidFill>
                  <a:srgbClr val="FF0000"/>
                </a:solidFill>
              </a:rPr>
              <a:t>MxM Secular Determinant </a:t>
            </a:r>
            <a:r>
              <a:rPr lang="en-US">
                <a:solidFill>
                  <a:srgbClr val="002060"/>
                </a:solidFill>
              </a:rPr>
              <a:t>which can be solved</a:t>
            </a:r>
          </a:p>
          <a:p>
            <a:r>
              <a:rPr lang="en-US">
                <a:solidFill>
                  <a:srgbClr val="002060"/>
                </a:solidFill>
              </a:rPr>
              <a:t>to get the energies.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9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9027" grpId="0" autoUpdateAnimBg="0"/>
      <p:bldP spid="769028" grpId="0" autoUpdateAnimBg="0"/>
      <p:bldP spid="769029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5E57D24-1B05-4E28-BD39-24C2A28B358C}" type="slidenum">
              <a:rPr lang="en-US" sz="1400" smtClean="0">
                <a:solidFill>
                  <a:srgbClr val="002060"/>
                </a:solidFill>
              </a:rPr>
              <a:pPr/>
              <a:t>65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7587" name="Text Box 2"/>
          <p:cNvSpPr txBox="1">
            <a:spLocks noChangeArrowheads="1"/>
          </p:cNvSpPr>
          <p:nvPr/>
        </p:nvSpPr>
        <p:spPr bwMode="auto">
          <a:xfrm>
            <a:off x="2743200" y="288925"/>
            <a:ext cx="3089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 Not So Small Problem</a:t>
            </a:r>
          </a:p>
        </p:txBody>
      </p:sp>
      <p:sp>
        <p:nvSpPr>
          <p:cNvPr id="770051" name="Text Box 3"/>
          <p:cNvSpPr txBox="1">
            <a:spLocks noChangeArrowheads="1"/>
          </p:cNvSpPr>
          <p:nvPr/>
        </p:nvSpPr>
        <p:spPr bwMode="auto">
          <a:xfrm>
            <a:off x="517525" y="1109663"/>
            <a:ext cx="784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that one can have up to N-tuply excited configurations, where</a:t>
            </a:r>
          </a:p>
          <a:p>
            <a:r>
              <a:rPr lang="en-US">
                <a:solidFill>
                  <a:srgbClr val="002060"/>
                </a:solidFill>
              </a:rPr>
              <a:t>N is the number of electrons.</a:t>
            </a:r>
          </a:p>
        </p:txBody>
      </p:sp>
      <p:sp>
        <p:nvSpPr>
          <p:cNvPr id="770052" name="Text Box 4"/>
          <p:cNvSpPr txBox="1">
            <a:spLocks noChangeArrowheads="1"/>
          </p:cNvSpPr>
          <p:nvPr/>
        </p:nvSpPr>
        <p:spPr bwMode="auto">
          <a:xfrm>
            <a:off x="593725" y="2024063"/>
            <a:ext cx="74739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example,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OH has 18 electrons.  Therefore, one has </a:t>
            </a:r>
          </a:p>
          <a:p>
            <a:r>
              <a:rPr lang="en-US">
                <a:solidFill>
                  <a:srgbClr val="002060"/>
                </a:solidFill>
              </a:rPr>
              <a:t>excited state configurations with anywhere from 1 to 18 electrons</a:t>
            </a:r>
          </a:p>
          <a:p>
            <a:r>
              <a:rPr lang="en-US">
                <a:solidFill>
                  <a:srgbClr val="002060"/>
                </a:solidFill>
              </a:rPr>
              <a:t>transfered from an occupied orbital to an unoccupied orbital.</a:t>
            </a:r>
          </a:p>
        </p:txBody>
      </p:sp>
      <p:sp>
        <p:nvSpPr>
          <p:cNvPr id="770053" name="Text Box 5"/>
          <p:cNvSpPr txBox="1">
            <a:spLocks noChangeArrowheads="1"/>
          </p:cNvSpPr>
          <p:nvPr/>
        </p:nvSpPr>
        <p:spPr bwMode="auto">
          <a:xfrm>
            <a:off x="609600" y="3243263"/>
            <a:ext cx="6816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a CI calculation on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OH using a 6-31G(d) basis set,</a:t>
            </a:r>
          </a:p>
          <a:p>
            <a:r>
              <a:rPr lang="en-US">
                <a:solidFill>
                  <a:srgbClr val="002060"/>
                </a:solidFill>
              </a:rPr>
              <a:t>this leads to a total of </a:t>
            </a:r>
            <a:r>
              <a:rPr lang="en-US">
                <a:solidFill>
                  <a:srgbClr val="FF0000"/>
                </a:solidFill>
              </a:rPr>
              <a:t>~10</a:t>
            </a:r>
            <a:r>
              <a:rPr lang="en-US" baseline="30000">
                <a:solidFill>
                  <a:srgbClr val="FF0000"/>
                </a:solidFill>
              </a:rPr>
              <a:t>18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(that’s a billion-billion) </a:t>
            </a:r>
          </a:p>
          <a:p>
            <a:r>
              <a:rPr lang="en-US">
                <a:solidFill>
                  <a:srgbClr val="002060"/>
                </a:solidFill>
              </a:rPr>
              <a:t>electron configurations.</a:t>
            </a:r>
          </a:p>
        </p:txBody>
      </p:sp>
      <p:sp>
        <p:nvSpPr>
          <p:cNvPr id="770054" name="Text Box 6"/>
          <p:cNvSpPr txBox="1">
            <a:spLocks noChangeArrowheads="1"/>
          </p:cNvSpPr>
          <p:nvPr/>
        </p:nvSpPr>
        <p:spPr bwMode="auto">
          <a:xfrm>
            <a:off x="609600" y="4278313"/>
            <a:ext cx="6902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Solving a </a:t>
            </a:r>
            <a:r>
              <a:rPr lang="en-US">
                <a:solidFill>
                  <a:srgbClr val="FF0000"/>
                </a:solidFill>
              </a:rPr>
              <a:t>10</a:t>
            </a:r>
            <a:r>
              <a:rPr lang="en-US" baseline="30000">
                <a:solidFill>
                  <a:srgbClr val="FF0000"/>
                </a:solidFill>
              </a:rPr>
              <a:t>18</a:t>
            </a:r>
            <a:r>
              <a:rPr lang="en-US">
                <a:solidFill>
                  <a:srgbClr val="FF0000"/>
                </a:solidFill>
              </a:rPr>
              <a:t> x 10</a:t>
            </a:r>
            <a:r>
              <a:rPr lang="en-US" baseline="30000">
                <a:solidFill>
                  <a:srgbClr val="FF0000"/>
                </a:solidFill>
              </a:rPr>
              <a:t>18</a:t>
            </a:r>
            <a:r>
              <a:rPr lang="en-US">
                <a:solidFill>
                  <a:srgbClr val="FF0000"/>
                </a:solidFill>
              </a:rPr>
              <a:t> Secular Determinant </a:t>
            </a:r>
            <a:r>
              <a:rPr lang="en-US">
                <a:solidFill>
                  <a:srgbClr val="002060"/>
                </a:solidFill>
              </a:rPr>
              <a:t>is most definitely</a:t>
            </a:r>
          </a:p>
          <a:p>
            <a:r>
              <a:rPr lang="en-US" b="1" i="1">
                <a:solidFill>
                  <a:srgbClr val="FF0000"/>
                </a:solidFill>
              </a:rPr>
              <a:t>not</a:t>
            </a:r>
            <a:r>
              <a:rPr lang="en-US">
                <a:solidFill>
                  <a:srgbClr val="002060"/>
                </a:solidFill>
              </a:rPr>
              <a:t> trivial.  As a matter of fact, it is quite impossible.</a:t>
            </a:r>
            <a:endParaRPr lang="en-US" b="1" i="1">
              <a:solidFill>
                <a:srgbClr val="002060"/>
              </a:solidFill>
            </a:endParaRPr>
          </a:p>
        </p:txBody>
      </p:sp>
      <p:sp>
        <p:nvSpPr>
          <p:cNvPr id="770055" name="Text Box 7"/>
          <p:cNvSpPr txBox="1">
            <a:spLocks noChangeArrowheads="1"/>
          </p:cNvSpPr>
          <p:nvPr/>
        </p:nvSpPr>
        <p:spPr bwMode="auto">
          <a:xfrm>
            <a:off x="609600" y="5089525"/>
            <a:ext cx="6827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CI calculations can be performed on systems containing up</a:t>
            </a:r>
          </a:p>
          <a:p>
            <a:r>
              <a:rPr lang="en-US">
                <a:solidFill>
                  <a:srgbClr val="002060"/>
                </a:solidFill>
              </a:rPr>
              <a:t>to a few billion configurations.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7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70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7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7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7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7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7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7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70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7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0051" grpId="0" autoUpdateAnimBg="0"/>
      <p:bldP spid="770052" grpId="0" autoUpdateAnimBg="0"/>
      <p:bldP spid="770053" grpId="0" autoUpdateAnimBg="0"/>
      <p:bldP spid="770054" grpId="0" autoUpdateAnimBg="0"/>
      <p:bldP spid="770055" grpId="0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A489D1A-0CFD-4453-9BDD-EB93245EC4FE}" type="slidenum">
              <a:rPr lang="en-US" sz="1400" smtClean="0">
                <a:solidFill>
                  <a:srgbClr val="002060"/>
                </a:solidFill>
              </a:rPr>
              <a:pPr/>
              <a:t>66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611" name="Text Box 2"/>
          <p:cNvSpPr txBox="1">
            <a:spLocks noChangeArrowheads="1"/>
          </p:cNvSpPr>
          <p:nvPr/>
        </p:nvSpPr>
        <p:spPr bwMode="auto">
          <a:xfrm>
            <a:off x="2286000" y="228600"/>
            <a:ext cx="4514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Truncated Configuration Interaction</a:t>
            </a:r>
          </a:p>
        </p:txBody>
      </p:sp>
      <p:sp>
        <p:nvSpPr>
          <p:cNvPr id="771075" name="Text Box 3"/>
          <p:cNvSpPr txBox="1">
            <a:spLocks noChangeArrowheads="1"/>
          </p:cNvSpPr>
          <p:nvPr/>
        </p:nvSpPr>
        <p:spPr bwMode="auto">
          <a:xfrm>
            <a:off x="555625" y="914400"/>
            <a:ext cx="7292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absolutely </a:t>
            </a:r>
            <a:r>
              <a:rPr lang="en-US" b="1">
                <a:solidFill>
                  <a:srgbClr val="FF33CC"/>
                </a:solidFill>
              </a:rPr>
              <a:t>MUST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cut down on the number of configurations</a:t>
            </a:r>
          </a:p>
          <a:p>
            <a:r>
              <a:rPr lang="en-US">
                <a:solidFill>
                  <a:srgbClr val="002060"/>
                </a:solidFill>
              </a:rPr>
              <a:t>that are used.  There are two procedures for this.</a:t>
            </a:r>
          </a:p>
        </p:txBody>
      </p:sp>
      <p:sp>
        <p:nvSpPr>
          <p:cNvPr id="771076" name="Text Box 4"/>
          <p:cNvSpPr txBox="1">
            <a:spLocks noChangeArrowheads="1"/>
          </p:cNvSpPr>
          <p:nvPr/>
        </p:nvSpPr>
        <p:spPr bwMode="auto">
          <a:xfrm>
            <a:off x="593725" y="1916113"/>
            <a:ext cx="7437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1.  The “Frozen Core” approximation</a:t>
            </a:r>
          </a:p>
          <a:p>
            <a:r>
              <a:rPr lang="en-US"/>
              <a:t>      </a:t>
            </a:r>
            <a:r>
              <a:rPr lang="en-US">
                <a:solidFill>
                  <a:srgbClr val="002060"/>
                </a:solidFill>
              </a:rPr>
              <a:t>Only allow excitations involving electrons in the valence shell</a:t>
            </a:r>
          </a:p>
        </p:txBody>
      </p:sp>
      <p:sp>
        <p:nvSpPr>
          <p:cNvPr id="771077" name="Text Box 5"/>
          <p:cNvSpPr txBox="1">
            <a:spLocks noChangeArrowheads="1"/>
          </p:cNvSpPr>
          <p:nvPr/>
        </p:nvSpPr>
        <p:spPr bwMode="auto">
          <a:xfrm>
            <a:off x="609600" y="2830513"/>
            <a:ext cx="8418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FF33CC"/>
                </a:solidFill>
              </a:rPr>
              <a:t>2.  Eliminate excitations involving transfer of  a large number of electrons.</a:t>
            </a:r>
          </a:p>
        </p:txBody>
      </p:sp>
      <p:sp>
        <p:nvSpPr>
          <p:cNvPr id="771078" name="Text Box 6"/>
          <p:cNvSpPr txBox="1">
            <a:spLocks noChangeArrowheads="1"/>
          </p:cNvSpPr>
          <p:nvPr/>
        </p:nvSpPr>
        <p:spPr bwMode="auto">
          <a:xfrm>
            <a:off x="1279525" y="3287713"/>
            <a:ext cx="6888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CISD:  </a:t>
            </a:r>
            <a:r>
              <a:rPr lang="en-US">
                <a:solidFill>
                  <a:srgbClr val="002060"/>
                </a:solidFill>
              </a:rPr>
              <a:t>Configuration Interaction with only single and double</a:t>
            </a:r>
          </a:p>
          <a:p>
            <a:r>
              <a:rPr lang="en-US">
                <a:solidFill>
                  <a:srgbClr val="002060"/>
                </a:solidFill>
              </a:rPr>
              <a:t>            excitations</a:t>
            </a:r>
          </a:p>
        </p:txBody>
      </p:sp>
      <p:sp>
        <p:nvSpPr>
          <p:cNvPr id="771079" name="Text Box 7"/>
          <p:cNvSpPr txBox="1">
            <a:spLocks noChangeArrowheads="1"/>
          </p:cNvSpPr>
          <p:nvPr/>
        </p:nvSpPr>
        <p:spPr bwMode="auto">
          <a:xfrm>
            <a:off x="1143000" y="4114800"/>
            <a:ext cx="6619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CISDT:  </a:t>
            </a:r>
            <a:r>
              <a:rPr lang="en-US">
                <a:solidFill>
                  <a:srgbClr val="002060"/>
                </a:solidFill>
              </a:rPr>
              <a:t>Configuration Interaction with only single, double</a:t>
            </a:r>
          </a:p>
          <a:p>
            <a:r>
              <a:rPr lang="en-US">
                <a:solidFill>
                  <a:srgbClr val="002060"/>
                </a:solidFill>
              </a:rPr>
              <a:t>              and triple excitations</a:t>
            </a:r>
          </a:p>
        </p:txBody>
      </p:sp>
      <p:sp>
        <p:nvSpPr>
          <p:cNvPr id="771080" name="Text Box 8"/>
          <p:cNvSpPr txBox="1">
            <a:spLocks noChangeArrowheads="1"/>
          </p:cNvSpPr>
          <p:nvPr/>
        </p:nvSpPr>
        <p:spPr bwMode="auto">
          <a:xfrm>
            <a:off x="1050925" y="5040313"/>
            <a:ext cx="6688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medium to larger molecules, even CISDT involves too</a:t>
            </a:r>
          </a:p>
          <a:p>
            <a:r>
              <a:rPr lang="en-US">
                <a:solidFill>
                  <a:srgbClr val="002060"/>
                </a:solidFill>
              </a:rPr>
              <a:t>many excitations to be done in a reasonable time.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71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7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7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7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7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7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71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7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7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7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7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7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75" grpId="0" autoUpdateAnimBg="0"/>
      <p:bldP spid="771076" grpId="0" autoUpdateAnimBg="0"/>
      <p:bldP spid="771077" grpId="0" autoUpdateAnimBg="0"/>
      <p:bldP spid="771078" grpId="0" autoUpdateAnimBg="0"/>
      <p:bldP spid="771079" grpId="0" autoUpdateAnimBg="0"/>
      <p:bldP spid="771080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5BC4003-45CA-4593-8DBE-2BECD52F78BB}" type="slidenum">
              <a:rPr lang="en-US" sz="1400" smtClean="0">
                <a:solidFill>
                  <a:srgbClr val="002060"/>
                </a:solidFill>
              </a:rPr>
              <a:pPr/>
              <a:t>67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9635" name="Text Box 1026"/>
          <p:cNvSpPr txBox="1">
            <a:spLocks noChangeArrowheads="1"/>
          </p:cNvSpPr>
          <p:nvPr/>
        </p:nvSpPr>
        <p:spPr bwMode="auto">
          <a:xfrm>
            <a:off x="1951038" y="381000"/>
            <a:ext cx="5287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 final note on currently used CI methods.</a:t>
            </a:r>
          </a:p>
        </p:txBody>
      </p:sp>
      <p:sp>
        <p:nvSpPr>
          <p:cNvPr id="772099" name="Text Box 1027"/>
          <p:cNvSpPr txBox="1">
            <a:spLocks noChangeArrowheads="1"/>
          </p:cNvSpPr>
          <p:nvPr/>
        </p:nvSpPr>
        <p:spPr bwMode="auto">
          <a:xfrm>
            <a:off x="533400" y="1117600"/>
            <a:ext cx="8285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You will see calculations in the literature using the following CI methods,</a:t>
            </a:r>
          </a:p>
          <a:p>
            <a:r>
              <a:rPr lang="en-US">
                <a:solidFill>
                  <a:srgbClr val="002060"/>
                </a:solidFill>
              </a:rPr>
              <a:t>and so I’ll comment briefly on them.</a:t>
            </a:r>
          </a:p>
        </p:txBody>
      </p:sp>
      <p:sp>
        <p:nvSpPr>
          <p:cNvPr id="772100" name="Text Box 1028"/>
          <p:cNvSpPr txBox="1">
            <a:spLocks noChangeArrowheads="1"/>
          </p:cNvSpPr>
          <p:nvPr/>
        </p:nvSpPr>
        <p:spPr bwMode="auto">
          <a:xfrm>
            <a:off x="715963" y="2097088"/>
            <a:ext cx="720883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QCISD:  </a:t>
            </a:r>
            <a:r>
              <a:rPr lang="en-US">
                <a:solidFill>
                  <a:srgbClr val="002060"/>
                </a:solidFill>
              </a:rPr>
              <a:t>There is a problem with truncated CI called </a:t>
            </a:r>
          </a:p>
          <a:p>
            <a:r>
              <a:rPr lang="en-US">
                <a:solidFill>
                  <a:srgbClr val="002060"/>
                </a:solidFill>
              </a:rPr>
              <a:t>               “</a:t>
            </a:r>
            <a:r>
              <a:rPr lang="en-US">
                <a:solidFill>
                  <a:schemeClr val="bg1"/>
                </a:solidFill>
              </a:rPr>
              <a:t>size consistency</a:t>
            </a:r>
            <a:r>
              <a:rPr lang="en-US">
                <a:solidFill>
                  <a:srgbClr val="002060"/>
                </a:solidFill>
              </a:rPr>
              <a:t>” (don’t worry about it).</a:t>
            </a:r>
          </a:p>
          <a:p>
            <a:r>
              <a:rPr lang="en-US">
                <a:solidFill>
                  <a:srgbClr val="002060"/>
                </a:solidFill>
              </a:rPr>
              <a:t>               The Q represents a “quadratic correction” intended to</a:t>
            </a:r>
          </a:p>
          <a:p>
            <a:r>
              <a:rPr lang="en-US">
                <a:solidFill>
                  <a:srgbClr val="002060"/>
                </a:solidFill>
              </a:rPr>
              <a:t>                minimize this problem.</a:t>
            </a:r>
          </a:p>
        </p:txBody>
      </p:sp>
      <p:sp>
        <p:nvSpPr>
          <p:cNvPr id="772101" name="Text Box 1029"/>
          <p:cNvSpPr txBox="1">
            <a:spLocks noChangeArrowheads="1"/>
          </p:cNvSpPr>
          <p:nvPr/>
        </p:nvSpPr>
        <p:spPr bwMode="auto">
          <a:xfrm>
            <a:off x="381000" y="3657600"/>
            <a:ext cx="69802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QCISD(T):  </a:t>
            </a:r>
            <a:r>
              <a:rPr lang="en-US">
                <a:solidFill>
                  <a:srgbClr val="002060"/>
                </a:solidFill>
              </a:rPr>
              <a:t>We just mentioned that QCISDT isn’t feasible for</a:t>
            </a:r>
          </a:p>
          <a:p>
            <a:r>
              <a:rPr lang="en-US">
                <a:solidFill>
                  <a:srgbClr val="002060"/>
                </a:solidFill>
              </a:rPr>
              <a:t>                   most molecules; i.e. there are too many triply</a:t>
            </a:r>
          </a:p>
          <a:p>
            <a:r>
              <a:rPr lang="en-US">
                <a:solidFill>
                  <a:srgbClr val="002060"/>
                </a:solidFill>
              </a:rPr>
              <a:t>                   excited excitations.</a:t>
            </a:r>
          </a:p>
        </p:txBody>
      </p:sp>
      <p:sp>
        <p:nvSpPr>
          <p:cNvPr id="772102" name="Text Box 1030"/>
          <p:cNvSpPr txBox="1">
            <a:spLocks noChangeArrowheads="1"/>
          </p:cNvSpPr>
          <p:nvPr/>
        </p:nvSpPr>
        <p:spPr bwMode="auto">
          <a:xfrm>
            <a:off x="1704975" y="4800600"/>
            <a:ext cx="5991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</a:t>
            </a:r>
            <a:r>
              <a:rPr lang="en-US">
                <a:solidFill>
                  <a:srgbClr val="FF33CC"/>
                </a:solidFill>
              </a:rPr>
              <a:t>(T)</a:t>
            </a:r>
            <a:r>
              <a:rPr lang="en-US">
                <a:solidFill>
                  <a:srgbClr val="002060"/>
                </a:solidFill>
              </a:rPr>
              <a:t> indicates that the effects of triple excitations</a:t>
            </a:r>
          </a:p>
          <a:p>
            <a:r>
              <a:rPr lang="en-US">
                <a:solidFill>
                  <a:srgbClr val="002060"/>
                </a:solidFill>
              </a:rPr>
              <a:t>are approximated (using a perturbation treatment).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7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7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7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7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7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7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7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7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2099" grpId="0" autoUpdateAnimBg="0"/>
      <p:bldP spid="772100" grpId="0" autoUpdateAnimBg="0"/>
      <p:bldP spid="772101" grpId="0" autoUpdateAnimBg="0"/>
      <p:bldP spid="772102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058D9C6-F5E5-4702-AC07-0177FAA9FA47}" type="slidenum">
              <a:rPr lang="en-US" sz="1400" smtClean="0">
                <a:solidFill>
                  <a:srgbClr val="002060"/>
                </a:solidFill>
              </a:rPr>
              <a:pPr/>
              <a:t>68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2362200" y="182563"/>
            <a:ext cx="42449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chemeClr val="bg1"/>
                </a:solidFill>
              </a:rPr>
              <a:t>Coupled Cluster (CC) Methods</a:t>
            </a:r>
          </a:p>
        </p:txBody>
      </p:sp>
      <p:sp>
        <p:nvSpPr>
          <p:cNvPr id="766980" name="Text Box 4"/>
          <p:cNvSpPr txBox="1">
            <a:spLocks noChangeArrowheads="1"/>
          </p:cNvSpPr>
          <p:nvPr/>
        </p:nvSpPr>
        <p:spPr bwMode="auto">
          <a:xfrm>
            <a:off x="533400" y="871538"/>
            <a:ext cx="7766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recent years, an alterative to Configuration Interaction treatments</a:t>
            </a:r>
          </a:p>
          <a:p>
            <a:r>
              <a:rPr lang="en-US">
                <a:solidFill>
                  <a:srgbClr val="002060"/>
                </a:solidFill>
              </a:rPr>
              <a:t>of elecron correlation, named Coupled Cluster (CC) methods, has</a:t>
            </a:r>
          </a:p>
          <a:p>
            <a:r>
              <a:rPr lang="en-US">
                <a:solidFill>
                  <a:srgbClr val="002060"/>
                </a:solidFill>
              </a:rPr>
              <a:t>become popular.</a:t>
            </a:r>
          </a:p>
        </p:txBody>
      </p:sp>
      <p:sp>
        <p:nvSpPr>
          <p:cNvPr id="766981" name="Text Box 5"/>
          <p:cNvSpPr txBox="1">
            <a:spLocks noChangeArrowheads="1"/>
          </p:cNvSpPr>
          <p:nvPr/>
        </p:nvSpPr>
        <p:spPr bwMode="auto">
          <a:xfrm>
            <a:off x="533400" y="2106613"/>
            <a:ext cx="83042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details of the CC calculations differ from those of CI.  However,</a:t>
            </a:r>
          </a:p>
          <a:p>
            <a:r>
              <a:rPr lang="en-US">
                <a:solidFill>
                  <a:srgbClr val="002060"/>
                </a:solidFill>
              </a:rPr>
              <a:t>the two methods are very similar.  Coupled Cluster is basically a</a:t>
            </a:r>
          </a:p>
          <a:p>
            <a:r>
              <a:rPr lang="en-US">
                <a:solidFill>
                  <a:srgbClr val="002060"/>
                </a:solidFill>
              </a:rPr>
              <a:t>different procedure used to “mix” in excited state electron configurations.</a:t>
            </a:r>
          </a:p>
        </p:txBody>
      </p:sp>
      <p:sp>
        <p:nvSpPr>
          <p:cNvPr id="766982" name="Text Box 6"/>
          <p:cNvSpPr txBox="1">
            <a:spLocks noChangeArrowheads="1"/>
          </p:cNvSpPr>
          <p:nvPr/>
        </p:nvSpPr>
        <p:spPr bwMode="auto">
          <a:xfrm>
            <a:off x="595313" y="3413125"/>
            <a:ext cx="75580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In principle</a:t>
            </a:r>
            <a:r>
              <a:rPr lang="en-US">
                <a:solidFill>
                  <a:srgbClr val="002060"/>
                </a:solidFill>
              </a:rPr>
              <a:t>, CC is supposed to be a superior method, in that</a:t>
            </a:r>
          </a:p>
          <a:p>
            <a:r>
              <a:rPr lang="en-US">
                <a:solidFill>
                  <a:srgbClr val="002060"/>
                </a:solidFill>
              </a:rPr>
              <a:t>it does not make some of the approximations used in the practical</a:t>
            </a:r>
          </a:p>
          <a:p>
            <a:r>
              <a:rPr lang="en-US">
                <a:solidFill>
                  <a:srgbClr val="002060"/>
                </a:solidFill>
              </a:rPr>
              <a:t>application of CI.</a:t>
            </a:r>
          </a:p>
        </p:txBody>
      </p:sp>
      <p:sp>
        <p:nvSpPr>
          <p:cNvPr id="766983" name="Text Box 7"/>
          <p:cNvSpPr txBox="1">
            <a:spLocks noChangeArrowheads="1"/>
          </p:cNvSpPr>
          <p:nvPr/>
        </p:nvSpPr>
        <p:spPr bwMode="auto">
          <a:xfrm>
            <a:off x="669925" y="4632325"/>
            <a:ext cx="764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</a:t>
            </a:r>
            <a:r>
              <a:rPr lang="en-US" b="1">
                <a:solidFill>
                  <a:srgbClr val="FF33CC"/>
                </a:solidFill>
              </a:rPr>
              <a:t>in practice</a:t>
            </a:r>
            <a:r>
              <a:rPr lang="en-US">
                <a:solidFill>
                  <a:srgbClr val="002060"/>
                </a:solidFill>
              </a:rPr>
              <a:t>, equivalent levels of both methods yield very</a:t>
            </a:r>
          </a:p>
          <a:p>
            <a:r>
              <a:rPr lang="en-US">
                <a:solidFill>
                  <a:srgbClr val="002060"/>
                </a:solidFill>
              </a:rPr>
              <a:t>similar results for most molecules.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6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6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6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6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6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6980" grpId="0" autoUpdateAnimBg="0"/>
      <p:bldP spid="766981" grpId="0" autoUpdateAnimBg="0"/>
      <p:bldP spid="766982" grpId="0" autoUpdateAnimBg="0"/>
      <p:bldP spid="766983" grpId="0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B457BA9-EB91-4BAB-BF53-B8D7089DBB04}" type="slidenum">
              <a:rPr lang="en-US" sz="1400" smtClean="0">
                <a:solidFill>
                  <a:srgbClr val="002060"/>
                </a:solidFill>
              </a:rPr>
              <a:pPr/>
              <a:t>69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91554" name="Text Box 2"/>
          <p:cNvSpPr txBox="1">
            <a:spLocks noChangeArrowheads="1"/>
          </p:cNvSpPr>
          <p:nvPr/>
        </p:nvSpPr>
        <p:spPr bwMode="auto">
          <a:xfrm>
            <a:off x="876300" y="773113"/>
            <a:ext cx="70485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CCSD:  </a:t>
            </a:r>
            <a:r>
              <a:rPr lang="en-US">
                <a:solidFill>
                  <a:srgbClr val="002060"/>
                </a:solidFill>
              </a:rPr>
              <a:t>Coupled Cluster including single and double electron</a:t>
            </a:r>
          </a:p>
          <a:p>
            <a:r>
              <a:rPr lang="en-US">
                <a:solidFill>
                  <a:srgbClr val="002060"/>
                </a:solidFill>
              </a:rPr>
              <a:t>              excitations.</a:t>
            </a:r>
          </a:p>
        </p:txBody>
      </p:sp>
      <p:sp>
        <p:nvSpPr>
          <p:cNvPr id="791555" name="Text Box 3"/>
          <p:cNvSpPr txBox="1">
            <a:spLocks noChangeArrowheads="1"/>
          </p:cNvSpPr>
          <p:nvPr/>
        </p:nvSpPr>
        <p:spPr bwMode="auto">
          <a:xfrm>
            <a:off x="541338" y="2422525"/>
            <a:ext cx="73723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CCSD(T):  </a:t>
            </a:r>
            <a:r>
              <a:rPr lang="en-US">
                <a:solidFill>
                  <a:srgbClr val="002060"/>
                </a:solidFill>
              </a:rPr>
              <a:t>Coupled Cluster including single and double electron</a:t>
            </a:r>
          </a:p>
          <a:p>
            <a:r>
              <a:rPr lang="en-US">
                <a:solidFill>
                  <a:srgbClr val="002060"/>
                </a:solidFill>
              </a:rPr>
              <a:t>                  excitations + an approximate treatment of triple</a:t>
            </a:r>
          </a:p>
          <a:p>
            <a:r>
              <a:rPr lang="en-US">
                <a:solidFill>
                  <a:srgbClr val="002060"/>
                </a:solidFill>
              </a:rPr>
              <a:t>                  electron excitations.</a:t>
            </a:r>
          </a:p>
        </p:txBody>
      </p:sp>
      <p:sp>
        <p:nvSpPr>
          <p:cNvPr id="791557" name="Text Box 5"/>
          <p:cNvSpPr txBox="1">
            <a:spLocks noChangeArrowheads="1"/>
          </p:cNvSpPr>
          <p:nvPr/>
        </p:nvSpPr>
        <p:spPr bwMode="auto">
          <a:xfrm>
            <a:off x="3495675" y="1508125"/>
            <a:ext cx="199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CCSD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 QCISD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91558" name="Text Box 6"/>
          <p:cNvSpPr txBox="1">
            <a:spLocks noChangeArrowheads="1"/>
          </p:cNvSpPr>
          <p:nvPr/>
        </p:nvSpPr>
        <p:spPr bwMode="auto">
          <a:xfrm>
            <a:off x="3228975" y="3794125"/>
            <a:ext cx="2638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CCSD(T)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 QCISD(T)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91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9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91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9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91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9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91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9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4" grpId="0" autoUpdateAnimBg="0"/>
      <p:bldP spid="791555" grpId="0" autoUpdateAnimBg="0"/>
      <p:bldP spid="791557" grpId="0" autoUpdateAnimBg="0"/>
      <p:bldP spid="791558" grpId="0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5BCD513-D6EB-42ED-9506-20DBD38455DC}" type="slidenum">
              <a:rPr lang="en-US" sz="1400" smtClean="0">
                <a:solidFill>
                  <a:srgbClr val="002060"/>
                </a:solidFill>
              </a:rPr>
              <a:pPr/>
              <a:t>70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72708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58801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72709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1711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72710" name="Text Box 5"/>
          <p:cNvSpPr txBox="1">
            <a:spLocks noChangeArrowheads="1"/>
          </p:cNvSpPr>
          <p:nvPr/>
        </p:nvSpPr>
        <p:spPr bwMode="auto">
          <a:xfrm>
            <a:off x="460375" y="4387850"/>
            <a:ext cx="2817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72711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72712" name="Text Box 7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72713" name="Text Box 8"/>
          <p:cNvSpPr txBox="1">
            <a:spLocks noChangeArrowheads="1"/>
          </p:cNvSpPr>
          <p:nvPr/>
        </p:nvSpPr>
        <p:spPr bwMode="auto">
          <a:xfrm>
            <a:off x="484188" y="3090863"/>
            <a:ext cx="69278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72714" name="Text Box 9"/>
          <p:cNvSpPr txBox="1">
            <a:spLocks noChangeArrowheads="1"/>
          </p:cNvSpPr>
          <p:nvPr/>
        </p:nvSpPr>
        <p:spPr bwMode="auto">
          <a:xfrm>
            <a:off x="508000" y="3732213"/>
            <a:ext cx="3946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Density Functional Theory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72715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52CBFAB-11A7-4F0A-9BE9-1C408DE29AF9}" type="slidenum">
              <a:rPr lang="en-US" sz="1400" smtClean="0">
                <a:solidFill>
                  <a:srgbClr val="002060"/>
                </a:solidFill>
              </a:rPr>
              <a:pPr/>
              <a:t>71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Density Functional Theory:  A Brief Introduction</a:t>
            </a:r>
          </a:p>
        </p:txBody>
      </p:sp>
      <p:sp>
        <p:nvSpPr>
          <p:cNvPr id="762883" name="Text Box 3"/>
          <p:cNvSpPr txBox="1">
            <a:spLocks noChangeArrowheads="1"/>
          </p:cNvSpPr>
          <p:nvPr/>
        </p:nvSpPr>
        <p:spPr bwMode="auto">
          <a:xfrm>
            <a:off x="609600" y="925513"/>
            <a:ext cx="71183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Density Functional Theory (DFT) has become a fairly popular</a:t>
            </a:r>
          </a:p>
          <a:p>
            <a:r>
              <a:rPr lang="en-US">
                <a:solidFill>
                  <a:srgbClr val="002060"/>
                </a:solidFill>
              </a:rPr>
              <a:t>alternative to the Hartree-Fock method to compute the energy</a:t>
            </a:r>
          </a:p>
          <a:p>
            <a:r>
              <a:rPr lang="en-US">
                <a:solidFill>
                  <a:srgbClr val="002060"/>
                </a:solidFill>
              </a:rPr>
              <a:t>of molecules.</a:t>
            </a:r>
          </a:p>
        </p:txBody>
      </p:sp>
      <p:sp>
        <p:nvSpPr>
          <p:cNvPr id="762884" name="Text Box 4"/>
          <p:cNvSpPr txBox="1">
            <a:spLocks noChangeArrowheads="1"/>
          </p:cNvSpPr>
          <p:nvPr/>
        </p:nvSpPr>
        <p:spPr bwMode="auto">
          <a:xfrm>
            <a:off x="593725" y="2068513"/>
            <a:ext cx="8301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Its chief advantage is that one can compute the energy </a:t>
            </a:r>
            <a:r>
              <a:rPr lang="en-US" b="1">
                <a:solidFill>
                  <a:srgbClr val="FF33CC"/>
                </a:solidFill>
              </a:rPr>
              <a:t>with correlation</a:t>
            </a:r>
          </a:p>
          <a:p>
            <a:r>
              <a:rPr lang="en-US" b="1">
                <a:solidFill>
                  <a:srgbClr val="FF33CC"/>
                </a:solidFill>
              </a:rPr>
              <a:t>corrections</a:t>
            </a:r>
            <a:r>
              <a:rPr lang="en-US">
                <a:solidFill>
                  <a:srgbClr val="FF33CC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at a computational cost similar to that of H-F calculations.</a:t>
            </a:r>
          </a:p>
        </p:txBody>
      </p:sp>
      <p:sp>
        <p:nvSpPr>
          <p:cNvPr id="762885" name="Text Box 5"/>
          <p:cNvSpPr txBox="1">
            <a:spLocks noChangeArrowheads="1"/>
          </p:cNvSpPr>
          <p:nvPr/>
        </p:nvSpPr>
        <p:spPr bwMode="auto">
          <a:xfrm>
            <a:off x="596900" y="4022725"/>
            <a:ext cx="3060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What is a “Functional”?</a:t>
            </a:r>
          </a:p>
        </p:txBody>
      </p:sp>
      <p:sp>
        <p:nvSpPr>
          <p:cNvPr id="762886" name="Text Box 6"/>
          <p:cNvSpPr txBox="1">
            <a:spLocks noChangeArrowheads="1"/>
          </p:cNvSpPr>
          <p:nvPr/>
        </p:nvSpPr>
        <p:spPr bwMode="auto">
          <a:xfrm>
            <a:off x="609600" y="4479925"/>
            <a:ext cx="4456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functional is a function of a function.</a:t>
            </a:r>
          </a:p>
        </p:txBody>
      </p:sp>
      <p:sp>
        <p:nvSpPr>
          <p:cNvPr id="762887" name="Text Box 7"/>
          <p:cNvSpPr txBox="1">
            <a:spLocks noChangeArrowheads="1"/>
          </p:cNvSpPr>
          <p:nvPr/>
        </p:nvSpPr>
        <p:spPr bwMode="auto">
          <a:xfrm>
            <a:off x="609600" y="2955925"/>
            <a:ext cx="77660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DFT, it is assumed that the energy is a </a:t>
            </a:r>
            <a:r>
              <a:rPr lang="en-US" b="1">
                <a:solidFill>
                  <a:srgbClr val="FF33CC"/>
                </a:solidFill>
              </a:rPr>
              <a:t>functional</a:t>
            </a:r>
            <a:r>
              <a:rPr lang="en-US">
                <a:solidFill>
                  <a:srgbClr val="FF33CC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of the electron</a:t>
            </a:r>
          </a:p>
          <a:p>
            <a:r>
              <a:rPr lang="en-US">
                <a:solidFill>
                  <a:srgbClr val="002060"/>
                </a:solidFill>
              </a:rPr>
              <a:t>density,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(x,y,z).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2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6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6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6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2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6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2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6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62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6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2883" grpId="0" autoUpdateAnimBg="0"/>
      <p:bldP spid="762884" grpId="0" autoUpdateAnimBg="0"/>
      <p:bldP spid="762885" grpId="0" autoUpdateAnimBg="0"/>
      <p:bldP spid="762886" grpId="0" autoUpdateAnimBg="0"/>
      <p:bldP spid="762887" grpId="0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27FF5EA-2ABA-4A80-9C73-28C113FA8116}" type="slidenum">
              <a:rPr lang="en-US" sz="1400" smtClean="0">
                <a:solidFill>
                  <a:srgbClr val="002060"/>
                </a:solidFill>
              </a:rPr>
              <a:pPr/>
              <a:t>72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33400" y="441325"/>
            <a:ext cx="7415213" cy="900113"/>
            <a:chOff x="336" y="278"/>
            <a:chExt cx="4671" cy="567"/>
          </a:xfrm>
        </p:grpSpPr>
        <p:sp>
          <p:nvSpPr>
            <p:cNvPr id="74761" name="Text Box 2"/>
            <p:cNvSpPr txBox="1">
              <a:spLocks noChangeArrowheads="1"/>
            </p:cNvSpPr>
            <p:nvPr/>
          </p:nvSpPr>
          <p:spPr bwMode="auto">
            <a:xfrm>
              <a:off x="336" y="278"/>
              <a:ext cx="467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electron density is a </a:t>
              </a:r>
              <a:r>
                <a:rPr lang="en-US" b="1">
                  <a:solidFill>
                    <a:srgbClr val="FF33CC"/>
                  </a:solidFill>
                </a:rPr>
                <a:t>function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of the coordinates (x, y and z)</a:t>
              </a:r>
            </a:p>
          </p:txBody>
        </p:sp>
        <p:graphicFrame>
          <p:nvGraphicFramePr>
            <p:cNvPr id="74762" name="Object 3"/>
            <p:cNvGraphicFramePr>
              <a:graphicFrameLocks noChangeAspect="1"/>
            </p:cNvGraphicFramePr>
            <p:nvPr/>
          </p:nvGraphicFramePr>
          <p:xfrm>
            <a:off x="2205" y="618"/>
            <a:ext cx="1011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817" name="Equation" r:id="rId3" imgW="762000" imgH="95375" progId="Equation.DSMT4">
                    <p:embed/>
                  </p:oleObj>
                </mc:Choice>
                <mc:Fallback>
                  <p:oleObj name="Equation" r:id="rId3" imgW="762000" imgH="95375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5" y="618"/>
                          <a:ext cx="1011" cy="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63563" y="1611313"/>
            <a:ext cx="5837237" cy="979487"/>
            <a:chOff x="355" y="1015"/>
            <a:chExt cx="3677" cy="617"/>
          </a:xfrm>
        </p:grpSpPr>
        <p:sp>
          <p:nvSpPr>
            <p:cNvPr id="74759" name="Text Box 4"/>
            <p:cNvSpPr txBox="1">
              <a:spLocks noChangeArrowheads="1"/>
            </p:cNvSpPr>
            <p:nvPr/>
          </p:nvSpPr>
          <p:spPr bwMode="auto">
            <a:xfrm>
              <a:off x="355" y="1015"/>
              <a:ext cx="367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energy is a </a:t>
              </a:r>
              <a:r>
                <a:rPr lang="en-US" b="1">
                  <a:solidFill>
                    <a:srgbClr val="FF33CC"/>
                  </a:solidFill>
                </a:rPr>
                <a:t>functional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of the electron density.</a:t>
              </a:r>
            </a:p>
          </p:txBody>
        </p:sp>
        <p:graphicFrame>
          <p:nvGraphicFramePr>
            <p:cNvPr id="74760" name="Object 5"/>
            <p:cNvGraphicFramePr>
              <a:graphicFrameLocks noChangeAspect="1"/>
            </p:cNvGraphicFramePr>
            <p:nvPr/>
          </p:nvGraphicFramePr>
          <p:xfrm>
            <a:off x="1878" y="1419"/>
            <a:ext cx="1434" cy="2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818" name="Equation" r:id="rId5" imgW="1409633" imgH="95375" progId="Equation.DSMT4">
                    <p:embed/>
                  </p:oleObj>
                </mc:Choice>
                <mc:Fallback>
                  <p:oleObj name="Equation" r:id="rId5" imgW="1409633" imgH="95375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78" y="1419"/>
                          <a:ext cx="1434" cy="2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01798" name="Text Box 6"/>
          <p:cNvSpPr txBox="1">
            <a:spLocks noChangeArrowheads="1"/>
          </p:cNvSpPr>
          <p:nvPr/>
        </p:nvSpPr>
        <p:spPr bwMode="auto">
          <a:xfrm>
            <a:off x="2562225" y="3048000"/>
            <a:ext cx="3457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Types of Electronic Energy</a:t>
            </a:r>
          </a:p>
        </p:txBody>
      </p:sp>
      <p:sp>
        <p:nvSpPr>
          <p:cNvPr id="801799" name="Text Box 7"/>
          <p:cNvSpPr txBox="1">
            <a:spLocks noChangeArrowheads="1"/>
          </p:cNvSpPr>
          <p:nvPr/>
        </p:nvSpPr>
        <p:spPr bwMode="auto">
          <a:xfrm>
            <a:off x="990600" y="3794125"/>
            <a:ext cx="535146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</a:pPr>
            <a:r>
              <a:rPr lang="en-US">
                <a:solidFill>
                  <a:srgbClr val="002060"/>
                </a:solidFill>
              </a:rPr>
              <a:t>Kinetic Energy, T(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)</a:t>
            </a:r>
            <a:endParaRPr lang="en-US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rgbClr val="002060"/>
                </a:solidFill>
              </a:rPr>
              <a:t>Nuclear-Electron Attraction Energy, E</a:t>
            </a:r>
            <a:r>
              <a:rPr lang="en-US" baseline="-25000">
                <a:solidFill>
                  <a:srgbClr val="002060"/>
                </a:solidFill>
              </a:rPr>
              <a:t>ne</a:t>
            </a:r>
            <a:r>
              <a:rPr lang="en-US">
                <a:solidFill>
                  <a:srgbClr val="002060"/>
                </a:solidFill>
              </a:rPr>
              <a:t>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)</a:t>
            </a:r>
            <a:endParaRPr lang="en-US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rgbClr val="002060"/>
                </a:solidFill>
              </a:rPr>
              <a:t>Coulomb Repulsion Energy, J(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)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en-US">
                <a:solidFill>
                  <a:srgbClr val="002060"/>
                </a:solidFill>
                <a:sym typeface="Symbol" pitchFamily="18" charset="2"/>
              </a:rPr>
              <a:t>Exchange and Correlation Energy, E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xc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()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0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01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01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01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01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017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017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017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8017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1798" grpId="0" autoUpdateAnimBg="0"/>
      <p:bldP spid="801799" grpId="0" build="p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C083171-A2D7-4284-AC0B-7A6565FE1B64}" type="slidenum">
              <a:rPr lang="en-US" sz="1400" smtClean="0">
                <a:solidFill>
                  <a:srgbClr val="002060"/>
                </a:solidFill>
              </a:rPr>
              <a:pPr/>
              <a:t>73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46125" y="468313"/>
            <a:ext cx="5864225" cy="987425"/>
            <a:chOff x="470" y="295"/>
            <a:chExt cx="3694" cy="622"/>
          </a:xfrm>
        </p:grpSpPr>
        <p:sp>
          <p:nvSpPr>
            <p:cNvPr id="75784" name="Text Box 2"/>
            <p:cNvSpPr txBox="1">
              <a:spLocks noChangeArrowheads="1"/>
            </p:cNvSpPr>
            <p:nvPr/>
          </p:nvSpPr>
          <p:spPr bwMode="auto">
            <a:xfrm>
              <a:off x="470" y="295"/>
              <a:ext cx="27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DFT expression for the energy is:</a:t>
              </a:r>
            </a:p>
          </p:txBody>
        </p:sp>
        <p:graphicFrame>
          <p:nvGraphicFramePr>
            <p:cNvPr id="75785" name="Object 3"/>
            <p:cNvGraphicFramePr>
              <a:graphicFrameLocks noChangeAspect="1"/>
            </p:cNvGraphicFramePr>
            <p:nvPr/>
          </p:nvGraphicFramePr>
          <p:xfrm>
            <a:off x="1585" y="675"/>
            <a:ext cx="2579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813" name="Equation" r:id="rId3" imgW="2438400" imgH="123744" progId="Equation.DSMT4">
                    <p:embed/>
                  </p:oleObj>
                </mc:Choice>
                <mc:Fallback>
                  <p:oleObj name="Equation" r:id="rId3" imgW="2438400" imgH="123744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5" y="675"/>
                          <a:ext cx="2579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02820" name="Text Box 4"/>
          <p:cNvSpPr txBox="1">
            <a:spLocks noChangeArrowheads="1"/>
          </p:cNvSpPr>
          <p:nvPr/>
        </p:nvSpPr>
        <p:spPr bwMode="auto">
          <a:xfrm>
            <a:off x="785813" y="1889125"/>
            <a:ext cx="71389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major problem in DFT is deriving suitable formulas for the</a:t>
            </a:r>
          </a:p>
          <a:p>
            <a:r>
              <a:rPr lang="en-US">
                <a:solidFill>
                  <a:srgbClr val="002060"/>
                </a:solidFill>
              </a:rPr>
              <a:t>Exchange-Correlation term, </a:t>
            </a:r>
            <a:r>
              <a:rPr lang="en-US">
                <a:solidFill>
                  <a:srgbClr val="FF33CC"/>
                </a:solidFill>
              </a:rPr>
              <a:t>E</a:t>
            </a:r>
            <a:r>
              <a:rPr lang="en-US" baseline="-25000">
                <a:solidFill>
                  <a:srgbClr val="FF33CC"/>
                </a:solidFill>
              </a:rPr>
              <a:t>xc</a:t>
            </a:r>
            <a:r>
              <a:rPr lang="en-US">
                <a:solidFill>
                  <a:srgbClr val="FF33CC"/>
                </a:solidFill>
              </a:rPr>
              <a:t>(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).</a:t>
            </a:r>
            <a:endParaRPr lang="en-US">
              <a:solidFill>
                <a:srgbClr val="FF33CC"/>
              </a:solidFill>
            </a:endParaRPr>
          </a:p>
        </p:txBody>
      </p:sp>
      <p:sp>
        <p:nvSpPr>
          <p:cNvPr id="802821" name="Text Box 5"/>
          <p:cNvSpPr txBox="1">
            <a:spLocks noChangeArrowheads="1"/>
          </p:cNvSpPr>
          <p:nvPr/>
        </p:nvSpPr>
        <p:spPr bwMode="auto">
          <a:xfrm>
            <a:off x="762000" y="2830513"/>
            <a:ext cx="74437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various formulas derived to compute this term determine the</a:t>
            </a:r>
          </a:p>
          <a:p>
            <a:r>
              <a:rPr lang="en-US">
                <a:solidFill>
                  <a:srgbClr val="002060"/>
                </a:solidFill>
              </a:rPr>
              <a:t>different “</a:t>
            </a:r>
            <a:r>
              <a:rPr lang="en-US">
                <a:solidFill>
                  <a:schemeClr val="bg1"/>
                </a:solidFill>
              </a:rPr>
              <a:t>flavors</a:t>
            </a:r>
            <a:r>
              <a:rPr lang="en-US">
                <a:solidFill>
                  <a:srgbClr val="002060"/>
                </a:solidFill>
              </a:rPr>
              <a:t>” of DFT.</a:t>
            </a:r>
          </a:p>
        </p:txBody>
      </p:sp>
      <p:sp>
        <p:nvSpPr>
          <p:cNvPr id="802822" name="Text Box 6"/>
          <p:cNvSpPr txBox="1">
            <a:spLocks noChangeArrowheads="1"/>
          </p:cNvSpPr>
          <p:nvPr/>
        </p:nvSpPr>
        <p:spPr bwMode="auto">
          <a:xfrm>
            <a:off x="2560638" y="3733800"/>
            <a:ext cx="36115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Gradient Corrected Methods</a:t>
            </a:r>
          </a:p>
        </p:txBody>
      </p:sp>
      <p:sp>
        <p:nvSpPr>
          <p:cNvPr id="802823" name="Text Box 7"/>
          <p:cNvSpPr txBox="1">
            <a:spLocks noChangeArrowheads="1"/>
          </p:cNvSpPr>
          <p:nvPr/>
        </p:nvSpPr>
        <p:spPr bwMode="auto">
          <a:xfrm>
            <a:off x="838200" y="4354513"/>
            <a:ext cx="72437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Exchange-Correlation term is assumed to be a functional,</a:t>
            </a:r>
          </a:p>
          <a:p>
            <a:r>
              <a:rPr lang="en-US">
                <a:solidFill>
                  <a:srgbClr val="002060"/>
                </a:solidFill>
              </a:rPr>
              <a:t>not only of the </a:t>
            </a:r>
            <a:r>
              <a:rPr lang="en-US">
                <a:solidFill>
                  <a:srgbClr val="FF33CC"/>
                </a:solidFill>
              </a:rPr>
              <a:t>density</a:t>
            </a:r>
            <a:r>
              <a:rPr lang="en-US">
                <a:solidFill>
                  <a:srgbClr val="002060"/>
                </a:solidFill>
              </a:rPr>
              <a:t>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, but also the 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derivatives of the density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with respect to the coordinates (x,y,z). 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0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0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0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02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0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2820" grpId="0" autoUpdateAnimBg="0"/>
      <p:bldP spid="802821" grpId="0" autoUpdateAnimBg="0"/>
      <p:bldP spid="802822" grpId="0" autoUpdateAnimBg="0"/>
      <p:bldP spid="802823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4A2B24B-8B34-41A9-A4C5-A6DFDF627D28}" type="slidenum">
              <a:rPr lang="en-US" sz="1400" smtClean="0">
                <a:solidFill>
                  <a:srgbClr val="002060"/>
                </a:solidFill>
              </a:rPr>
              <a:pPr/>
              <a:t>74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03842" name="Text Box 2"/>
          <p:cNvSpPr txBox="1">
            <a:spLocks noChangeArrowheads="1"/>
          </p:cNvSpPr>
          <p:nvPr/>
        </p:nvSpPr>
        <p:spPr bwMode="auto">
          <a:xfrm>
            <a:off x="655638" y="544513"/>
            <a:ext cx="66595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Two currently popular exchange-correlation functions are:</a:t>
            </a:r>
          </a:p>
        </p:txBody>
      </p:sp>
      <p:sp>
        <p:nvSpPr>
          <p:cNvPr id="803843" name="Text Box 3"/>
          <p:cNvSpPr txBox="1">
            <a:spLocks noChangeArrowheads="1"/>
          </p:cNvSpPr>
          <p:nvPr/>
        </p:nvSpPr>
        <p:spPr bwMode="auto">
          <a:xfrm>
            <a:off x="746125" y="1230313"/>
            <a:ext cx="5191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LYP:</a:t>
            </a:r>
            <a:r>
              <a:rPr lang="en-US">
                <a:solidFill>
                  <a:srgbClr val="FF0000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Derived by Lee, Yang and Parr (1988)</a:t>
            </a:r>
          </a:p>
        </p:txBody>
      </p:sp>
      <p:sp>
        <p:nvSpPr>
          <p:cNvPr id="803844" name="Text Box 4"/>
          <p:cNvSpPr txBox="1">
            <a:spLocks noChangeArrowheads="1"/>
          </p:cNvSpPr>
          <p:nvPr/>
        </p:nvSpPr>
        <p:spPr bwMode="auto">
          <a:xfrm>
            <a:off x="762000" y="1889125"/>
            <a:ext cx="5276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PW91:</a:t>
            </a:r>
            <a:r>
              <a:rPr lang="en-US">
                <a:solidFill>
                  <a:srgbClr val="FF0000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Derived by Perdew and Wang (1991)</a:t>
            </a:r>
          </a:p>
        </p:txBody>
      </p:sp>
      <p:sp>
        <p:nvSpPr>
          <p:cNvPr id="803845" name="Text Box 5"/>
          <p:cNvSpPr txBox="1">
            <a:spLocks noChangeArrowheads="1"/>
          </p:cNvSpPr>
          <p:nvPr/>
        </p:nvSpPr>
        <p:spPr bwMode="auto">
          <a:xfrm>
            <a:off x="3276600" y="2590800"/>
            <a:ext cx="2103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Hybrid Methods</a:t>
            </a:r>
          </a:p>
        </p:txBody>
      </p:sp>
      <p:sp>
        <p:nvSpPr>
          <p:cNvPr id="803846" name="Text Box 6"/>
          <p:cNvSpPr txBox="1">
            <a:spLocks noChangeArrowheads="1"/>
          </p:cNvSpPr>
          <p:nvPr/>
        </p:nvSpPr>
        <p:spPr bwMode="auto">
          <a:xfrm>
            <a:off x="822325" y="3287713"/>
            <a:ext cx="7377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Another currently popular “</a:t>
            </a:r>
            <a:r>
              <a:rPr lang="en-US">
                <a:solidFill>
                  <a:schemeClr val="bg1"/>
                </a:solidFill>
              </a:rPr>
              <a:t>flavor</a:t>
            </a:r>
            <a:r>
              <a:rPr lang="en-US">
                <a:solidFill>
                  <a:srgbClr val="002060"/>
                </a:solidFill>
              </a:rPr>
              <a:t>” involves mixing in the Hartree-</a:t>
            </a:r>
          </a:p>
          <a:p>
            <a:r>
              <a:rPr lang="en-US">
                <a:solidFill>
                  <a:srgbClr val="002060"/>
                </a:solidFill>
              </a:rPr>
              <a:t>Fock exchange energy with DFT terms.</a:t>
            </a:r>
          </a:p>
        </p:txBody>
      </p:sp>
      <p:sp>
        <p:nvSpPr>
          <p:cNvPr id="803847" name="Text Box 7"/>
          <p:cNvSpPr txBox="1">
            <a:spLocks noChangeArrowheads="1"/>
          </p:cNvSpPr>
          <p:nvPr/>
        </p:nvSpPr>
        <p:spPr bwMode="auto">
          <a:xfrm>
            <a:off x="838200" y="4175125"/>
            <a:ext cx="69643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Among the best of these hybrid methods were formulated by</a:t>
            </a:r>
          </a:p>
          <a:p>
            <a:r>
              <a:rPr lang="en-US">
                <a:solidFill>
                  <a:srgbClr val="002060"/>
                </a:solidFill>
              </a:rPr>
              <a:t>Becke, who included 3 parameters in describing the </a:t>
            </a:r>
          </a:p>
          <a:p>
            <a:r>
              <a:rPr lang="en-US">
                <a:solidFill>
                  <a:srgbClr val="002060"/>
                </a:solidFill>
              </a:rPr>
              <a:t>exchange-correlation term.</a:t>
            </a:r>
          </a:p>
        </p:txBody>
      </p:sp>
      <p:sp>
        <p:nvSpPr>
          <p:cNvPr id="803848" name="Text Box 8"/>
          <p:cNvSpPr txBox="1">
            <a:spLocks noChangeArrowheads="1"/>
          </p:cNvSpPr>
          <p:nvPr/>
        </p:nvSpPr>
        <p:spPr bwMode="auto">
          <a:xfrm>
            <a:off x="838200" y="5257800"/>
            <a:ext cx="6810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3 parameters were determined by fitting their values to</a:t>
            </a:r>
          </a:p>
          <a:p>
            <a:r>
              <a:rPr lang="en-US">
                <a:solidFill>
                  <a:srgbClr val="002060"/>
                </a:solidFill>
              </a:rPr>
              <a:t>get the closest agreement with a set of experimetal data.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03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0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0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0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0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0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0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03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0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0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0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03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80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3842" grpId="0" autoUpdateAnimBg="0"/>
      <p:bldP spid="803843" grpId="0" autoUpdateAnimBg="0"/>
      <p:bldP spid="803844" grpId="0" autoUpdateAnimBg="0"/>
      <p:bldP spid="803845" grpId="0" autoUpdateAnimBg="0"/>
      <p:bldP spid="803846" grpId="0" autoUpdateAnimBg="0"/>
      <p:bldP spid="803847" grpId="0" autoUpdateAnimBg="0"/>
      <p:bldP spid="803848" grpId="0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7B0C447-0392-4862-9551-9AE7DE725F52}" type="slidenum">
              <a:rPr lang="en-US" sz="1400" smtClean="0">
                <a:solidFill>
                  <a:srgbClr val="002060"/>
                </a:solidFill>
              </a:rPr>
              <a:pPr/>
              <a:t>75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04866" name="Text Box 2"/>
          <p:cNvSpPr txBox="1">
            <a:spLocks noChangeArrowheads="1"/>
          </p:cNvSpPr>
          <p:nvPr/>
        </p:nvSpPr>
        <p:spPr bwMode="auto">
          <a:xfrm>
            <a:off x="822325" y="544513"/>
            <a:ext cx="5822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Currently, the two most popular DFT methods are:</a:t>
            </a:r>
          </a:p>
        </p:txBody>
      </p:sp>
      <p:sp>
        <p:nvSpPr>
          <p:cNvPr id="804867" name="Text Box 3"/>
          <p:cNvSpPr txBox="1">
            <a:spLocks noChangeArrowheads="1"/>
          </p:cNvSpPr>
          <p:nvPr/>
        </p:nvSpPr>
        <p:spPr bwMode="auto">
          <a:xfrm>
            <a:off x="746125" y="1230313"/>
            <a:ext cx="7031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B3LYP:</a:t>
            </a:r>
            <a:r>
              <a:rPr lang="en-US">
                <a:solidFill>
                  <a:srgbClr val="FF0000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Becke’s 3 parameter hybrid method using the</a:t>
            </a:r>
          </a:p>
          <a:p>
            <a:r>
              <a:rPr lang="en-US">
                <a:solidFill>
                  <a:srgbClr val="002060"/>
                </a:solidFill>
              </a:rPr>
              <a:t>               Lee, Yang and Parr exchange-correlation functional</a:t>
            </a:r>
          </a:p>
        </p:txBody>
      </p:sp>
      <p:sp>
        <p:nvSpPr>
          <p:cNvPr id="804868" name="Text Box 4"/>
          <p:cNvSpPr txBox="1">
            <a:spLocks noChangeArrowheads="1"/>
          </p:cNvSpPr>
          <p:nvPr/>
        </p:nvSpPr>
        <p:spPr bwMode="auto">
          <a:xfrm>
            <a:off x="569913" y="2422525"/>
            <a:ext cx="6530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B3PW91:</a:t>
            </a:r>
            <a:r>
              <a:rPr lang="en-US">
                <a:solidFill>
                  <a:srgbClr val="FF0000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Becke’s 3 parameter hybrid method using the</a:t>
            </a:r>
          </a:p>
          <a:p>
            <a:r>
              <a:rPr lang="en-US">
                <a:solidFill>
                  <a:srgbClr val="002060"/>
                </a:solidFill>
              </a:rPr>
              <a:t>                  Perdew-Wang 1991 functional</a:t>
            </a:r>
          </a:p>
        </p:txBody>
      </p:sp>
      <p:sp>
        <p:nvSpPr>
          <p:cNvPr id="804869" name="Text Box 5"/>
          <p:cNvSpPr txBox="1">
            <a:spLocks noChangeArrowheads="1"/>
          </p:cNvSpPr>
          <p:nvPr/>
        </p:nvSpPr>
        <p:spPr bwMode="auto">
          <a:xfrm>
            <a:off x="2590800" y="3505200"/>
            <a:ext cx="28813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The Advantage of DFT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685800" y="4114800"/>
            <a:ext cx="7137400" cy="1447800"/>
            <a:chOff x="432" y="2592"/>
            <a:chExt cx="4496" cy="912"/>
          </a:xfrm>
        </p:grpSpPr>
        <p:sp>
          <p:nvSpPr>
            <p:cNvPr id="77832" name="Text Box 6"/>
            <p:cNvSpPr txBox="1">
              <a:spLocks noChangeArrowheads="1"/>
            </p:cNvSpPr>
            <p:nvPr/>
          </p:nvSpPr>
          <p:spPr bwMode="auto">
            <a:xfrm>
              <a:off x="470" y="2647"/>
              <a:ext cx="4458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One can calculate geometries and frequencies of molecules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(particularly large ones) at an accuracy similar to MP2, but at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 computational cost similar to that of basic Hartree-Fock</a:t>
              </a:r>
            </a:p>
            <a:p>
              <a:r>
                <a:rPr lang="en-US">
                  <a:solidFill>
                    <a:srgbClr val="002060"/>
                  </a:solidFill>
                </a:rPr>
                <a:t>calculations.</a:t>
              </a:r>
            </a:p>
          </p:txBody>
        </p:sp>
        <p:sp>
          <p:nvSpPr>
            <p:cNvPr id="77833" name="Rectangle 7"/>
            <p:cNvSpPr>
              <a:spLocks noChangeArrowheads="1"/>
            </p:cNvSpPr>
            <p:nvPr/>
          </p:nvSpPr>
          <p:spPr bwMode="auto">
            <a:xfrm>
              <a:off x="432" y="2592"/>
              <a:ext cx="4464" cy="91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0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0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0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0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0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0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0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866" grpId="0" autoUpdateAnimBg="0"/>
      <p:bldP spid="804867" grpId="0" autoUpdateAnimBg="0"/>
      <p:bldP spid="804868" grpId="0" autoUpdateAnimBg="0"/>
      <p:bldP spid="804869" grpId="0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71679CB-5528-42A8-946F-C5E9EB2BC59C}" type="slidenum">
              <a:rPr lang="en-US" sz="1400" smtClean="0">
                <a:solidFill>
                  <a:srgbClr val="002060"/>
                </a:solidFill>
              </a:rPr>
              <a:pPr/>
              <a:t>76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78852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58801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78853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1711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78854" name="Text Box 5"/>
          <p:cNvSpPr txBox="1">
            <a:spLocks noChangeArrowheads="1"/>
          </p:cNvSpPr>
          <p:nvPr/>
        </p:nvSpPr>
        <p:spPr bwMode="auto">
          <a:xfrm>
            <a:off x="460375" y="4386263"/>
            <a:ext cx="30273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Computation Times</a:t>
            </a:r>
            <a:endParaRPr lang="en-US" sz="2600" b="1">
              <a:solidFill>
                <a:srgbClr val="FF33CC"/>
              </a:solidFill>
            </a:endParaRPr>
          </a:p>
        </p:txBody>
      </p:sp>
      <p:sp>
        <p:nvSpPr>
          <p:cNvPr id="78855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78856" name="Text Box 7"/>
          <p:cNvSpPr txBox="1">
            <a:spLocks noChangeArrowheads="1"/>
          </p:cNvSpPr>
          <p:nvPr/>
        </p:nvSpPr>
        <p:spPr bwMode="auto">
          <a:xfrm>
            <a:off x="460375" y="5073650"/>
            <a:ext cx="55832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78857" name="Text Box 8"/>
          <p:cNvSpPr txBox="1">
            <a:spLocks noChangeArrowheads="1"/>
          </p:cNvSpPr>
          <p:nvPr/>
        </p:nvSpPr>
        <p:spPr bwMode="auto">
          <a:xfrm>
            <a:off x="484188" y="3090863"/>
            <a:ext cx="69278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78858" name="Text Box 9"/>
          <p:cNvSpPr txBox="1">
            <a:spLocks noChangeArrowheads="1"/>
          </p:cNvSpPr>
          <p:nvPr/>
        </p:nvSpPr>
        <p:spPr bwMode="auto">
          <a:xfrm>
            <a:off x="508000" y="3732213"/>
            <a:ext cx="3670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78859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C09A373-FB2D-431C-A42B-0E942075F884}" type="slidenum">
              <a:rPr lang="en-US" sz="1400" smtClean="0">
                <a:solidFill>
                  <a:srgbClr val="002060"/>
                </a:solidFill>
              </a:rPr>
              <a:pPr/>
              <a:t>77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Computation Times</a:t>
            </a:r>
          </a:p>
        </p:txBody>
      </p:sp>
      <p:sp>
        <p:nvSpPr>
          <p:cNvPr id="792579" name="Text Box 3"/>
          <p:cNvSpPr txBox="1">
            <a:spLocks noChangeArrowheads="1"/>
          </p:cNvSpPr>
          <p:nvPr/>
        </p:nvSpPr>
        <p:spPr bwMode="auto">
          <a:xfrm>
            <a:off x="3124200" y="792163"/>
            <a:ext cx="26733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Method / Basis Set</a:t>
            </a:r>
          </a:p>
        </p:txBody>
      </p:sp>
      <p:sp>
        <p:nvSpPr>
          <p:cNvPr id="792580" name="Text Box 4"/>
          <p:cNvSpPr txBox="1">
            <a:spLocks noChangeArrowheads="1"/>
          </p:cNvSpPr>
          <p:nvPr/>
        </p:nvSpPr>
        <p:spPr bwMode="auto">
          <a:xfrm>
            <a:off x="698500" y="1447800"/>
            <a:ext cx="71501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Generally (although not always), one can expect better results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when using:</a:t>
            </a:r>
          </a:p>
        </p:txBody>
      </p:sp>
      <p:sp>
        <p:nvSpPr>
          <p:cNvPr id="792581" name="Text Box 5"/>
          <p:cNvSpPr txBox="1">
            <a:spLocks noChangeArrowheads="1"/>
          </p:cNvSpPr>
          <p:nvPr/>
        </p:nvSpPr>
        <p:spPr bwMode="auto">
          <a:xfrm>
            <a:off x="2133600" y="1889125"/>
            <a:ext cx="2495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(1) a larger basis set</a:t>
            </a:r>
          </a:p>
        </p:txBody>
      </p:sp>
      <p:sp>
        <p:nvSpPr>
          <p:cNvPr id="792582" name="Text Box 6"/>
          <p:cNvSpPr txBox="1">
            <a:spLocks noChangeArrowheads="1"/>
          </p:cNvSpPr>
          <p:nvPr/>
        </p:nvSpPr>
        <p:spPr bwMode="auto">
          <a:xfrm>
            <a:off x="2133600" y="2362200"/>
            <a:ext cx="5680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(2) a more advanced method of treating electron </a:t>
            </a:r>
          </a:p>
          <a:p>
            <a:r>
              <a:rPr lang="en-US">
                <a:solidFill>
                  <a:schemeClr val="bg1"/>
                </a:solidFill>
              </a:rPr>
              <a:t>     correlation.</a:t>
            </a:r>
          </a:p>
        </p:txBody>
      </p:sp>
      <p:sp>
        <p:nvSpPr>
          <p:cNvPr id="792583" name="Text Box 7"/>
          <p:cNvSpPr txBox="1">
            <a:spLocks noChangeArrowheads="1"/>
          </p:cNvSpPr>
          <p:nvPr/>
        </p:nvSpPr>
        <p:spPr bwMode="auto">
          <a:xfrm>
            <a:off x="822325" y="3200400"/>
            <a:ext cx="72882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the improved results come at a price that can be very</a:t>
            </a:r>
          </a:p>
          <a:p>
            <a:r>
              <a:rPr lang="en-US">
                <a:solidFill>
                  <a:srgbClr val="002060"/>
                </a:solidFill>
              </a:rPr>
              <a:t>high.</a:t>
            </a:r>
          </a:p>
        </p:txBody>
      </p:sp>
      <p:sp>
        <p:nvSpPr>
          <p:cNvPr id="792584" name="Text Box 8"/>
          <p:cNvSpPr txBox="1">
            <a:spLocks noChangeArrowheads="1"/>
          </p:cNvSpPr>
          <p:nvPr/>
        </p:nvSpPr>
        <p:spPr bwMode="auto">
          <a:xfrm>
            <a:off x="838200" y="4049713"/>
            <a:ext cx="7204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computation times increase very quickly when either</a:t>
            </a:r>
          </a:p>
          <a:p>
            <a:r>
              <a:rPr lang="en-US">
                <a:solidFill>
                  <a:srgbClr val="002060"/>
                </a:solidFill>
              </a:rPr>
              <a:t>the basis set and/or correlation treatment method is increased.</a:t>
            </a:r>
          </a:p>
        </p:txBody>
      </p:sp>
      <p:sp>
        <p:nvSpPr>
          <p:cNvPr id="792585" name="Text Box 9"/>
          <p:cNvSpPr txBox="1">
            <a:spLocks noChangeArrowheads="1"/>
          </p:cNvSpPr>
          <p:nvPr/>
        </p:nvSpPr>
        <p:spPr bwMode="auto">
          <a:xfrm>
            <a:off x="898525" y="4964113"/>
            <a:ext cx="81041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Some typical results are given below.  However, the actual increases</a:t>
            </a:r>
          </a:p>
          <a:p>
            <a:r>
              <a:rPr lang="en-US">
                <a:solidFill>
                  <a:srgbClr val="002060"/>
                </a:solidFill>
              </a:rPr>
              <a:t>in times depend upon the size of the system (number of “</a:t>
            </a:r>
            <a:r>
              <a:rPr lang="en-US">
                <a:solidFill>
                  <a:srgbClr val="FF0000"/>
                </a:solidFill>
              </a:rPr>
              <a:t>heavy atoms</a:t>
            </a:r>
            <a:r>
              <a:rPr lang="en-US">
                <a:solidFill>
                  <a:srgbClr val="002060"/>
                </a:solidFill>
              </a:rPr>
              <a:t>”</a:t>
            </a:r>
          </a:p>
          <a:p>
            <a:r>
              <a:rPr lang="en-US">
                <a:solidFill>
                  <a:srgbClr val="002060"/>
                </a:solidFill>
              </a:rPr>
              <a:t>in the molecule).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9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9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9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92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9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92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92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92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92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9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2579" grpId="0" autoUpdateAnimBg="0"/>
      <p:bldP spid="792580" grpId="0" autoUpdateAnimBg="0"/>
      <p:bldP spid="792581" grpId="0" autoUpdateAnimBg="0"/>
      <p:bldP spid="792582" grpId="0" autoUpdateAnimBg="0"/>
      <p:bldP spid="792583" grpId="0" autoUpdateAnimBg="0"/>
      <p:bldP spid="792584" grpId="0" autoUpdateAnimBg="0"/>
      <p:bldP spid="792585" grpId="0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A64043E-FC26-48FB-9EF0-EE382DE92397}" type="slidenum">
              <a:rPr lang="en-US" sz="1400" smtClean="0">
                <a:solidFill>
                  <a:srgbClr val="002060"/>
                </a:solidFill>
              </a:rPr>
              <a:pPr/>
              <a:t>78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0899" name="Text Box 2"/>
          <p:cNvSpPr txBox="1">
            <a:spLocks noChangeArrowheads="1"/>
          </p:cNvSpPr>
          <p:nvPr/>
        </p:nvSpPr>
        <p:spPr bwMode="auto">
          <a:xfrm>
            <a:off x="1900238" y="228600"/>
            <a:ext cx="54911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Effect of Method on Computation Times</a:t>
            </a:r>
          </a:p>
        </p:txBody>
      </p:sp>
      <p:sp>
        <p:nvSpPr>
          <p:cNvPr id="793603" name="Text Box 3"/>
          <p:cNvSpPr txBox="1">
            <a:spLocks noChangeArrowheads="1"/>
          </p:cNvSpPr>
          <p:nvPr/>
        </p:nvSpPr>
        <p:spPr bwMode="auto">
          <a:xfrm>
            <a:off x="593725" y="838200"/>
            <a:ext cx="7858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calculations below were performed using the 6-31G(d) basis set</a:t>
            </a:r>
          </a:p>
          <a:p>
            <a:r>
              <a:rPr lang="en-US">
                <a:solidFill>
                  <a:srgbClr val="002060"/>
                </a:solidFill>
              </a:rPr>
              <a:t>on a Compaq ES-45 computer.</a:t>
            </a:r>
          </a:p>
        </p:txBody>
      </p:sp>
      <p:sp>
        <p:nvSpPr>
          <p:cNvPr id="793604" name="Text Box 4"/>
          <p:cNvSpPr txBox="1">
            <a:spLocks noChangeArrowheads="1"/>
          </p:cNvSpPr>
          <p:nvPr/>
        </p:nvSpPr>
        <p:spPr bwMode="auto">
          <a:xfrm>
            <a:off x="2698750" y="1600200"/>
            <a:ext cx="377825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Method     Pentane      Octane</a:t>
            </a:r>
            <a:endParaRPr lang="en-US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HF               1 (24 s)       1 (43 s)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B3LYP        1.9               1.8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MP2            1.6               2.5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MP4            44                394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QCISD        23                101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QCISD(T)    72                547</a:t>
            </a:r>
          </a:p>
        </p:txBody>
      </p:sp>
      <p:sp>
        <p:nvSpPr>
          <p:cNvPr id="793605" name="Text Box 5"/>
          <p:cNvSpPr txBox="1">
            <a:spLocks noChangeArrowheads="1"/>
          </p:cNvSpPr>
          <p:nvPr/>
        </p:nvSpPr>
        <p:spPr bwMode="auto">
          <a:xfrm>
            <a:off x="584200" y="5165725"/>
            <a:ext cx="8026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percentage increase in computation time with increasing</a:t>
            </a:r>
          </a:p>
          <a:p>
            <a:r>
              <a:rPr lang="en-US">
                <a:solidFill>
                  <a:srgbClr val="002060"/>
                </a:solidFill>
              </a:rPr>
              <a:t>sophistication of method becomes greater with larger molecules.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9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3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3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93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3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3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93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93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9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3" grpId="0" autoUpdateAnimBg="0"/>
      <p:bldP spid="793604" grpId="0" build="p" autoUpdateAnimBg="0"/>
      <p:bldP spid="793605" grpId="0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CED0210-76FC-4101-9445-DFC0CDBCFEBD}" type="slidenum">
              <a:rPr lang="en-US" sz="1400" smtClean="0">
                <a:solidFill>
                  <a:srgbClr val="002060"/>
                </a:solidFill>
              </a:rPr>
              <a:pPr/>
              <a:t>79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923" name="Text Box 2"/>
          <p:cNvSpPr txBox="1">
            <a:spLocks noChangeArrowheads="1"/>
          </p:cNvSpPr>
          <p:nvPr/>
        </p:nvSpPr>
        <p:spPr bwMode="auto">
          <a:xfrm>
            <a:off x="1676400" y="228600"/>
            <a:ext cx="57531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Effect of Basis Set on Computation Times</a:t>
            </a:r>
          </a:p>
        </p:txBody>
      </p:sp>
      <p:sp>
        <p:nvSpPr>
          <p:cNvPr id="794627" name="Text Box 3"/>
          <p:cNvSpPr txBox="1">
            <a:spLocks noChangeArrowheads="1"/>
          </p:cNvSpPr>
          <p:nvPr/>
        </p:nvSpPr>
        <p:spPr bwMode="auto">
          <a:xfrm>
            <a:off x="1250950" y="914400"/>
            <a:ext cx="5842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calculations below were performed on Octane</a:t>
            </a:r>
          </a:p>
          <a:p>
            <a:r>
              <a:rPr lang="en-US">
                <a:solidFill>
                  <a:srgbClr val="002060"/>
                </a:solidFill>
              </a:rPr>
              <a:t>on a Compaq ES-45 computer.</a:t>
            </a:r>
          </a:p>
        </p:txBody>
      </p:sp>
      <p:sp>
        <p:nvSpPr>
          <p:cNvPr id="794628" name="Text Box 4"/>
          <p:cNvSpPr txBox="1">
            <a:spLocks noChangeArrowheads="1"/>
          </p:cNvSpPr>
          <p:nvPr/>
        </p:nvSpPr>
        <p:spPr bwMode="auto">
          <a:xfrm>
            <a:off x="1600200" y="2057400"/>
            <a:ext cx="5576888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Basis Set     # Bas. Fns.      HF             MP2</a:t>
            </a:r>
            <a:endParaRPr lang="en-US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6-31G(d)            156             1 (39 s)     1 (102 s)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6-311G(d,p)       252             1.7             7.2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6-311+G(2df,p)  380             35              53</a:t>
            </a:r>
          </a:p>
        </p:txBody>
      </p:sp>
      <p:sp>
        <p:nvSpPr>
          <p:cNvPr id="794630" name="Text Box 6"/>
          <p:cNvSpPr txBox="1">
            <a:spLocks noChangeArrowheads="1"/>
          </p:cNvSpPr>
          <p:nvPr/>
        </p:nvSpPr>
        <p:spPr bwMode="auto">
          <a:xfrm>
            <a:off x="898525" y="4267200"/>
            <a:ext cx="74755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percentage increase in computation time with</a:t>
            </a:r>
          </a:p>
          <a:p>
            <a:r>
              <a:rPr lang="en-US">
                <a:solidFill>
                  <a:srgbClr val="002060"/>
                </a:solidFill>
              </a:rPr>
              <a:t>increasing basis set size becomes greater for more sophisticated</a:t>
            </a:r>
          </a:p>
          <a:p>
            <a:r>
              <a:rPr lang="en-US">
                <a:solidFill>
                  <a:srgbClr val="002060"/>
                </a:solidFill>
              </a:rPr>
              <a:t>methods.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9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9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94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4627" grpId="0" autoUpdateAnimBg="0"/>
      <p:bldP spid="794628" grpId="0" build="p" autoUpdateAnimBg="0"/>
      <p:bldP spid="794630" grpId="0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7F18367-BC99-43CC-BB9B-49E36C067968}" type="slidenum">
              <a:rPr lang="en-US" sz="1400" smtClean="0">
                <a:solidFill>
                  <a:srgbClr val="002060"/>
                </a:solidFill>
              </a:rPr>
              <a:pPr/>
              <a:t>80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2947" name="Text Box 2"/>
          <p:cNvSpPr txBox="1">
            <a:spLocks noChangeArrowheads="1"/>
          </p:cNvSpPr>
          <p:nvPr/>
        </p:nvSpPr>
        <p:spPr bwMode="auto">
          <a:xfrm>
            <a:off x="2387600" y="152400"/>
            <a:ext cx="4318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Computation Times:  Summary</a:t>
            </a:r>
          </a:p>
        </p:txBody>
      </p:sp>
      <p:sp>
        <p:nvSpPr>
          <p:cNvPr id="795651" name="Text Box 3"/>
          <p:cNvSpPr txBox="1">
            <a:spLocks noChangeArrowheads="1"/>
          </p:cNvSpPr>
          <p:nvPr/>
        </p:nvSpPr>
        <p:spPr bwMode="auto">
          <a:xfrm>
            <a:off x="838200" y="666750"/>
            <a:ext cx="704691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Increasing either the size of the basis set or the calculation</a:t>
            </a:r>
          </a:p>
          <a:p>
            <a:r>
              <a:rPr lang="en-US">
                <a:solidFill>
                  <a:srgbClr val="002060"/>
                </a:solidFill>
              </a:rPr>
              <a:t>    method can increase the computation time very quickly.</a:t>
            </a:r>
          </a:p>
        </p:txBody>
      </p:sp>
      <p:sp>
        <p:nvSpPr>
          <p:cNvPr id="795652" name="Text Box 4"/>
          <p:cNvSpPr txBox="1">
            <a:spLocks noChangeArrowheads="1"/>
          </p:cNvSpPr>
          <p:nvPr/>
        </p:nvSpPr>
        <p:spPr bwMode="auto">
          <a:xfrm>
            <a:off x="838200" y="1701800"/>
            <a:ext cx="7304088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Increasing both the basis set size and method together can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lead to </a:t>
            </a:r>
            <a:r>
              <a:rPr lang="en-US" b="1" i="1">
                <a:solidFill>
                  <a:srgbClr val="002060"/>
                </a:solidFill>
                <a:cs typeface="Arial" charset="0"/>
              </a:rPr>
              <a:t>enormous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increases in the time required to complete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a calculation.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95653" name="Text Box 5"/>
          <p:cNvSpPr txBox="1">
            <a:spLocks noChangeArrowheads="1"/>
          </p:cNvSpPr>
          <p:nvPr/>
        </p:nvSpPr>
        <p:spPr bwMode="auto">
          <a:xfrm>
            <a:off x="838200" y="2921000"/>
            <a:ext cx="749776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When deciding the method and basis set to use for a particular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application, you should: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95654" name="Text Box 6"/>
          <p:cNvSpPr txBox="1">
            <a:spLocks noChangeArrowheads="1"/>
          </p:cNvSpPr>
          <p:nvPr/>
        </p:nvSpPr>
        <p:spPr bwMode="auto">
          <a:xfrm>
            <a:off x="1123950" y="3802063"/>
            <a:ext cx="65722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arenBoth"/>
            </a:pPr>
            <a:r>
              <a:rPr lang="en-US">
                <a:solidFill>
                  <a:srgbClr val="002060"/>
                </a:solidFill>
              </a:rPr>
              <a:t>Decide what combination will provide the desired</a:t>
            </a:r>
          </a:p>
          <a:p>
            <a:r>
              <a:rPr lang="en-US">
                <a:solidFill>
                  <a:srgbClr val="002060"/>
                </a:solidFill>
              </a:rPr>
              <a:t>       level of accuracy (based upon earlier calculations on</a:t>
            </a:r>
          </a:p>
          <a:p>
            <a:r>
              <a:rPr lang="en-US">
                <a:solidFill>
                  <a:srgbClr val="002060"/>
                </a:solidFill>
              </a:rPr>
              <a:t>       similar systems.</a:t>
            </a:r>
          </a:p>
        </p:txBody>
      </p:sp>
      <p:sp>
        <p:nvSpPr>
          <p:cNvPr id="795655" name="Text Box 7"/>
          <p:cNvSpPr txBox="1">
            <a:spLocks noChangeArrowheads="1"/>
          </p:cNvSpPr>
          <p:nvPr/>
        </p:nvSpPr>
        <p:spPr bwMode="auto">
          <a:xfrm>
            <a:off x="1123950" y="4918075"/>
            <a:ext cx="67929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(2)  Decide how much time you can “afford”;</a:t>
            </a:r>
          </a:p>
          <a:p>
            <a:r>
              <a:rPr lang="en-US">
                <a:solidFill>
                  <a:srgbClr val="002060"/>
                </a:solidFill>
              </a:rPr>
              <a:t>       i.e. you can perform a more sophisticated calculation if</a:t>
            </a:r>
          </a:p>
          <a:p>
            <a:r>
              <a:rPr lang="en-US">
                <a:solidFill>
                  <a:srgbClr val="002060"/>
                </a:solidFill>
              </a:rPr>
              <a:t>       you plan to study only 3-4 systems than if you plan to</a:t>
            </a:r>
          </a:p>
          <a:p>
            <a:r>
              <a:rPr lang="en-US">
                <a:solidFill>
                  <a:srgbClr val="002060"/>
                </a:solidFill>
              </a:rPr>
              <a:t>       investigate 30-40 different systems.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9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9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9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9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9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95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5651" grpId="0" autoUpdateAnimBg="0"/>
      <p:bldP spid="795652" grpId="0" autoUpdateAnimBg="0"/>
      <p:bldP spid="795653" grpId="0" autoUpdateAnimBg="0"/>
      <p:bldP spid="795654" grpId="0" autoUpdateAnimBg="0"/>
      <p:bldP spid="795655" grpId="0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ABEE3BC-C2C1-4B00-97F1-1CCCA061CD5F}" type="slidenum">
              <a:rPr lang="en-US" sz="1400" smtClean="0">
                <a:solidFill>
                  <a:srgbClr val="002060"/>
                </a:solidFill>
              </a:rPr>
              <a:pPr/>
              <a:t>81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83972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58801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Atomic Orbitals (Slater Type Orbitals: STOs)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3973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1711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Basis Sets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3974" name="Text Box 5"/>
          <p:cNvSpPr txBox="1">
            <a:spLocks noChangeArrowheads="1"/>
          </p:cNvSpPr>
          <p:nvPr/>
        </p:nvSpPr>
        <p:spPr bwMode="auto">
          <a:xfrm>
            <a:off x="460375" y="4386263"/>
            <a:ext cx="28289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Computation Times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83975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5040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LCAO-MO-SCF Theory for Molecules</a:t>
            </a:r>
          </a:p>
        </p:txBody>
      </p:sp>
      <p:sp>
        <p:nvSpPr>
          <p:cNvPr id="83976" name="Text Box 7"/>
          <p:cNvSpPr txBox="1">
            <a:spLocks noChangeArrowheads="1"/>
          </p:cNvSpPr>
          <p:nvPr/>
        </p:nvSpPr>
        <p:spPr bwMode="auto">
          <a:xfrm>
            <a:off x="460375" y="5072063"/>
            <a:ext cx="60531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Some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Applications of Quantum Chemistry</a:t>
            </a:r>
          </a:p>
        </p:txBody>
      </p:sp>
      <p:sp>
        <p:nvSpPr>
          <p:cNvPr id="83977" name="Text Box 8"/>
          <p:cNvSpPr txBox="1">
            <a:spLocks noChangeArrowheads="1"/>
          </p:cNvSpPr>
          <p:nvPr/>
        </p:nvSpPr>
        <p:spPr bwMode="auto">
          <a:xfrm>
            <a:off x="484188" y="3090863"/>
            <a:ext cx="69278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Post Hartree-Fock Treatment of Electron Correlation</a:t>
            </a:r>
          </a:p>
        </p:txBody>
      </p:sp>
      <p:sp>
        <p:nvSpPr>
          <p:cNvPr id="83978" name="Text Box 9"/>
          <p:cNvSpPr txBox="1">
            <a:spLocks noChangeArrowheads="1"/>
          </p:cNvSpPr>
          <p:nvPr/>
        </p:nvSpPr>
        <p:spPr bwMode="auto">
          <a:xfrm>
            <a:off x="508000" y="3732213"/>
            <a:ext cx="3670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Density Functional Theory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3979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7883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Examples:  Hartree-Fock Calculations on 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O and 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=CH</a:t>
            </a:r>
            <a:r>
              <a:rPr lang="en-US" sz="2200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03AFEA4-E83C-4A3A-93C6-98AAE40B9632}" type="slidenum">
              <a:rPr lang="en-US" sz="1400" smtClean="0">
                <a:solidFill>
                  <a:srgbClr val="002060"/>
                </a:solidFill>
              </a:rPr>
              <a:pPr/>
              <a:t>82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Some Applications of Quantum Chemistry</a:t>
            </a:r>
          </a:p>
        </p:txBody>
      </p:sp>
      <p:sp>
        <p:nvSpPr>
          <p:cNvPr id="84996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31146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Molecular Geometries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4997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33305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Vibrational Frequencies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4998" name="Text Box 5"/>
          <p:cNvSpPr txBox="1">
            <a:spLocks noChangeArrowheads="1"/>
          </p:cNvSpPr>
          <p:nvPr/>
        </p:nvSpPr>
        <p:spPr bwMode="auto">
          <a:xfrm>
            <a:off x="460375" y="4387850"/>
            <a:ext cx="56927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Reaction Mechanisms and Rate Constants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84999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38100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Bond Dissociation Energies</a:t>
            </a:r>
          </a:p>
        </p:txBody>
      </p:sp>
      <p:sp>
        <p:nvSpPr>
          <p:cNvPr id="85000" name="Text Box 7"/>
          <p:cNvSpPr txBox="1">
            <a:spLocks noChangeArrowheads="1"/>
          </p:cNvSpPr>
          <p:nvPr/>
        </p:nvSpPr>
        <p:spPr bwMode="auto">
          <a:xfrm>
            <a:off x="460375" y="5073650"/>
            <a:ext cx="55054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Orbitals, Charge and Chemical Reactivity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5001" name="Text Box 8"/>
          <p:cNvSpPr txBox="1">
            <a:spLocks noChangeArrowheads="1"/>
          </p:cNvSpPr>
          <p:nvPr/>
        </p:nvSpPr>
        <p:spPr bwMode="auto">
          <a:xfrm>
            <a:off x="484188" y="3092450"/>
            <a:ext cx="318928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Enthalpies of Reaction</a:t>
            </a:r>
          </a:p>
        </p:txBody>
      </p:sp>
      <p:sp>
        <p:nvSpPr>
          <p:cNvPr id="85002" name="Text Box 9"/>
          <p:cNvSpPr txBox="1">
            <a:spLocks noChangeArrowheads="1"/>
          </p:cNvSpPr>
          <p:nvPr/>
        </p:nvSpPr>
        <p:spPr bwMode="auto">
          <a:xfrm>
            <a:off x="508000" y="3733800"/>
            <a:ext cx="31115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Equilibrium Constants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5003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37512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Thermodynamic Properties</a:t>
            </a:r>
          </a:p>
        </p:txBody>
      </p:sp>
      <p:sp>
        <p:nvSpPr>
          <p:cNvPr id="85004" name="Text Box 11"/>
          <p:cNvSpPr txBox="1">
            <a:spLocks noChangeArrowheads="1"/>
          </p:cNvSpPr>
          <p:nvPr/>
        </p:nvSpPr>
        <p:spPr bwMode="auto">
          <a:xfrm>
            <a:off x="457200" y="5683250"/>
            <a:ext cx="40116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Some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Additional Applications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B548648-77E3-4981-A812-75C4E9F7B82E}" type="slidenum">
              <a:rPr lang="en-US" sz="1400" smtClean="0">
                <a:solidFill>
                  <a:srgbClr val="002060"/>
                </a:solidFill>
              </a:rPr>
              <a:pPr/>
              <a:t>83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Molecular Geometry</a:t>
            </a:r>
          </a:p>
        </p:txBody>
      </p:sp>
      <p:pic>
        <p:nvPicPr>
          <p:cNvPr id="779267" name="Picture 3" descr="C:\A_TEMP\c2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74675"/>
            <a:ext cx="1828800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9269" name="Text Box 5"/>
          <p:cNvSpPr txBox="1">
            <a:spLocks noChangeArrowheads="1"/>
          </p:cNvSpPr>
          <p:nvPr/>
        </p:nvSpPr>
        <p:spPr bwMode="auto">
          <a:xfrm>
            <a:off x="1497013" y="1716088"/>
            <a:ext cx="5665787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chemeClr val="bg1"/>
                </a:solidFill>
              </a:rPr>
              <a:t>Method                               R</a:t>
            </a:r>
            <a:r>
              <a:rPr lang="en-US" sz="1800" b="1" baseline="-25000">
                <a:solidFill>
                  <a:schemeClr val="bg1"/>
                </a:solidFill>
              </a:rPr>
              <a:t>CC</a:t>
            </a:r>
            <a:r>
              <a:rPr lang="en-US" sz="1800" b="1">
                <a:solidFill>
                  <a:schemeClr val="bg1"/>
                </a:solidFill>
              </a:rPr>
              <a:t>          R</a:t>
            </a:r>
            <a:r>
              <a:rPr lang="en-US" sz="1800" b="1" baseline="-25000">
                <a:solidFill>
                  <a:schemeClr val="bg1"/>
                </a:solidFill>
              </a:rPr>
              <a:t>CH</a:t>
            </a:r>
            <a:r>
              <a:rPr lang="en-US" sz="1800" b="1">
                <a:solidFill>
                  <a:schemeClr val="bg1"/>
                </a:solidFill>
              </a:rPr>
              <a:t>         &lt;HCH</a:t>
            </a:r>
          </a:p>
          <a:p>
            <a:pPr>
              <a:lnSpc>
                <a:spcPct val="150000"/>
              </a:lnSpc>
            </a:pPr>
            <a:r>
              <a:rPr lang="en-US" sz="1800">
                <a:solidFill>
                  <a:srgbClr val="FF33CC"/>
                </a:solidFill>
              </a:rPr>
              <a:t>Experiment                        1.338 </a:t>
            </a:r>
            <a:r>
              <a:rPr lang="en-US" sz="1800">
                <a:solidFill>
                  <a:srgbClr val="FF33CC"/>
                </a:solidFill>
                <a:cs typeface="Arial" charset="0"/>
              </a:rPr>
              <a:t>Å    1.087 Å     117.5</a:t>
            </a:r>
            <a:r>
              <a:rPr lang="en-US" sz="1800" baseline="30000">
                <a:solidFill>
                  <a:srgbClr val="FF33CC"/>
                </a:solidFill>
                <a:cs typeface="Arial" charset="0"/>
              </a:rPr>
              <a:t>o</a:t>
            </a:r>
            <a:endParaRPr lang="en-US" sz="1800">
              <a:solidFill>
                <a:srgbClr val="FF33CC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800">
                <a:solidFill>
                  <a:srgbClr val="0070C0"/>
                </a:solidFill>
              </a:rPr>
              <a:t>HF/6-31G(d)                      1.317        1.076        116.4</a:t>
            </a:r>
          </a:p>
          <a:p>
            <a:pPr>
              <a:lnSpc>
                <a:spcPct val="150000"/>
              </a:lnSpc>
            </a:pPr>
            <a:r>
              <a:rPr lang="en-US" sz="1800">
                <a:solidFill>
                  <a:srgbClr val="0070C0"/>
                </a:solidFill>
              </a:rPr>
              <a:t>MP2/6-31G(d)                    1.336        1.085        117.2</a:t>
            </a:r>
          </a:p>
          <a:p>
            <a:pPr>
              <a:lnSpc>
                <a:spcPct val="150000"/>
              </a:lnSpc>
            </a:pPr>
            <a:r>
              <a:rPr lang="en-US" sz="1800">
                <a:solidFill>
                  <a:srgbClr val="0070C0"/>
                </a:solidFill>
              </a:rPr>
              <a:t>QCISD/6-311+G(3df,2p)    1.332        1.083        117.0</a:t>
            </a:r>
          </a:p>
        </p:txBody>
      </p:sp>
      <p:sp>
        <p:nvSpPr>
          <p:cNvPr id="779271" name="Text Box 7"/>
          <p:cNvSpPr txBox="1">
            <a:spLocks noChangeArrowheads="1"/>
          </p:cNvSpPr>
          <p:nvPr/>
        </p:nvSpPr>
        <p:spPr bwMode="auto">
          <a:xfrm>
            <a:off x="304800" y="3625850"/>
            <a:ext cx="8097838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Hartree-Fock bond lengths are </a:t>
            </a:r>
            <a:r>
              <a:rPr lang="en-US" b="1" i="1">
                <a:solidFill>
                  <a:srgbClr val="002060"/>
                </a:solidFill>
                <a:cs typeface="Arial" charset="0"/>
              </a:rPr>
              <a:t>usually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too short.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Electron correlation will usually lengthen the bonds so that electrons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can stay further away from each other.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79272" name="Text Box 8"/>
          <p:cNvSpPr txBox="1">
            <a:spLocks noChangeArrowheads="1"/>
          </p:cNvSpPr>
          <p:nvPr/>
        </p:nvSpPr>
        <p:spPr bwMode="auto">
          <a:xfrm>
            <a:off x="320675" y="4692650"/>
            <a:ext cx="836295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MP2/6-31G(d) and B3LYP/6-31G(d) are very commonly used methods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to get fairly accurate bond lengths and angles.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79273" name="Text Box 9"/>
          <p:cNvSpPr txBox="1">
            <a:spLocks noChangeArrowheads="1"/>
          </p:cNvSpPr>
          <p:nvPr/>
        </p:nvSpPr>
        <p:spPr bwMode="auto">
          <a:xfrm>
            <a:off x="320675" y="5486400"/>
            <a:ext cx="84772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For bonding of second row atoms and for hydrogen, bond lengths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are typically accurate to approximately 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0.02 Å and bond angles to 2</a:t>
            </a:r>
            <a:r>
              <a:rPr lang="en-US" baseline="30000">
                <a:solidFill>
                  <a:srgbClr val="002060"/>
                </a:solidFill>
                <a:cs typeface="Arial" charset="0"/>
                <a:sym typeface="Symbol" pitchFamily="18" charset="2"/>
              </a:rPr>
              <a:t>o</a:t>
            </a:r>
            <a:endParaRPr lang="en-US">
              <a:solidFill>
                <a:srgbClr val="002060"/>
              </a:solidFill>
              <a:cs typeface="Arial" charset="0"/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7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9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79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9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79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79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7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7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7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9269" grpId="0" build="p" autoUpdateAnimBg="0"/>
      <p:bldP spid="779271" grpId="0" autoUpdateAnimBg="0"/>
      <p:bldP spid="779272" grpId="0" autoUpdateAnimBg="0"/>
      <p:bldP spid="779273" grpId="0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92AA5E3-BDFF-4915-BD9C-DDB72F9F1E14}" type="slidenum">
              <a:rPr lang="en-US" sz="1400" smtClean="0">
                <a:solidFill>
                  <a:srgbClr val="002060"/>
                </a:solidFill>
              </a:rPr>
              <a:pPr/>
              <a:t>84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7043" name="Text Box 2"/>
          <p:cNvSpPr txBox="1">
            <a:spLocks noChangeArrowheads="1"/>
          </p:cNvSpPr>
          <p:nvPr/>
        </p:nvSpPr>
        <p:spPr bwMode="auto">
          <a:xfrm>
            <a:off x="1655763" y="182563"/>
            <a:ext cx="5583237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 Bigger Molecule:  Bicyclo[2.2.2]octane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905000" y="838200"/>
            <a:ext cx="5210175" cy="5284788"/>
            <a:chOff x="1278" y="528"/>
            <a:chExt cx="3282" cy="3329"/>
          </a:xfrm>
        </p:grpSpPr>
        <p:pic>
          <p:nvPicPr>
            <p:cNvPr id="87045" name="Picture 5" descr="C:\A_Temp\bicycl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528"/>
              <a:ext cx="3024" cy="2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7046" name="Text Box 6"/>
            <p:cNvSpPr txBox="1">
              <a:spLocks noChangeArrowheads="1"/>
            </p:cNvSpPr>
            <p:nvPr/>
          </p:nvSpPr>
          <p:spPr bwMode="auto">
            <a:xfrm>
              <a:off x="1278" y="3607"/>
              <a:ext cx="328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HF/6-31G(d):  Computation Time ~3 minutes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B4F9E1E-7983-4679-92F5-E12C53D95952}" type="slidenum">
              <a:rPr lang="en-US" sz="1400" smtClean="0">
                <a:solidFill>
                  <a:srgbClr val="002060"/>
                </a:solidFill>
              </a:rPr>
              <a:pPr/>
              <a:t>85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8067" name="Text Box 2"/>
          <p:cNvSpPr txBox="1">
            <a:spLocks noChangeArrowheads="1"/>
          </p:cNvSpPr>
          <p:nvPr/>
        </p:nvSpPr>
        <p:spPr bwMode="auto">
          <a:xfrm>
            <a:off x="838200" y="182563"/>
            <a:ext cx="72136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Bigger Still:  A Two-Photon Absorbing Chromophore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685800" y="1371600"/>
            <a:ext cx="7620000" cy="4675188"/>
            <a:chOff x="432" y="864"/>
            <a:chExt cx="4800" cy="2945"/>
          </a:xfrm>
        </p:grpSpPr>
        <p:pic>
          <p:nvPicPr>
            <p:cNvPr id="88069" name="Picture 6" descr="C:\A_TEMP\af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864"/>
              <a:ext cx="4800" cy="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070" name="Text Box 7"/>
            <p:cNvSpPr txBox="1">
              <a:spLocks noChangeArrowheads="1"/>
            </p:cNvSpPr>
            <p:nvPr/>
          </p:nvSpPr>
          <p:spPr bwMode="auto">
            <a:xfrm>
              <a:off x="1209" y="3559"/>
              <a:ext cx="325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HF/6-31G(d):  Computation Time ~5.5 hours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E4E7E60-61C1-4416-B828-FB2FF6FC8960}" type="slidenum">
              <a:rPr lang="en-US" sz="1400" smtClean="0">
                <a:solidFill>
                  <a:srgbClr val="002060"/>
                </a:solidFill>
              </a:rPr>
              <a:pPr/>
              <a:t>86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9091" name="Text Box 2050"/>
          <p:cNvSpPr txBox="1">
            <a:spLocks noChangeArrowheads="1"/>
          </p:cNvSpPr>
          <p:nvPr/>
        </p:nvSpPr>
        <p:spPr bwMode="auto">
          <a:xfrm>
            <a:off x="1905000" y="182563"/>
            <a:ext cx="53625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One More:  Buckminsterfullerene (C60)</a:t>
            </a:r>
          </a:p>
        </p:txBody>
      </p:sp>
      <p:grpSp>
        <p:nvGrpSpPr>
          <p:cNvPr id="2" name="Group 2054"/>
          <p:cNvGrpSpPr>
            <a:grpSpLocks/>
          </p:cNvGrpSpPr>
          <p:nvPr/>
        </p:nvGrpSpPr>
        <p:grpSpPr bwMode="auto">
          <a:xfrm>
            <a:off x="2209800" y="762000"/>
            <a:ext cx="4953000" cy="5562600"/>
            <a:chOff x="1392" y="480"/>
            <a:chExt cx="3120" cy="3504"/>
          </a:xfrm>
        </p:grpSpPr>
        <p:pic>
          <p:nvPicPr>
            <p:cNvPr id="89093" name="Picture 2052" descr="C:\A_Temp\c6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2" y="480"/>
              <a:ext cx="3120" cy="3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9094" name="Text Box 2053"/>
            <p:cNvSpPr txBox="1">
              <a:spLocks noChangeArrowheads="1"/>
            </p:cNvSpPr>
            <p:nvPr/>
          </p:nvSpPr>
          <p:spPr bwMode="auto">
            <a:xfrm>
              <a:off x="1961" y="3734"/>
              <a:ext cx="192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HF/STO-3G:  4.5 minutes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26054C8-C5AD-4514-9A9E-89A257E57974}" type="slidenum">
              <a:rPr lang="en-US" sz="1400" smtClean="0">
                <a:solidFill>
                  <a:srgbClr val="002060"/>
                </a:solidFill>
              </a:rPr>
              <a:pPr/>
              <a:t>87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0115" name="Text Box 2"/>
          <p:cNvSpPr txBox="1">
            <a:spLocks noChangeArrowheads="1"/>
          </p:cNvSpPr>
          <p:nvPr/>
        </p:nvSpPr>
        <p:spPr bwMode="auto">
          <a:xfrm>
            <a:off x="1066800" y="304800"/>
            <a:ext cx="70516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Excited Electronic States: 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* Singlet in Ethylene</a:t>
            </a:r>
            <a:endParaRPr lang="en-US" sz="2200" b="1">
              <a:solidFill>
                <a:srgbClr val="FF33CC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124200" y="1212850"/>
            <a:ext cx="2624138" cy="2090738"/>
            <a:chOff x="1968" y="764"/>
            <a:chExt cx="1653" cy="1317"/>
          </a:xfrm>
        </p:grpSpPr>
        <p:pic>
          <p:nvPicPr>
            <p:cNvPr id="90120" name="Picture 4" descr="C:\A_TEMP\c2_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764"/>
              <a:ext cx="1653" cy="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0121" name="Text Box 5"/>
            <p:cNvSpPr txBox="1">
              <a:spLocks noChangeArrowheads="1"/>
            </p:cNvSpPr>
            <p:nvPr/>
          </p:nvSpPr>
          <p:spPr bwMode="auto">
            <a:xfrm>
              <a:off x="2294" y="1831"/>
              <a:ext cx="112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Ground State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200400" y="3673475"/>
            <a:ext cx="2595563" cy="2438400"/>
            <a:chOff x="2016" y="2314"/>
            <a:chExt cx="1635" cy="1536"/>
          </a:xfrm>
        </p:grpSpPr>
        <p:pic>
          <p:nvPicPr>
            <p:cNvPr id="90118" name="Picture 3" descr="C:\A_TEMP\c2_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" y="2314"/>
              <a:ext cx="1635" cy="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0119" name="Text Box 6"/>
            <p:cNvSpPr txBox="1">
              <a:spLocks noChangeArrowheads="1"/>
            </p:cNvSpPr>
            <p:nvPr/>
          </p:nvSpPr>
          <p:spPr bwMode="auto">
            <a:xfrm>
              <a:off x="2319" y="3600"/>
              <a:ext cx="108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  <a:sym typeface="Symbol" pitchFamily="18" charset="2"/>
                </a:rPr>
                <a:t>* Singlet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B391601-6A5D-4473-AFAB-41E6083E5F61}" type="slidenum">
              <a:rPr lang="en-US" sz="1400" smtClean="0">
                <a:solidFill>
                  <a:srgbClr val="002060"/>
                </a:solidFill>
              </a:rPr>
              <a:pPr/>
              <a:t>88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139" name="Text Box 2"/>
          <p:cNvSpPr txBox="1">
            <a:spLocks noChangeArrowheads="1"/>
          </p:cNvSpPr>
          <p:nvPr/>
        </p:nvSpPr>
        <p:spPr bwMode="auto">
          <a:xfrm>
            <a:off x="914400" y="307975"/>
            <a:ext cx="73644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Transition State Structure:  H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Elimination from Silane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990600" y="1295400"/>
            <a:ext cx="1855788" cy="2008188"/>
            <a:chOff x="528" y="816"/>
            <a:chExt cx="1169" cy="1265"/>
          </a:xfrm>
        </p:grpSpPr>
        <p:pic>
          <p:nvPicPr>
            <p:cNvPr id="91154" name="Picture 10" descr="C:\A_TEMP\sih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" y="816"/>
              <a:ext cx="1169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55" name="Text Box 15"/>
            <p:cNvSpPr txBox="1">
              <a:spLocks noChangeArrowheads="1"/>
            </p:cNvSpPr>
            <p:nvPr/>
          </p:nvSpPr>
          <p:spPr bwMode="auto">
            <a:xfrm>
              <a:off x="805" y="1831"/>
              <a:ext cx="58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bg1"/>
                  </a:solidFill>
                </a:rPr>
                <a:t>Silane</a:t>
              </a:r>
            </a:p>
          </p:txBody>
        </p:sp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3124200" y="1447800"/>
            <a:ext cx="5391150" cy="1779588"/>
            <a:chOff x="1968" y="912"/>
            <a:chExt cx="3396" cy="1121"/>
          </a:xfrm>
        </p:grpSpPr>
        <p:grpSp>
          <p:nvGrpSpPr>
            <p:cNvPr id="91148" name="Group 22"/>
            <p:cNvGrpSpPr>
              <a:grpSpLocks/>
            </p:cNvGrpSpPr>
            <p:nvPr/>
          </p:nvGrpSpPr>
          <p:grpSpPr bwMode="auto">
            <a:xfrm>
              <a:off x="1968" y="912"/>
              <a:ext cx="3396" cy="800"/>
              <a:chOff x="1968" y="912"/>
              <a:chExt cx="3396" cy="800"/>
            </a:xfrm>
          </p:grpSpPr>
          <p:pic>
            <p:nvPicPr>
              <p:cNvPr id="91150" name="Picture 9" descr="C:\A_Temp\h2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0" y="1079"/>
                <a:ext cx="564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151" name="Picture 11" descr="C:\A_TEMP\sih2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20" y="912"/>
                <a:ext cx="1031" cy="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1152" name="Line 13"/>
              <p:cNvSpPr>
                <a:spLocks noChangeShapeType="1"/>
              </p:cNvSpPr>
              <p:nvPr/>
            </p:nvSpPr>
            <p:spPr bwMode="auto">
              <a:xfrm>
                <a:off x="1968" y="1248"/>
                <a:ext cx="1296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153" name="Text Box 14"/>
              <p:cNvSpPr txBox="1">
                <a:spLocks noChangeArrowheads="1"/>
              </p:cNvSpPr>
              <p:nvPr/>
            </p:nvSpPr>
            <p:spPr bwMode="auto">
              <a:xfrm>
                <a:off x="4514" y="1104"/>
                <a:ext cx="22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400" b="1">
                    <a:solidFill>
                      <a:schemeClr val="bg1"/>
                    </a:solidFill>
                  </a:rPr>
                  <a:t>+</a:t>
                </a:r>
              </a:p>
            </p:txBody>
          </p:sp>
        </p:grpSp>
        <p:sp>
          <p:nvSpPr>
            <p:cNvPr id="91149" name="Text Box 17"/>
            <p:cNvSpPr txBox="1">
              <a:spLocks noChangeArrowheads="1"/>
            </p:cNvSpPr>
            <p:nvPr/>
          </p:nvSpPr>
          <p:spPr bwMode="auto">
            <a:xfrm>
              <a:off x="3685" y="1783"/>
              <a:ext cx="72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bg1"/>
                  </a:solidFill>
                </a:rPr>
                <a:t>Silylene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2895600" y="2743200"/>
            <a:ext cx="2895600" cy="3124200"/>
            <a:chOff x="1824" y="1728"/>
            <a:chExt cx="1824" cy="1968"/>
          </a:xfrm>
        </p:grpSpPr>
        <p:grpSp>
          <p:nvGrpSpPr>
            <p:cNvPr id="91143" name="Group 19"/>
            <p:cNvGrpSpPr>
              <a:grpSpLocks/>
            </p:cNvGrpSpPr>
            <p:nvPr/>
          </p:nvGrpSpPr>
          <p:grpSpPr bwMode="auto">
            <a:xfrm>
              <a:off x="2091" y="2150"/>
              <a:ext cx="1221" cy="1546"/>
              <a:chOff x="1995" y="2544"/>
              <a:chExt cx="1221" cy="1546"/>
            </a:xfrm>
          </p:grpSpPr>
          <p:pic>
            <p:nvPicPr>
              <p:cNvPr id="91146" name="Picture 12" descr="C:\A_TEMP\sits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95" y="2544"/>
                <a:ext cx="1221" cy="10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1147" name="Text Box 18"/>
              <p:cNvSpPr txBox="1">
                <a:spLocks noChangeArrowheads="1"/>
              </p:cNvSpPr>
              <p:nvPr/>
            </p:nvSpPr>
            <p:spPr bwMode="auto">
              <a:xfrm>
                <a:off x="2208" y="3648"/>
                <a:ext cx="889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Transition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State</a:t>
                </a:r>
              </a:p>
            </p:txBody>
          </p:sp>
        </p:grpSp>
        <p:sp>
          <p:nvSpPr>
            <p:cNvPr id="91144" name="Line 20"/>
            <p:cNvSpPr>
              <a:spLocks noChangeShapeType="1"/>
            </p:cNvSpPr>
            <p:nvPr/>
          </p:nvSpPr>
          <p:spPr bwMode="auto">
            <a:xfrm>
              <a:off x="1824" y="1824"/>
              <a:ext cx="336" cy="33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145" name="Line 21"/>
            <p:cNvSpPr>
              <a:spLocks noChangeShapeType="1"/>
            </p:cNvSpPr>
            <p:nvPr/>
          </p:nvSpPr>
          <p:spPr bwMode="auto">
            <a:xfrm flipV="1">
              <a:off x="3312" y="1728"/>
              <a:ext cx="336" cy="432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312BD51-3A72-475C-B3C8-7463550ECAAC}" type="slidenum">
              <a:rPr lang="en-US" sz="1400" smtClean="0">
                <a:solidFill>
                  <a:srgbClr val="002060"/>
                </a:solidFill>
              </a:rPr>
              <a:pPr/>
              <a:t>89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2890838" y="457200"/>
            <a:ext cx="32813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Two Level Calculations</a:t>
            </a:r>
          </a:p>
        </p:txBody>
      </p:sp>
      <p:sp>
        <p:nvSpPr>
          <p:cNvPr id="818180" name="Text Box 4"/>
          <p:cNvSpPr txBox="1">
            <a:spLocks noChangeArrowheads="1"/>
          </p:cNvSpPr>
          <p:nvPr/>
        </p:nvSpPr>
        <p:spPr bwMode="auto">
          <a:xfrm>
            <a:off x="531813" y="1127125"/>
            <a:ext cx="78009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we’ll learn shortly, it is often necessary to use fairly sophisticated</a:t>
            </a:r>
          </a:p>
          <a:p>
            <a:r>
              <a:rPr lang="en-US">
                <a:solidFill>
                  <a:srgbClr val="002060"/>
                </a:solidFill>
              </a:rPr>
              <a:t>correlation methods and rather large basis sets to compute </a:t>
            </a:r>
          </a:p>
          <a:p>
            <a:r>
              <a:rPr lang="en-US">
                <a:solidFill>
                  <a:srgbClr val="002060"/>
                </a:solidFill>
              </a:rPr>
              <a:t>accurate energies.</a:t>
            </a:r>
          </a:p>
        </p:txBody>
      </p:sp>
      <p:sp>
        <p:nvSpPr>
          <p:cNvPr id="818181" name="Text Box 5"/>
          <p:cNvSpPr txBox="1">
            <a:spLocks noChangeArrowheads="1"/>
          </p:cNvSpPr>
          <p:nvPr/>
        </p:nvSpPr>
        <p:spPr bwMode="auto">
          <a:xfrm>
            <a:off x="533400" y="2270125"/>
            <a:ext cx="7788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example, it might be necessary to use the QCISD(T) method </a:t>
            </a:r>
          </a:p>
          <a:p>
            <a:r>
              <a:rPr lang="en-US">
                <a:solidFill>
                  <a:srgbClr val="002060"/>
                </a:solidFill>
              </a:rPr>
              <a:t>with the 6-311+G(3df,2p) basis to get a sufficiently accurate energy.</a:t>
            </a:r>
          </a:p>
        </p:txBody>
      </p:sp>
      <p:sp>
        <p:nvSpPr>
          <p:cNvPr id="818182" name="Text Box 6"/>
          <p:cNvSpPr txBox="1">
            <a:spLocks noChangeArrowheads="1"/>
          </p:cNvSpPr>
          <p:nvPr/>
        </p:nvSpPr>
        <p:spPr bwMode="auto">
          <a:xfrm>
            <a:off x="558800" y="3260725"/>
            <a:ext cx="8448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geometry optimization at this level could be </a:t>
            </a:r>
            <a:r>
              <a:rPr lang="en-US" b="1" i="1">
                <a:solidFill>
                  <a:srgbClr val="002060"/>
                </a:solidFill>
              </a:rPr>
              <a:t>extremely</a:t>
            </a:r>
            <a:r>
              <a:rPr lang="en-US">
                <a:solidFill>
                  <a:srgbClr val="002060"/>
                </a:solidFill>
              </a:rPr>
              <a:t> time consuming,</a:t>
            </a:r>
          </a:p>
          <a:p>
            <a:r>
              <a:rPr lang="en-US">
                <a:solidFill>
                  <a:srgbClr val="002060"/>
                </a:solidFill>
              </a:rPr>
              <a:t>and furnish little if any improvement in the computed structure.</a:t>
            </a:r>
          </a:p>
        </p:txBody>
      </p:sp>
      <p:sp>
        <p:nvSpPr>
          <p:cNvPr id="818183" name="Text Box 7"/>
          <p:cNvSpPr txBox="1">
            <a:spLocks noChangeArrowheads="1"/>
          </p:cNvSpPr>
          <p:nvPr/>
        </p:nvSpPr>
        <p:spPr bwMode="auto">
          <a:xfrm>
            <a:off x="609600" y="4175125"/>
            <a:ext cx="76406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very common to use one method/basis set to calculate the</a:t>
            </a:r>
          </a:p>
          <a:p>
            <a:r>
              <a:rPr lang="en-US">
                <a:solidFill>
                  <a:srgbClr val="002060"/>
                </a:solidFill>
              </a:rPr>
              <a:t>geometry and a second method/basis set to determine the energy.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1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1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1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8180" grpId="0" autoUpdateAnimBg="0"/>
      <p:bldP spid="818181" grpId="0" autoUpdateAnimBg="0"/>
      <p:bldP spid="818182" grpId="0" autoUpdateAnimBg="0"/>
      <p:bldP spid="818183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03DA909-79DB-4D86-B418-4EC31E8C4B2B}" type="slidenum">
              <a:rPr lang="en-US" sz="1400" smtClean="0">
                <a:solidFill>
                  <a:srgbClr val="002060"/>
                </a:solidFill>
              </a:rPr>
              <a:pPr/>
              <a:t>90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9202" name="Text Box 1026"/>
          <p:cNvSpPr txBox="1">
            <a:spLocks noChangeArrowheads="1"/>
          </p:cNvSpPr>
          <p:nvPr/>
        </p:nvSpPr>
        <p:spPr bwMode="auto">
          <a:xfrm>
            <a:off x="669925" y="392113"/>
            <a:ext cx="7867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example, one might optimize the geometry with the MP2 method</a:t>
            </a:r>
          </a:p>
          <a:p>
            <a:r>
              <a:rPr lang="en-US">
                <a:solidFill>
                  <a:srgbClr val="002060"/>
                </a:solidFill>
              </a:rPr>
              <a:t>and 6-31G(d) basis set.</a:t>
            </a:r>
          </a:p>
        </p:txBody>
      </p:sp>
      <p:sp>
        <p:nvSpPr>
          <p:cNvPr id="819203" name="Text Box 1027"/>
          <p:cNvSpPr txBox="1">
            <a:spLocks noChangeArrowheads="1"/>
          </p:cNvSpPr>
          <p:nvPr/>
        </p:nvSpPr>
        <p:spPr bwMode="auto">
          <a:xfrm>
            <a:off x="685800" y="1230313"/>
            <a:ext cx="7889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Then a “Single Point” high level energy calculation can be performed</a:t>
            </a:r>
          </a:p>
          <a:p>
            <a:r>
              <a:rPr lang="en-US">
                <a:solidFill>
                  <a:srgbClr val="002060"/>
                </a:solidFill>
              </a:rPr>
              <a:t>with the geometry calculated at the lower level.</a:t>
            </a:r>
          </a:p>
        </p:txBody>
      </p:sp>
      <p:sp>
        <p:nvSpPr>
          <p:cNvPr id="819204" name="Text Box 1028"/>
          <p:cNvSpPr txBox="1">
            <a:spLocks noChangeArrowheads="1"/>
          </p:cNvSpPr>
          <p:nvPr/>
        </p:nvSpPr>
        <p:spPr bwMode="auto">
          <a:xfrm>
            <a:off x="746125" y="2144713"/>
            <a:ext cx="7673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 example of the notation used for such a two-level calculation is:</a:t>
            </a:r>
          </a:p>
        </p:txBody>
      </p:sp>
      <p:sp>
        <p:nvSpPr>
          <p:cNvPr id="819205" name="Text Box 1029"/>
          <p:cNvSpPr txBox="1">
            <a:spLocks noChangeArrowheads="1"/>
          </p:cNvSpPr>
          <p:nvPr/>
        </p:nvSpPr>
        <p:spPr bwMode="auto">
          <a:xfrm>
            <a:off x="1317625" y="2895600"/>
            <a:ext cx="660854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 dirty="0">
                <a:solidFill>
                  <a:schemeClr val="bg1"/>
                </a:solidFill>
              </a:rPr>
              <a:t>QCISD(T) / 6-311+G(3df,2p) </a:t>
            </a:r>
            <a:r>
              <a:rPr lang="en-US" sz="2600" b="1" dirty="0">
                <a:solidFill>
                  <a:srgbClr val="C00000"/>
                </a:solidFill>
              </a:rPr>
              <a:t>// </a:t>
            </a:r>
            <a:r>
              <a:rPr lang="en-US" sz="2400" b="1" dirty="0">
                <a:solidFill>
                  <a:srgbClr val="FF0000"/>
                </a:solidFill>
              </a:rPr>
              <a:t>MP2 / 6-31G(d)</a:t>
            </a:r>
          </a:p>
        </p:txBody>
      </p:sp>
      <p:grpSp>
        <p:nvGrpSpPr>
          <p:cNvPr id="2" name="Group 1030"/>
          <p:cNvGrpSpPr>
            <a:grpSpLocks/>
          </p:cNvGrpSpPr>
          <p:nvPr/>
        </p:nvGrpSpPr>
        <p:grpSpPr bwMode="auto">
          <a:xfrm>
            <a:off x="1035050" y="3352800"/>
            <a:ext cx="1555750" cy="1333500"/>
            <a:chOff x="652" y="2112"/>
            <a:chExt cx="980" cy="840"/>
          </a:xfrm>
        </p:grpSpPr>
        <p:sp>
          <p:nvSpPr>
            <p:cNvPr id="93201" name="Text Box 1031"/>
            <p:cNvSpPr txBox="1">
              <a:spLocks noChangeArrowheads="1"/>
            </p:cNvSpPr>
            <p:nvPr/>
          </p:nvSpPr>
          <p:spPr bwMode="auto">
            <a:xfrm>
              <a:off x="652" y="2375"/>
              <a:ext cx="980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>
                  <a:solidFill>
                    <a:schemeClr val="bg1"/>
                  </a:solidFill>
                </a:rPr>
                <a:t>Method for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</a:rPr>
                <a:t>“Single Point”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</a:rPr>
                <a:t>Energy Calc.</a:t>
              </a:r>
            </a:p>
          </p:txBody>
        </p:sp>
        <p:sp>
          <p:nvSpPr>
            <p:cNvPr id="93202" name="Line 1032"/>
            <p:cNvSpPr>
              <a:spLocks noChangeShapeType="1"/>
            </p:cNvSpPr>
            <p:nvPr/>
          </p:nvSpPr>
          <p:spPr bwMode="auto">
            <a:xfrm flipV="1">
              <a:off x="1200" y="2112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033"/>
          <p:cNvGrpSpPr>
            <a:grpSpLocks/>
          </p:cNvGrpSpPr>
          <p:nvPr/>
        </p:nvGrpSpPr>
        <p:grpSpPr bwMode="auto">
          <a:xfrm>
            <a:off x="3048000" y="3352800"/>
            <a:ext cx="1555750" cy="1371600"/>
            <a:chOff x="1920" y="2112"/>
            <a:chExt cx="980" cy="864"/>
          </a:xfrm>
        </p:grpSpPr>
        <p:sp>
          <p:nvSpPr>
            <p:cNvPr id="93199" name="Text Box 1034"/>
            <p:cNvSpPr txBox="1">
              <a:spLocks noChangeArrowheads="1"/>
            </p:cNvSpPr>
            <p:nvPr/>
          </p:nvSpPr>
          <p:spPr bwMode="auto">
            <a:xfrm>
              <a:off x="1920" y="2399"/>
              <a:ext cx="980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>
                  <a:solidFill>
                    <a:schemeClr val="bg1"/>
                  </a:solidFill>
                </a:rPr>
                <a:t>Basis set for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</a:rPr>
                <a:t>“Single Point”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</a:rPr>
                <a:t>Energy Calc.</a:t>
              </a:r>
            </a:p>
          </p:txBody>
        </p:sp>
        <p:sp>
          <p:nvSpPr>
            <p:cNvPr id="93200" name="Line 1035"/>
            <p:cNvSpPr>
              <a:spLocks noChangeShapeType="1"/>
            </p:cNvSpPr>
            <p:nvPr/>
          </p:nvSpPr>
          <p:spPr bwMode="auto">
            <a:xfrm flipV="1">
              <a:off x="2400" y="2112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036"/>
          <p:cNvGrpSpPr>
            <a:grpSpLocks/>
          </p:cNvGrpSpPr>
          <p:nvPr/>
        </p:nvGrpSpPr>
        <p:grpSpPr bwMode="auto">
          <a:xfrm>
            <a:off x="5251450" y="3352800"/>
            <a:ext cx="1454150" cy="1333500"/>
            <a:chOff x="3308" y="2112"/>
            <a:chExt cx="916" cy="840"/>
          </a:xfrm>
        </p:grpSpPr>
        <p:sp>
          <p:nvSpPr>
            <p:cNvPr id="93197" name="Text Box 1037"/>
            <p:cNvSpPr txBox="1">
              <a:spLocks noChangeArrowheads="1"/>
            </p:cNvSpPr>
            <p:nvPr/>
          </p:nvSpPr>
          <p:spPr bwMode="auto">
            <a:xfrm>
              <a:off x="3308" y="2375"/>
              <a:ext cx="91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>
                  <a:solidFill>
                    <a:srgbClr val="FF0000"/>
                  </a:solidFill>
                </a:rPr>
                <a:t>Method for</a:t>
              </a:r>
            </a:p>
            <a:p>
              <a:pPr algn="ctr"/>
              <a:r>
                <a:rPr lang="en-US" sz="1800">
                  <a:solidFill>
                    <a:srgbClr val="FF0000"/>
                  </a:solidFill>
                </a:rPr>
                <a:t>Geometry</a:t>
              </a:r>
            </a:p>
            <a:p>
              <a:pPr algn="ctr"/>
              <a:r>
                <a:rPr lang="en-US" sz="1800">
                  <a:solidFill>
                    <a:srgbClr val="FF0000"/>
                  </a:solidFill>
                </a:rPr>
                <a:t>Optimization</a:t>
              </a:r>
            </a:p>
          </p:txBody>
        </p:sp>
        <p:sp>
          <p:nvSpPr>
            <p:cNvPr id="93198" name="Line 1038"/>
            <p:cNvSpPr>
              <a:spLocks noChangeShapeType="1"/>
            </p:cNvSpPr>
            <p:nvPr/>
          </p:nvSpPr>
          <p:spPr bwMode="auto">
            <a:xfrm flipV="1">
              <a:off x="3744" y="2112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039"/>
          <p:cNvGrpSpPr>
            <a:grpSpLocks/>
          </p:cNvGrpSpPr>
          <p:nvPr/>
        </p:nvGrpSpPr>
        <p:grpSpPr bwMode="auto">
          <a:xfrm>
            <a:off x="6858000" y="3352800"/>
            <a:ext cx="1454150" cy="1371600"/>
            <a:chOff x="4320" y="2112"/>
            <a:chExt cx="916" cy="864"/>
          </a:xfrm>
        </p:grpSpPr>
        <p:sp>
          <p:nvSpPr>
            <p:cNvPr id="93195" name="Text Box 1040"/>
            <p:cNvSpPr txBox="1">
              <a:spLocks noChangeArrowheads="1"/>
            </p:cNvSpPr>
            <p:nvPr/>
          </p:nvSpPr>
          <p:spPr bwMode="auto">
            <a:xfrm>
              <a:off x="4320" y="2399"/>
              <a:ext cx="91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>
                  <a:solidFill>
                    <a:srgbClr val="FF0000"/>
                  </a:solidFill>
                </a:rPr>
                <a:t>Basis set for</a:t>
              </a:r>
            </a:p>
            <a:p>
              <a:pPr algn="ctr"/>
              <a:r>
                <a:rPr lang="en-US" sz="1800">
                  <a:solidFill>
                    <a:srgbClr val="FF0000"/>
                  </a:solidFill>
                </a:rPr>
                <a:t>Geometry</a:t>
              </a:r>
            </a:p>
            <a:p>
              <a:pPr algn="ctr"/>
              <a:r>
                <a:rPr lang="en-US" sz="1800">
                  <a:solidFill>
                    <a:srgbClr val="FF0000"/>
                  </a:solidFill>
                </a:rPr>
                <a:t>Optimization</a:t>
              </a:r>
            </a:p>
          </p:txBody>
        </p:sp>
        <p:sp>
          <p:nvSpPr>
            <p:cNvPr id="93196" name="Line 1041"/>
            <p:cNvSpPr>
              <a:spLocks noChangeShapeType="1"/>
            </p:cNvSpPr>
            <p:nvPr/>
          </p:nvSpPr>
          <p:spPr bwMode="auto">
            <a:xfrm flipV="1">
              <a:off x="4492" y="2112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19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19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19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1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1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02" grpId="0" autoUpdateAnimBg="0"/>
      <p:bldP spid="819203" grpId="0" autoUpdateAnimBg="0"/>
      <p:bldP spid="819204" grpId="0" autoUpdateAnimBg="0"/>
      <p:bldP spid="819205" grpId="0" autoUpdateAnimBg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2FD1FB2-6CA1-47AC-A916-1787B7221E01}" type="slidenum">
              <a:rPr lang="en-US" sz="1400" smtClean="0">
                <a:solidFill>
                  <a:srgbClr val="002060"/>
                </a:solidFill>
              </a:rPr>
              <a:pPr/>
              <a:t>91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Vibrational Frequencies</a:t>
            </a:r>
          </a:p>
        </p:txBody>
      </p:sp>
      <p:sp>
        <p:nvSpPr>
          <p:cNvPr id="780296" name="Text Box 8"/>
          <p:cNvSpPr txBox="1">
            <a:spLocks noChangeArrowheads="1"/>
          </p:cNvSpPr>
          <p:nvPr/>
        </p:nvSpPr>
        <p:spPr bwMode="auto">
          <a:xfrm>
            <a:off x="838200" y="1382713"/>
            <a:ext cx="6089650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arenBoth"/>
            </a:pPr>
            <a:r>
              <a:rPr lang="en-US">
                <a:solidFill>
                  <a:srgbClr val="002060"/>
                </a:solidFill>
              </a:rPr>
              <a:t>Aid to assigning experimental vibrational spectra</a:t>
            </a:r>
          </a:p>
          <a:p>
            <a:pPr>
              <a:lnSpc>
                <a:spcPct val="140000"/>
              </a:lnSpc>
            </a:pPr>
            <a:r>
              <a:rPr lang="en-US">
                <a:solidFill>
                  <a:srgbClr val="002060"/>
                </a:solidFill>
              </a:rPr>
              <a:t>          One can visualize the motions involved in the</a:t>
            </a:r>
          </a:p>
          <a:p>
            <a:r>
              <a:rPr lang="en-US">
                <a:solidFill>
                  <a:srgbClr val="002060"/>
                </a:solidFill>
              </a:rPr>
              <a:t>           calculated vibrations</a:t>
            </a:r>
          </a:p>
        </p:txBody>
      </p:sp>
      <p:sp>
        <p:nvSpPr>
          <p:cNvPr id="780297" name="Text Box 9"/>
          <p:cNvSpPr txBox="1">
            <a:spLocks noChangeArrowheads="1"/>
          </p:cNvSpPr>
          <p:nvPr/>
        </p:nvSpPr>
        <p:spPr bwMode="auto">
          <a:xfrm>
            <a:off x="854075" y="2833688"/>
            <a:ext cx="759777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(2)  Vibrational spectra of transient species</a:t>
            </a:r>
          </a:p>
          <a:p>
            <a:pPr>
              <a:lnSpc>
                <a:spcPct val="140000"/>
              </a:lnSpc>
            </a:pPr>
            <a:r>
              <a:rPr lang="en-US">
                <a:solidFill>
                  <a:srgbClr val="002060"/>
                </a:solidFill>
              </a:rPr>
              <a:t>          It is usually difficult to impossible to experimentally measure</a:t>
            </a:r>
          </a:p>
          <a:p>
            <a:r>
              <a:rPr lang="en-US">
                <a:solidFill>
                  <a:srgbClr val="002060"/>
                </a:solidFill>
              </a:rPr>
              <a:t>          the vibrational spectra in short-lived intermediates.</a:t>
            </a:r>
          </a:p>
        </p:txBody>
      </p:sp>
      <p:sp>
        <p:nvSpPr>
          <p:cNvPr id="780298" name="Text Box 10"/>
          <p:cNvSpPr txBox="1">
            <a:spLocks noChangeArrowheads="1"/>
          </p:cNvSpPr>
          <p:nvPr/>
        </p:nvSpPr>
        <p:spPr bwMode="auto">
          <a:xfrm>
            <a:off x="854075" y="4281488"/>
            <a:ext cx="7229475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arenBoth" startAt="3"/>
            </a:pPr>
            <a:r>
              <a:rPr lang="en-US">
                <a:solidFill>
                  <a:srgbClr val="002060"/>
                </a:solidFill>
              </a:rPr>
              <a:t>Structure determination.</a:t>
            </a:r>
          </a:p>
          <a:p>
            <a:pPr>
              <a:lnSpc>
                <a:spcPct val="140000"/>
              </a:lnSpc>
            </a:pPr>
            <a:r>
              <a:rPr lang="en-US">
                <a:solidFill>
                  <a:srgbClr val="002060"/>
                </a:solidFill>
              </a:rPr>
              <a:t>          If you have synthesized a new compound and measured</a:t>
            </a:r>
          </a:p>
          <a:p>
            <a:r>
              <a:rPr lang="en-US">
                <a:solidFill>
                  <a:srgbClr val="002060"/>
                </a:solidFill>
              </a:rPr>
              <a:t>          the vibrational spectra, you can simulate the spectra of </a:t>
            </a:r>
          </a:p>
          <a:p>
            <a:r>
              <a:rPr lang="en-US">
                <a:solidFill>
                  <a:srgbClr val="002060"/>
                </a:solidFill>
              </a:rPr>
              <a:t>          possible proposed structures to determine which pattern</a:t>
            </a:r>
          </a:p>
          <a:p>
            <a:r>
              <a:rPr lang="en-US">
                <a:solidFill>
                  <a:srgbClr val="002060"/>
                </a:solidFill>
              </a:rPr>
              <a:t>          best matches experiment.</a:t>
            </a:r>
          </a:p>
        </p:txBody>
      </p:sp>
      <p:sp>
        <p:nvSpPr>
          <p:cNvPr id="94215" name="Text Box 11"/>
          <p:cNvSpPr txBox="1">
            <a:spLocks noChangeArrowheads="1"/>
          </p:cNvSpPr>
          <p:nvPr/>
        </p:nvSpPr>
        <p:spPr bwMode="auto">
          <a:xfrm>
            <a:off x="1290638" y="685800"/>
            <a:ext cx="63293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Applications of Calculated Vibrational Spectra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8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8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296" grpId="0" autoUpdateAnimBg="0"/>
      <p:bldP spid="780297" grpId="0" autoUpdateAnimBg="0"/>
      <p:bldP spid="780298" grpId="0" autoUpdateAnimBg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4C6AA6D-D2A6-4807-BD36-6E192F69700F}" type="slidenum">
              <a:rPr lang="en-US" sz="1400" smtClean="0">
                <a:solidFill>
                  <a:srgbClr val="002060"/>
                </a:solidFill>
              </a:rPr>
              <a:pPr/>
              <a:t>92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5235" name="Text Box 2"/>
          <p:cNvSpPr txBox="1">
            <a:spLocks noChangeArrowheads="1"/>
          </p:cNvSpPr>
          <p:nvPr/>
        </p:nvSpPr>
        <p:spPr bwMode="auto">
          <a:xfrm>
            <a:off x="2297113" y="152400"/>
            <a:ext cx="43322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An Example:  Vibrations of CH</a:t>
            </a:r>
            <a:r>
              <a:rPr lang="en-US" sz="2200" b="1" baseline="-25000">
                <a:solidFill>
                  <a:srgbClr val="FF33CC"/>
                </a:solidFill>
              </a:rPr>
              <a:t>4</a:t>
            </a:r>
            <a:endParaRPr lang="en-US" sz="2200" b="1">
              <a:solidFill>
                <a:srgbClr val="FF33CC"/>
              </a:solidFill>
            </a:endParaRPr>
          </a:p>
        </p:txBody>
      </p:sp>
      <p:sp>
        <p:nvSpPr>
          <p:cNvPr id="788483" name="Text Box 3"/>
          <p:cNvSpPr txBox="1">
            <a:spLocks noChangeArrowheads="1"/>
          </p:cNvSpPr>
          <p:nvPr/>
        </p:nvSpPr>
        <p:spPr bwMode="auto">
          <a:xfrm>
            <a:off x="681038" y="914400"/>
            <a:ext cx="8763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00B050"/>
                </a:solidFill>
              </a:rPr>
              <a:t>Expt.</a:t>
            </a:r>
          </a:p>
          <a:p>
            <a:pPr algn="ctr"/>
            <a:r>
              <a:rPr lang="en-US" b="1">
                <a:solidFill>
                  <a:srgbClr val="00B050"/>
                </a:solidFill>
              </a:rPr>
              <a:t>[cm</a:t>
            </a:r>
            <a:r>
              <a:rPr lang="en-US" b="1" baseline="30000">
                <a:solidFill>
                  <a:srgbClr val="00B050"/>
                </a:solidFill>
              </a:rPr>
              <a:t>-1</a:t>
            </a:r>
            <a:r>
              <a:rPr lang="en-US" b="1">
                <a:solidFill>
                  <a:srgbClr val="00B05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B050"/>
                </a:solidFill>
              </a:rPr>
              <a:t>3019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B050"/>
                </a:solidFill>
              </a:rPr>
              <a:t>2917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B050"/>
                </a:solidFill>
              </a:rPr>
              <a:t>1534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B050"/>
                </a:solidFill>
              </a:rPr>
              <a:t>1306</a:t>
            </a:r>
          </a:p>
        </p:txBody>
      </p:sp>
      <p:sp>
        <p:nvSpPr>
          <p:cNvPr id="788484" name="Text Box 4"/>
          <p:cNvSpPr txBox="1">
            <a:spLocks noChangeArrowheads="1"/>
          </p:cNvSpPr>
          <p:nvPr/>
        </p:nvSpPr>
        <p:spPr bwMode="auto">
          <a:xfrm>
            <a:off x="5311775" y="914400"/>
            <a:ext cx="162242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FF0000"/>
                </a:solidFill>
              </a:rPr>
              <a:t>HF/6-31G(d)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[cm</a:t>
            </a:r>
            <a:r>
              <a:rPr lang="en-US" b="1" baseline="30000">
                <a:solidFill>
                  <a:srgbClr val="FF0000"/>
                </a:solidFill>
              </a:rPr>
              <a:t>-1</a:t>
            </a:r>
            <a:r>
              <a:rPr lang="en-US" b="1">
                <a:solidFill>
                  <a:srgbClr val="FF000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3302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3197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1703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1488</a:t>
            </a:r>
          </a:p>
        </p:txBody>
      </p:sp>
      <p:sp>
        <p:nvSpPr>
          <p:cNvPr id="788486" name="Text Box 6"/>
          <p:cNvSpPr txBox="1">
            <a:spLocks noChangeArrowheads="1"/>
          </p:cNvSpPr>
          <p:nvPr/>
        </p:nvSpPr>
        <p:spPr bwMode="auto">
          <a:xfrm>
            <a:off x="6875463" y="625475"/>
            <a:ext cx="1735137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chemeClr val="bg1"/>
                </a:solidFill>
              </a:rPr>
              <a:t>Scaled (0.90)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HF/6-31G(d)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[cm</a:t>
            </a:r>
            <a:r>
              <a:rPr lang="en-US" b="1" baseline="30000">
                <a:solidFill>
                  <a:srgbClr val="FF0000"/>
                </a:solidFill>
              </a:rPr>
              <a:t>-1</a:t>
            </a:r>
            <a:r>
              <a:rPr lang="en-US" b="1">
                <a:solidFill>
                  <a:srgbClr val="FF000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2972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2877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1532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1339</a:t>
            </a:r>
          </a:p>
        </p:txBody>
      </p:sp>
      <p:sp>
        <p:nvSpPr>
          <p:cNvPr id="788487" name="Text Box 7"/>
          <p:cNvSpPr txBox="1">
            <a:spLocks noChangeArrowheads="1"/>
          </p:cNvSpPr>
          <p:nvPr/>
        </p:nvSpPr>
        <p:spPr bwMode="auto">
          <a:xfrm>
            <a:off x="1587500" y="898525"/>
            <a:ext cx="1804988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FF0000"/>
                </a:solidFill>
              </a:rPr>
              <a:t>MP2/6-31G(d)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[cm</a:t>
            </a:r>
            <a:r>
              <a:rPr lang="en-US" b="1" baseline="30000">
                <a:solidFill>
                  <a:srgbClr val="FF0000"/>
                </a:solidFill>
              </a:rPr>
              <a:t>-1</a:t>
            </a:r>
            <a:r>
              <a:rPr lang="en-US" b="1">
                <a:solidFill>
                  <a:srgbClr val="FF000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3245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3108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1625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1414</a:t>
            </a:r>
          </a:p>
        </p:txBody>
      </p:sp>
      <p:sp>
        <p:nvSpPr>
          <p:cNvPr id="788488" name="Text Box 8"/>
          <p:cNvSpPr txBox="1">
            <a:spLocks noChangeArrowheads="1"/>
          </p:cNvSpPr>
          <p:nvPr/>
        </p:nvSpPr>
        <p:spPr bwMode="auto">
          <a:xfrm>
            <a:off x="3429000" y="609600"/>
            <a:ext cx="1804988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chemeClr val="bg1"/>
                </a:solidFill>
              </a:rPr>
              <a:t>Scaled (0.95)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MP2/6-31G(d)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[cm</a:t>
            </a:r>
            <a:r>
              <a:rPr lang="en-US" b="1" baseline="30000">
                <a:solidFill>
                  <a:srgbClr val="FF0000"/>
                </a:solidFill>
              </a:rPr>
              <a:t>-1</a:t>
            </a:r>
            <a:r>
              <a:rPr lang="en-US" b="1">
                <a:solidFill>
                  <a:srgbClr val="FF000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3083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2953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1544</a:t>
            </a:r>
          </a:p>
          <a:p>
            <a:pPr algn="ctr"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1343</a:t>
            </a:r>
          </a:p>
        </p:txBody>
      </p:sp>
      <p:sp>
        <p:nvSpPr>
          <p:cNvPr id="788489" name="Text Box 9"/>
          <p:cNvSpPr txBox="1">
            <a:spLocks noChangeArrowheads="1"/>
          </p:cNvSpPr>
          <p:nvPr/>
        </p:nvSpPr>
        <p:spPr bwMode="auto">
          <a:xfrm>
            <a:off x="669925" y="3444875"/>
            <a:ext cx="7165975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Correlated frequencies (MP2 or other methods) are typically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~5% too high because they are “harmonic” frequencies and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haven’t been corrected for vibrational anharmonicity.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788490" name="Text Box 10"/>
          <p:cNvSpPr txBox="1">
            <a:spLocks noChangeArrowheads="1"/>
          </p:cNvSpPr>
          <p:nvPr/>
        </p:nvSpPr>
        <p:spPr bwMode="auto">
          <a:xfrm>
            <a:off x="685800" y="4556125"/>
            <a:ext cx="7513638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Hartree-Fock frequencies are typically ~10% too high because 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they are “harmonic” frequencies and do not include the effects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of electron correlation.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788491" name="Text Box 11"/>
          <p:cNvSpPr txBox="1">
            <a:spLocks noChangeArrowheads="1"/>
          </p:cNvSpPr>
          <p:nvPr/>
        </p:nvSpPr>
        <p:spPr bwMode="auto">
          <a:xfrm>
            <a:off x="685800" y="5607050"/>
            <a:ext cx="7813675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  <a:cs typeface="Arial" charset="0"/>
              </a:rPr>
              <a:t>•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 Scale factors (0.95 for MP2 and 0.90 for HF are usually employed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    to correct the frequencies.</a:t>
            </a:r>
            <a:endParaRPr lang="en-US" sz="260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8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8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8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8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8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8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88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8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88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8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3" grpId="0" autoUpdateAnimBg="0"/>
      <p:bldP spid="788484" grpId="0" autoUpdateAnimBg="0"/>
      <p:bldP spid="788486" grpId="0" autoUpdateAnimBg="0"/>
      <p:bldP spid="788487" grpId="0" autoUpdateAnimBg="0"/>
      <p:bldP spid="788488" grpId="0" autoUpdateAnimBg="0"/>
      <p:bldP spid="788489" grpId="0" autoUpdateAnimBg="0"/>
      <p:bldP spid="788490" grpId="0" autoUpdateAnimBg="0"/>
      <p:bldP spid="788491" grpId="0" autoUpdateAnimBg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D3EE428-E776-4710-92B9-77260C359F7B}" type="slidenum">
              <a:rPr lang="en-US" sz="1400" smtClean="0">
                <a:solidFill>
                  <a:srgbClr val="002060"/>
                </a:solidFill>
              </a:rPr>
              <a:pPr/>
              <a:t>93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625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38100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Bond Dissociation Energies:  </a:t>
            </a:r>
            <a:br>
              <a:rPr lang="en-US" smtClean="0">
                <a:solidFill>
                  <a:schemeClr val="bg1"/>
                </a:solidFill>
              </a:rPr>
            </a:br>
            <a:r>
              <a:rPr lang="en-US" smtClean="0">
                <a:solidFill>
                  <a:schemeClr val="bg1"/>
                </a:solidFill>
              </a:rPr>
              <a:t>Application to Hydrogen Fluoride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225550" y="1001713"/>
            <a:ext cx="7362825" cy="3570287"/>
            <a:chOff x="772" y="823"/>
            <a:chExt cx="4638" cy="2249"/>
          </a:xfrm>
        </p:grpSpPr>
        <p:grpSp>
          <p:nvGrpSpPr>
            <p:cNvPr id="96262" name="Group 7"/>
            <p:cNvGrpSpPr>
              <a:grpSpLocks/>
            </p:cNvGrpSpPr>
            <p:nvPr/>
          </p:nvGrpSpPr>
          <p:grpSpPr bwMode="auto">
            <a:xfrm>
              <a:off x="2352" y="1632"/>
              <a:ext cx="3058" cy="768"/>
              <a:chOff x="2352" y="1248"/>
              <a:chExt cx="3058" cy="768"/>
            </a:xfrm>
          </p:grpSpPr>
          <p:sp>
            <p:nvSpPr>
              <p:cNvPr id="96269" name="Line 8"/>
              <p:cNvSpPr>
                <a:spLocks noChangeShapeType="1"/>
              </p:cNvSpPr>
              <p:nvPr/>
            </p:nvSpPr>
            <p:spPr bwMode="auto">
              <a:xfrm>
                <a:off x="2352" y="2016"/>
                <a:ext cx="1440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270" name="Line 9"/>
              <p:cNvSpPr>
                <a:spLocks noChangeShapeType="1"/>
              </p:cNvSpPr>
              <p:nvPr/>
            </p:nvSpPr>
            <p:spPr bwMode="auto">
              <a:xfrm flipV="1">
                <a:off x="3696" y="1248"/>
                <a:ext cx="0" cy="768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271" name="Text Box 10"/>
              <p:cNvSpPr txBox="1">
                <a:spLocks noChangeArrowheads="1"/>
              </p:cNvSpPr>
              <p:nvPr/>
            </p:nvSpPr>
            <p:spPr bwMode="auto">
              <a:xfrm>
                <a:off x="3782" y="1495"/>
                <a:ext cx="1628" cy="4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D</a:t>
                </a:r>
                <a:r>
                  <a:rPr lang="en-US" baseline="-25000">
                    <a:solidFill>
                      <a:schemeClr val="bg1"/>
                    </a:solidFill>
                  </a:rPr>
                  <a:t>e</a:t>
                </a:r>
                <a:r>
                  <a:rPr lang="en-US">
                    <a:solidFill>
                      <a:schemeClr val="bg1"/>
                    </a:solidFill>
                  </a:rPr>
                  <a:t>: </a:t>
                </a:r>
                <a:r>
                  <a:rPr lang="en-US" sz="1800">
                    <a:solidFill>
                      <a:schemeClr val="bg1"/>
                    </a:solidFill>
                  </a:rPr>
                  <a:t>Spectroscopic</a:t>
                </a:r>
              </a:p>
              <a:p>
                <a:r>
                  <a:rPr lang="en-US" sz="1800">
                    <a:solidFill>
                      <a:schemeClr val="bg1"/>
                    </a:solidFill>
                  </a:rPr>
                  <a:t>      Dissociation Energy</a:t>
                </a:r>
              </a:p>
            </p:txBody>
          </p:sp>
        </p:grpSp>
        <p:grpSp>
          <p:nvGrpSpPr>
            <p:cNvPr id="96263" name="Group 11"/>
            <p:cNvGrpSpPr>
              <a:grpSpLocks/>
            </p:cNvGrpSpPr>
            <p:nvPr/>
          </p:nvGrpSpPr>
          <p:grpSpPr bwMode="auto">
            <a:xfrm>
              <a:off x="772" y="1632"/>
              <a:ext cx="1628" cy="576"/>
              <a:chOff x="772" y="1248"/>
              <a:chExt cx="1628" cy="576"/>
            </a:xfrm>
          </p:grpSpPr>
          <p:sp>
            <p:nvSpPr>
              <p:cNvPr id="96267" name="Line 12"/>
              <p:cNvSpPr>
                <a:spLocks noChangeShapeType="1"/>
              </p:cNvSpPr>
              <p:nvPr/>
            </p:nvSpPr>
            <p:spPr bwMode="auto">
              <a:xfrm flipV="1">
                <a:off x="2400" y="1248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268" name="Text Box 13"/>
              <p:cNvSpPr txBox="1">
                <a:spLocks noChangeArrowheads="1"/>
              </p:cNvSpPr>
              <p:nvPr/>
            </p:nvSpPr>
            <p:spPr bwMode="auto">
              <a:xfrm>
                <a:off x="772" y="1344"/>
                <a:ext cx="1628" cy="4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6600"/>
                    </a:solidFill>
                  </a:rPr>
                  <a:t>D</a:t>
                </a:r>
                <a:r>
                  <a:rPr lang="en-US" baseline="-25000">
                    <a:solidFill>
                      <a:srgbClr val="FF6600"/>
                    </a:solidFill>
                  </a:rPr>
                  <a:t>0</a:t>
                </a:r>
                <a:r>
                  <a:rPr lang="en-US">
                    <a:solidFill>
                      <a:srgbClr val="FF6600"/>
                    </a:solidFill>
                  </a:rPr>
                  <a:t>: Thermodynamic</a:t>
                </a:r>
                <a:endParaRPr lang="en-US" sz="1800">
                  <a:solidFill>
                    <a:srgbClr val="FF6600"/>
                  </a:solidFill>
                </a:endParaRPr>
              </a:p>
              <a:p>
                <a:r>
                  <a:rPr lang="en-US" sz="1800">
                    <a:solidFill>
                      <a:srgbClr val="FF6600"/>
                    </a:solidFill>
                  </a:rPr>
                  <a:t>      Dissociation Energy</a:t>
                </a:r>
              </a:p>
            </p:txBody>
          </p:sp>
        </p:grpSp>
        <p:grpSp>
          <p:nvGrpSpPr>
            <p:cNvPr id="96264" name="Group 15"/>
            <p:cNvGrpSpPr>
              <a:grpSpLocks/>
            </p:cNvGrpSpPr>
            <p:nvPr/>
          </p:nvGrpSpPr>
          <p:grpSpPr bwMode="auto">
            <a:xfrm>
              <a:off x="1296" y="823"/>
              <a:ext cx="2688" cy="2249"/>
              <a:chOff x="1296" y="823"/>
              <a:chExt cx="2688" cy="2249"/>
            </a:xfrm>
          </p:grpSpPr>
          <p:graphicFrame>
            <p:nvGraphicFramePr>
              <p:cNvPr id="96265" name="Object 6"/>
              <p:cNvGraphicFramePr>
                <a:graphicFrameLocks noChangeAspect="1"/>
              </p:cNvGraphicFramePr>
              <p:nvPr/>
            </p:nvGraphicFramePr>
            <p:xfrm>
              <a:off x="1296" y="823"/>
              <a:ext cx="2688" cy="224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6299" name="Graph" r:id="rId3" imgW="3430829" imgH="2871216" progId="Origin50.Graph">
                      <p:embed/>
                    </p:oleObj>
                  </mc:Choice>
                  <mc:Fallback>
                    <p:oleObj name="Graph" r:id="rId3" imgW="3430829" imgH="2871216" progId="Origin50.Graph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96" y="823"/>
                            <a:ext cx="2688" cy="224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6266" name="Line 14"/>
              <p:cNvSpPr>
                <a:spLocks noChangeShapeType="1"/>
              </p:cNvSpPr>
              <p:nvPr/>
            </p:nvSpPr>
            <p:spPr bwMode="auto">
              <a:xfrm>
                <a:off x="2208" y="2208"/>
                <a:ext cx="432" cy="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774161" name="Text Box 17"/>
          <p:cNvSpPr txBox="1">
            <a:spLocks noChangeArrowheads="1"/>
          </p:cNvSpPr>
          <p:nvPr/>
        </p:nvSpPr>
        <p:spPr bwMode="auto">
          <a:xfrm>
            <a:off x="1050925" y="4887913"/>
            <a:ext cx="71580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from Chapter 5 that D</a:t>
            </a:r>
            <a:r>
              <a:rPr lang="en-US" baseline="-25000">
                <a:solidFill>
                  <a:srgbClr val="002060"/>
                </a:solidFill>
              </a:rPr>
              <a:t>e</a:t>
            </a:r>
            <a:r>
              <a:rPr lang="en-US">
                <a:solidFill>
                  <a:srgbClr val="002060"/>
                </a:solidFill>
              </a:rPr>
              <a:t> represents the Dissociation</a:t>
            </a:r>
          </a:p>
          <a:p>
            <a:r>
              <a:rPr lang="en-US">
                <a:solidFill>
                  <a:srgbClr val="002060"/>
                </a:solidFill>
              </a:rPr>
              <a:t>Energy from the bottom of the potential curve to the separated</a:t>
            </a:r>
          </a:p>
          <a:p>
            <a:r>
              <a:rPr lang="en-US">
                <a:solidFill>
                  <a:srgbClr val="002060"/>
                </a:solidFill>
              </a:rPr>
              <a:t>atoms.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74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7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4161" grpId="0" autoUpdateAnimBg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6A769A4-6BB9-4A37-BDA8-42AEA250760E}" type="slidenum">
              <a:rPr lang="en-US" sz="1400" smtClean="0">
                <a:solidFill>
                  <a:srgbClr val="002060"/>
                </a:solidFill>
              </a:rPr>
              <a:pPr/>
              <a:t>94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09986" name="Text Box 2"/>
          <p:cNvSpPr txBox="1">
            <a:spLocks noChangeArrowheads="1"/>
          </p:cNvSpPr>
          <p:nvPr/>
        </p:nvSpPr>
        <p:spPr bwMode="auto">
          <a:xfrm>
            <a:off x="3200400" y="381000"/>
            <a:ext cx="218916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chemeClr val="bg1"/>
                </a:solidFill>
              </a:rPr>
              <a:t>HF  </a:t>
            </a:r>
            <a:r>
              <a:rPr lang="en-US" sz="2200" b="1">
                <a:solidFill>
                  <a:schemeClr val="bg1"/>
                </a:solidFill>
                <a:sym typeface="Symbol" pitchFamily="18" charset="2"/>
              </a:rPr>
              <a:t>  H</a:t>
            </a:r>
            <a:r>
              <a:rPr lang="en-US" sz="2200" b="1">
                <a:solidFill>
                  <a:schemeClr val="bg1"/>
                </a:solidFill>
                <a:cs typeface="Arial" charset="0"/>
                <a:sym typeface="Symbol" pitchFamily="18" charset="2"/>
              </a:rPr>
              <a:t>•  +  F•</a:t>
            </a:r>
            <a:endParaRPr lang="en-US" sz="2200" b="1">
              <a:solidFill>
                <a:schemeClr val="bg1"/>
              </a:solidFill>
            </a:endParaRPr>
          </a:p>
        </p:txBody>
      </p:sp>
      <p:graphicFrame>
        <p:nvGraphicFramePr>
          <p:cNvPr id="809987" name="Object 3"/>
          <p:cNvGraphicFramePr>
            <a:graphicFrameLocks noChangeAspect="1"/>
          </p:cNvGraphicFramePr>
          <p:nvPr/>
        </p:nvGraphicFramePr>
        <p:xfrm>
          <a:off x="1600200" y="1143000"/>
          <a:ext cx="5334000" cy="149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69" name="Worksheet" r:id="rId3" imgW="5334032" imgH="1495432" progId="Excel.Sheet.8">
                  <p:embed/>
                </p:oleObj>
              </mc:Choice>
              <mc:Fallback>
                <p:oleObj name="Worksheet" r:id="rId3" imgW="5334032" imgH="1495432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143000"/>
                        <a:ext cx="5334000" cy="1495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988" name="Text Box 4"/>
          <p:cNvSpPr txBox="1">
            <a:spLocks noChangeArrowheads="1"/>
          </p:cNvSpPr>
          <p:nvPr/>
        </p:nvSpPr>
        <p:spPr bwMode="auto">
          <a:xfrm>
            <a:off x="2514600" y="3200400"/>
            <a:ext cx="3541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HF/6-31G(d) calculation of D</a:t>
            </a:r>
            <a:r>
              <a:rPr lang="en-US" baseline="-25000">
                <a:solidFill>
                  <a:srgbClr val="FF0000"/>
                </a:solidFill>
              </a:rPr>
              <a:t>e</a:t>
            </a:r>
            <a:endParaRPr lang="en-US">
              <a:solidFill>
                <a:srgbClr val="FF0000"/>
              </a:solidFill>
            </a:endParaRPr>
          </a:p>
        </p:txBody>
      </p:sp>
      <p:graphicFrame>
        <p:nvGraphicFramePr>
          <p:cNvPr id="809989" name="Object 5"/>
          <p:cNvGraphicFramePr>
            <a:graphicFrameLocks noChangeAspect="1"/>
          </p:cNvGraphicFramePr>
          <p:nvPr/>
        </p:nvGraphicFramePr>
        <p:xfrm>
          <a:off x="1682750" y="3886200"/>
          <a:ext cx="56007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70" name="Equation" r:id="rId5" imgW="3371951" imgH="657355" progId="Equation.DSMT4">
                  <p:embed/>
                </p:oleObj>
              </mc:Choice>
              <mc:Fallback>
                <p:oleObj name="Equation" r:id="rId5" imgW="3371951" imgH="657355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2750" y="3886200"/>
                        <a:ext cx="5600700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9990" name="Object 6"/>
          <p:cNvGraphicFramePr>
            <a:graphicFrameLocks noChangeAspect="1"/>
          </p:cNvGraphicFramePr>
          <p:nvPr/>
        </p:nvGraphicFramePr>
        <p:xfrm>
          <a:off x="3262313" y="4608513"/>
          <a:ext cx="3443287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71" name="Equation" r:id="rId7" imgW="2028943" imgH="380958" progId="Equation.DSMT4">
                  <p:embed/>
                </p:oleObj>
              </mc:Choice>
              <mc:Fallback>
                <p:oleObj name="Equation" r:id="rId7" imgW="2028943" imgH="380958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2313" y="4608513"/>
                        <a:ext cx="3443287" cy="649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0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0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0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0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986" grpId="0" autoUpdateAnimBg="0"/>
      <p:bldP spid="809988" grpId="0" autoUpdateAnimBg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73ED905-EB01-4C65-A27D-5A2EC133A381}" type="slidenum">
              <a:rPr lang="en-US" sz="1400" smtClean="0">
                <a:solidFill>
                  <a:srgbClr val="002060"/>
                </a:solidFill>
              </a:rPr>
              <a:pPr/>
              <a:t>95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8307" name="Text Box 1026"/>
          <p:cNvSpPr txBox="1">
            <a:spLocks noChangeArrowheads="1"/>
          </p:cNvSpPr>
          <p:nvPr/>
        </p:nvSpPr>
        <p:spPr bwMode="auto">
          <a:xfrm>
            <a:off x="3449638" y="228600"/>
            <a:ext cx="21891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chemeClr val="bg1"/>
                </a:solidFill>
              </a:rPr>
              <a:t>HF  </a:t>
            </a:r>
            <a:r>
              <a:rPr lang="en-US" sz="2200" b="1">
                <a:solidFill>
                  <a:schemeClr val="bg1"/>
                </a:solidFill>
                <a:sym typeface="Symbol" pitchFamily="18" charset="2"/>
              </a:rPr>
              <a:t>  H</a:t>
            </a:r>
            <a:r>
              <a:rPr lang="en-US" sz="2200" b="1">
                <a:solidFill>
                  <a:schemeClr val="bg1"/>
                </a:solidFill>
                <a:cs typeface="Arial" charset="0"/>
                <a:sym typeface="Symbol" pitchFamily="18" charset="2"/>
              </a:rPr>
              <a:t>•  +  F•</a:t>
            </a:r>
            <a:endParaRPr lang="en-US" sz="2200" b="1">
              <a:solidFill>
                <a:schemeClr val="bg1"/>
              </a:solidFill>
            </a:endParaRPr>
          </a:p>
        </p:txBody>
      </p:sp>
      <p:sp>
        <p:nvSpPr>
          <p:cNvPr id="811011" name="Text Box 1027"/>
          <p:cNvSpPr txBox="1">
            <a:spLocks noChangeArrowheads="1"/>
          </p:cNvSpPr>
          <p:nvPr/>
        </p:nvSpPr>
        <p:spPr bwMode="auto">
          <a:xfrm>
            <a:off x="374650" y="1219200"/>
            <a:ext cx="476567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Method/Basis                         D</a:t>
            </a:r>
            <a:r>
              <a:rPr lang="en-US" b="1" baseline="-25000">
                <a:solidFill>
                  <a:srgbClr val="FF6600"/>
                </a:solidFill>
              </a:rPr>
              <a:t>e</a:t>
            </a:r>
            <a:endParaRPr lang="en-US" b="1">
              <a:solidFill>
                <a:srgbClr val="FF6600"/>
              </a:solidFill>
            </a:endParaRP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FF33CC"/>
                </a:solidFill>
              </a:rPr>
              <a:t>Experiment                             591 kJ/mol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HF/6-31G(d)                           367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HF/6-311++G(3df,2p)             410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MP2/6-311++G(3df,2p)           604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QCISD(T)/6-311++G(3df,2p)  586</a:t>
            </a:r>
          </a:p>
        </p:txBody>
      </p:sp>
      <p:sp>
        <p:nvSpPr>
          <p:cNvPr id="811012" name="Text Box 1028"/>
          <p:cNvSpPr txBox="1">
            <a:spLocks noChangeArrowheads="1"/>
          </p:cNvSpPr>
          <p:nvPr/>
        </p:nvSpPr>
        <p:spPr bwMode="auto">
          <a:xfrm>
            <a:off x="358775" y="4278313"/>
            <a:ext cx="50514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Hartree-Fock calculations predict values of </a:t>
            </a:r>
          </a:p>
          <a:p>
            <a:r>
              <a:rPr lang="en-US">
                <a:solidFill>
                  <a:srgbClr val="002060"/>
                </a:solidFill>
              </a:rPr>
              <a:t>D</a:t>
            </a:r>
            <a:r>
              <a:rPr lang="en-US" baseline="-25000">
                <a:solidFill>
                  <a:srgbClr val="002060"/>
                </a:solidFill>
              </a:rPr>
              <a:t>e</a:t>
            </a:r>
            <a:r>
              <a:rPr lang="en-US">
                <a:solidFill>
                  <a:srgbClr val="002060"/>
                </a:solidFill>
              </a:rPr>
              <a:t> that are too low.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2060"/>
                </a:solidFill>
              </a:rPr>
              <a:t>This is because errors due to neglect of</a:t>
            </a:r>
          </a:p>
          <a:p>
            <a:r>
              <a:rPr lang="en-US">
                <a:solidFill>
                  <a:srgbClr val="002060"/>
                </a:solidFill>
              </a:rPr>
              <a:t>the correlation energy are greater in the</a:t>
            </a:r>
          </a:p>
          <a:p>
            <a:r>
              <a:rPr lang="en-US">
                <a:solidFill>
                  <a:srgbClr val="002060"/>
                </a:solidFill>
              </a:rPr>
              <a:t>molecule than in the isolated atoms.</a:t>
            </a:r>
          </a:p>
        </p:txBody>
      </p:sp>
      <p:grpSp>
        <p:nvGrpSpPr>
          <p:cNvPr id="2" name="Group 1060"/>
          <p:cNvGrpSpPr>
            <a:grpSpLocks/>
          </p:cNvGrpSpPr>
          <p:nvPr/>
        </p:nvGrpSpPr>
        <p:grpSpPr bwMode="auto">
          <a:xfrm>
            <a:off x="6248400" y="1924050"/>
            <a:ext cx="2654300" cy="3727450"/>
            <a:chOff x="4032" y="1212"/>
            <a:chExt cx="1672" cy="2348"/>
          </a:xfrm>
        </p:grpSpPr>
        <p:grpSp>
          <p:nvGrpSpPr>
            <p:cNvPr id="98317" name="Group 1057"/>
            <p:cNvGrpSpPr>
              <a:grpSpLocks/>
            </p:cNvGrpSpPr>
            <p:nvPr/>
          </p:nvGrpSpPr>
          <p:grpSpPr bwMode="auto">
            <a:xfrm>
              <a:off x="4090" y="1212"/>
              <a:ext cx="1610" cy="180"/>
              <a:chOff x="4090" y="1488"/>
              <a:chExt cx="1610" cy="180"/>
            </a:xfrm>
          </p:grpSpPr>
          <p:sp>
            <p:nvSpPr>
              <p:cNvPr id="98327" name="Line 1031"/>
              <p:cNvSpPr>
                <a:spLocks noChangeShapeType="1"/>
              </p:cNvSpPr>
              <p:nvPr/>
            </p:nvSpPr>
            <p:spPr bwMode="auto">
              <a:xfrm>
                <a:off x="4090" y="158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98328" name="Object 1038"/>
              <p:cNvGraphicFramePr>
                <a:graphicFrameLocks noChangeAspect="1"/>
              </p:cNvGraphicFramePr>
              <p:nvPr/>
            </p:nvGraphicFramePr>
            <p:xfrm>
              <a:off x="4752" y="1488"/>
              <a:ext cx="948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437" name="Equation" r:id="rId3" imgW="1028767" imgH="104831" progId="Equation.3">
                      <p:embed/>
                    </p:oleObj>
                  </mc:Choice>
                  <mc:Fallback>
                    <p:oleObj name="Equation" r:id="rId3" imgW="1028767" imgH="104831" progId="Equation.3">
                      <p:embed/>
                      <p:pic>
                        <p:nvPicPr>
                          <p:cNvPr id="0" name="Object 10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52" y="1488"/>
                            <a:ext cx="948" cy="1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98318" name="Group 1056"/>
            <p:cNvGrpSpPr>
              <a:grpSpLocks/>
            </p:cNvGrpSpPr>
            <p:nvPr/>
          </p:nvGrpSpPr>
          <p:grpSpPr bwMode="auto">
            <a:xfrm>
              <a:off x="4080" y="1527"/>
              <a:ext cx="1624" cy="201"/>
              <a:chOff x="4080" y="2112"/>
              <a:chExt cx="1624" cy="201"/>
            </a:xfrm>
          </p:grpSpPr>
          <p:sp>
            <p:nvSpPr>
              <p:cNvPr id="98325" name="Line 1034"/>
              <p:cNvSpPr>
                <a:spLocks noChangeShapeType="1"/>
              </p:cNvSpPr>
              <p:nvPr/>
            </p:nvSpPr>
            <p:spPr bwMode="auto">
              <a:xfrm>
                <a:off x="4080" y="2208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98326" name="Object 1041"/>
              <p:cNvGraphicFramePr>
                <a:graphicFrameLocks noChangeAspect="1"/>
              </p:cNvGraphicFramePr>
              <p:nvPr/>
            </p:nvGraphicFramePr>
            <p:xfrm>
              <a:off x="4704" y="2112"/>
              <a:ext cx="1000" cy="20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438" name="Equation" r:id="rId5" imgW="1095392" imgH="123744" progId="Equation.3">
                      <p:embed/>
                    </p:oleObj>
                  </mc:Choice>
                  <mc:Fallback>
                    <p:oleObj name="Equation" r:id="rId5" imgW="1095392" imgH="123744" progId="Equation.3">
                      <p:embed/>
                      <p:pic>
                        <p:nvPicPr>
                          <p:cNvPr id="0" name="Object 104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04" y="2112"/>
                            <a:ext cx="1000" cy="20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98319" name="Group 1054"/>
            <p:cNvGrpSpPr>
              <a:grpSpLocks/>
            </p:cNvGrpSpPr>
            <p:nvPr/>
          </p:nvGrpSpPr>
          <p:grpSpPr bwMode="auto">
            <a:xfrm>
              <a:off x="4050" y="2688"/>
              <a:ext cx="1278" cy="180"/>
              <a:chOff x="4080" y="2645"/>
              <a:chExt cx="1278" cy="180"/>
            </a:xfrm>
          </p:grpSpPr>
          <p:sp>
            <p:nvSpPr>
              <p:cNvPr id="98323" name="Line 1043"/>
              <p:cNvSpPr>
                <a:spLocks noChangeShapeType="1"/>
              </p:cNvSpPr>
              <p:nvPr/>
            </p:nvSpPr>
            <p:spPr bwMode="auto">
              <a:xfrm>
                <a:off x="4080" y="2736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98324" name="Object 1044"/>
              <p:cNvGraphicFramePr>
                <a:graphicFrameLocks noChangeAspect="1"/>
              </p:cNvGraphicFramePr>
              <p:nvPr/>
            </p:nvGraphicFramePr>
            <p:xfrm>
              <a:off x="4704" y="2645"/>
              <a:ext cx="654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439" name="Equation" r:id="rId7" imgW="676224" imgH="104831" progId="Equation.3">
                      <p:embed/>
                    </p:oleObj>
                  </mc:Choice>
                  <mc:Fallback>
                    <p:oleObj name="Equation" r:id="rId7" imgW="676224" imgH="104831" progId="Equation.3">
                      <p:embed/>
                      <p:pic>
                        <p:nvPicPr>
                          <p:cNvPr id="0" name="Object 104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04" y="2645"/>
                            <a:ext cx="654" cy="1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98320" name="Group 1055"/>
            <p:cNvGrpSpPr>
              <a:grpSpLocks/>
            </p:cNvGrpSpPr>
            <p:nvPr/>
          </p:nvGrpSpPr>
          <p:grpSpPr bwMode="auto">
            <a:xfrm>
              <a:off x="4032" y="3360"/>
              <a:ext cx="1296" cy="200"/>
              <a:chOff x="4032" y="3360"/>
              <a:chExt cx="1296" cy="200"/>
            </a:xfrm>
          </p:grpSpPr>
          <p:sp>
            <p:nvSpPr>
              <p:cNvPr id="98321" name="Line 1046"/>
              <p:cNvSpPr>
                <a:spLocks noChangeShapeType="1"/>
              </p:cNvSpPr>
              <p:nvPr/>
            </p:nvSpPr>
            <p:spPr bwMode="auto">
              <a:xfrm>
                <a:off x="4032" y="3456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98322" name="Object 1047"/>
              <p:cNvGraphicFramePr>
                <a:graphicFrameLocks noChangeAspect="1"/>
              </p:cNvGraphicFramePr>
              <p:nvPr/>
            </p:nvGraphicFramePr>
            <p:xfrm>
              <a:off x="4654" y="3360"/>
              <a:ext cx="674" cy="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440" name="Equation" r:id="rId9" imgW="695376" imgH="123744" progId="Equation.3">
                      <p:embed/>
                    </p:oleObj>
                  </mc:Choice>
                  <mc:Fallback>
                    <p:oleObj name="Equation" r:id="rId9" imgW="695376" imgH="123744" progId="Equation.3">
                      <p:embed/>
                      <p:pic>
                        <p:nvPicPr>
                          <p:cNvPr id="0" name="Object 104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54" y="3360"/>
                            <a:ext cx="674" cy="2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7" name="Group 1059"/>
          <p:cNvGrpSpPr>
            <a:grpSpLocks/>
          </p:cNvGrpSpPr>
          <p:nvPr/>
        </p:nvGrpSpPr>
        <p:grpSpPr bwMode="auto">
          <a:xfrm>
            <a:off x="6875463" y="2133600"/>
            <a:ext cx="2192337" cy="2286000"/>
            <a:chOff x="4464" y="1344"/>
            <a:chExt cx="1381" cy="1440"/>
          </a:xfrm>
        </p:grpSpPr>
        <p:sp>
          <p:nvSpPr>
            <p:cNvPr id="98315" name="Line 1049"/>
            <p:cNvSpPr>
              <a:spLocks noChangeShapeType="1"/>
            </p:cNvSpPr>
            <p:nvPr/>
          </p:nvSpPr>
          <p:spPr bwMode="auto">
            <a:xfrm flipH="1">
              <a:off x="4464" y="1344"/>
              <a:ext cx="0" cy="14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6" name="Text Box 1050"/>
            <p:cNvSpPr txBox="1">
              <a:spLocks noChangeArrowheads="1"/>
            </p:cNvSpPr>
            <p:nvPr/>
          </p:nvSpPr>
          <p:spPr bwMode="auto">
            <a:xfrm>
              <a:off x="4464" y="1968"/>
              <a:ext cx="138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/>
                <a:t>D</a:t>
              </a:r>
              <a:r>
                <a:rPr lang="en-US" sz="1800" b="1" baseline="-25000"/>
                <a:t>e</a:t>
              </a:r>
              <a:r>
                <a:rPr lang="en-US" sz="1800" b="1"/>
                <a:t>(HF)=410 kJ/mol</a:t>
              </a:r>
            </a:p>
          </p:txBody>
        </p:sp>
      </p:grpSp>
      <p:grpSp>
        <p:nvGrpSpPr>
          <p:cNvPr id="8" name="Group 1058"/>
          <p:cNvGrpSpPr>
            <a:grpSpLocks/>
          </p:cNvGrpSpPr>
          <p:nvPr/>
        </p:nvGrpSpPr>
        <p:grpSpPr bwMode="auto">
          <a:xfrm>
            <a:off x="4419600" y="2590800"/>
            <a:ext cx="2293938" cy="2895600"/>
            <a:chOff x="2880" y="1632"/>
            <a:chExt cx="1445" cy="1824"/>
          </a:xfrm>
        </p:grpSpPr>
        <p:sp>
          <p:nvSpPr>
            <p:cNvPr id="98313" name="Line 1052"/>
            <p:cNvSpPr>
              <a:spLocks noChangeShapeType="1"/>
            </p:cNvSpPr>
            <p:nvPr/>
          </p:nvSpPr>
          <p:spPr bwMode="auto">
            <a:xfrm flipV="1">
              <a:off x="4320" y="1632"/>
              <a:ext cx="0" cy="1824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4" name="Text Box 1053"/>
            <p:cNvSpPr txBox="1">
              <a:spLocks noChangeArrowheads="1"/>
            </p:cNvSpPr>
            <p:nvPr/>
          </p:nvSpPr>
          <p:spPr bwMode="auto">
            <a:xfrm>
              <a:off x="2880" y="2457"/>
              <a:ext cx="144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D</a:t>
              </a:r>
              <a:r>
                <a:rPr lang="en-US" sz="1800" b="1" baseline="-25000">
                  <a:solidFill>
                    <a:srgbClr val="FF33CC"/>
                  </a:solidFill>
                </a:rPr>
                <a:t>e</a:t>
              </a:r>
              <a:r>
                <a:rPr lang="en-US" sz="1800" b="1">
                  <a:solidFill>
                    <a:srgbClr val="FF33CC"/>
                  </a:solidFill>
                </a:rPr>
                <a:t>(QCI)=586 kJ/mol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1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1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1011" grpId="0" build="p" autoUpdateAnimBg="0"/>
      <p:bldP spid="811012" grpId="0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43FB571-DB59-4888-9C94-5A120D6B2A4F}" type="slidenum">
              <a:rPr lang="en-US" sz="1400" smtClean="0">
                <a:solidFill>
                  <a:srgbClr val="002060"/>
                </a:solidFill>
              </a:rPr>
              <a:pPr/>
              <a:t>96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933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152400"/>
            <a:ext cx="7772400" cy="762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Thermodynamic Properties</a:t>
            </a:r>
            <a:br>
              <a:rPr lang="en-US" smtClean="0">
                <a:solidFill>
                  <a:schemeClr val="bg1"/>
                </a:solidFill>
              </a:rPr>
            </a:br>
            <a:r>
              <a:rPr lang="en-US" smtClean="0">
                <a:solidFill>
                  <a:schemeClr val="bg1"/>
                </a:solidFill>
              </a:rPr>
              <a:t>(Statistical Thermodynamics)</a:t>
            </a:r>
          </a:p>
        </p:txBody>
      </p:sp>
      <p:sp>
        <p:nvSpPr>
          <p:cNvPr id="775178" name="Text Box 10"/>
          <p:cNvSpPr txBox="1">
            <a:spLocks noChangeArrowheads="1"/>
          </p:cNvSpPr>
          <p:nvPr/>
        </p:nvSpPr>
        <p:spPr bwMode="auto">
          <a:xfrm>
            <a:off x="533400" y="1355725"/>
            <a:ext cx="79025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have learned in earlier chapters how Statistical Thermodynamics</a:t>
            </a:r>
          </a:p>
          <a:p>
            <a:r>
              <a:rPr lang="en-US">
                <a:solidFill>
                  <a:srgbClr val="002060"/>
                </a:solidFill>
              </a:rPr>
              <a:t>can be used to compute the translational, rotational, vibrational</a:t>
            </a:r>
          </a:p>
          <a:p>
            <a:r>
              <a:rPr lang="en-US">
                <a:solidFill>
                  <a:srgbClr val="002060"/>
                </a:solidFill>
              </a:rPr>
              <a:t>and (when important) electronic contributions to thermodynamic</a:t>
            </a:r>
          </a:p>
          <a:p>
            <a:r>
              <a:rPr lang="en-US">
                <a:solidFill>
                  <a:srgbClr val="002060"/>
                </a:solidFill>
              </a:rPr>
              <a:t>properties including</a:t>
            </a:r>
            <a:r>
              <a:rPr lang="en-US"/>
              <a:t>:</a:t>
            </a:r>
          </a:p>
        </p:txBody>
      </p:sp>
      <p:sp>
        <p:nvSpPr>
          <p:cNvPr id="775179" name="Text Box 11"/>
          <p:cNvSpPr txBox="1">
            <a:spLocks noChangeArrowheads="1"/>
          </p:cNvSpPr>
          <p:nvPr/>
        </p:nvSpPr>
        <p:spPr bwMode="auto">
          <a:xfrm>
            <a:off x="2957513" y="2286000"/>
            <a:ext cx="34051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Internal Energy (U)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Enthalpy (U)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Heat Capacities (C</a:t>
            </a:r>
            <a:r>
              <a:rPr lang="en-US" baseline="-25000">
                <a:solidFill>
                  <a:schemeClr val="bg1"/>
                </a:solidFill>
              </a:rPr>
              <a:t>V</a:t>
            </a:r>
            <a:r>
              <a:rPr lang="en-US">
                <a:solidFill>
                  <a:schemeClr val="bg1"/>
                </a:solidFill>
              </a:rPr>
              <a:t> and C</a:t>
            </a:r>
            <a:r>
              <a:rPr lang="en-US" baseline="-25000">
                <a:solidFill>
                  <a:schemeClr val="bg1"/>
                </a:solidFill>
              </a:rPr>
              <a:t>P</a:t>
            </a:r>
            <a:r>
              <a:rPr lang="en-US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Entropy (S)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Helmholtz Energy (A)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Gibbs Energy (G)</a:t>
            </a:r>
          </a:p>
        </p:txBody>
      </p:sp>
      <p:sp>
        <p:nvSpPr>
          <p:cNvPr id="775180" name="Text Box 12"/>
          <p:cNvSpPr txBox="1">
            <a:spLocks noChangeArrowheads="1"/>
          </p:cNvSpPr>
          <p:nvPr/>
        </p:nvSpPr>
        <p:spPr bwMode="auto">
          <a:xfrm>
            <a:off x="669925" y="5013325"/>
            <a:ext cx="75580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gas phase molecules, these calculations are so exact that</a:t>
            </a:r>
          </a:p>
          <a:p>
            <a:r>
              <a:rPr lang="en-US">
                <a:solidFill>
                  <a:srgbClr val="002060"/>
                </a:solidFill>
              </a:rPr>
              <a:t>the values computed from Stat. Thermo. are generally considered</a:t>
            </a:r>
          </a:p>
          <a:p>
            <a:r>
              <a:rPr lang="en-US">
                <a:solidFill>
                  <a:srgbClr val="002060"/>
                </a:solidFill>
              </a:rPr>
              <a:t>to be </a:t>
            </a:r>
            <a:r>
              <a:rPr lang="en-US" b="1">
                <a:solidFill>
                  <a:srgbClr val="FF33CC"/>
                </a:solidFill>
              </a:rPr>
              <a:t>THE</a:t>
            </a:r>
            <a:r>
              <a:rPr lang="en-US">
                <a:solidFill>
                  <a:srgbClr val="FF33CC"/>
                </a:solidFill>
              </a:rPr>
              <a:t> experimental values</a:t>
            </a:r>
            <a:r>
              <a:rPr lang="en-US"/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5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75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5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75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75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75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7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5178" grpId="0" autoUpdateAnimBg="0"/>
      <p:bldP spid="775179" grpId="0" build="p" autoUpdateAnimBg="0"/>
      <p:bldP spid="775180" grpId="0" autoUpdateAnimBg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51415EC-F2AD-4AC5-8FAD-B8C56C87B33A}" type="slidenum">
              <a:rPr lang="en-US" sz="1400" smtClean="0">
                <a:solidFill>
                  <a:srgbClr val="002060"/>
                </a:solidFill>
              </a:rPr>
              <a:pPr/>
              <a:t>97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03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Enthalpies of Reaction</a:t>
            </a:r>
          </a:p>
        </p:txBody>
      </p:sp>
      <p:sp>
        <p:nvSpPr>
          <p:cNvPr id="784387" name="Text Box 3"/>
          <p:cNvSpPr txBox="1">
            <a:spLocks noChangeArrowheads="1"/>
          </p:cNvSpPr>
          <p:nvPr/>
        </p:nvSpPr>
        <p:spPr bwMode="auto">
          <a:xfrm>
            <a:off x="593725" y="685800"/>
            <a:ext cx="76739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energy determined by a quantum mechanics calculation at the</a:t>
            </a:r>
          </a:p>
          <a:p>
            <a:r>
              <a:rPr lang="en-US">
                <a:solidFill>
                  <a:srgbClr val="002060"/>
                </a:solidFill>
              </a:rPr>
              <a:t>equilibrium geometry is the Electronic Energy at the bottom of the</a:t>
            </a:r>
          </a:p>
          <a:p>
            <a:r>
              <a:rPr lang="en-US">
                <a:solidFill>
                  <a:srgbClr val="002060"/>
                </a:solidFill>
              </a:rPr>
              <a:t>potential well, E</a:t>
            </a:r>
            <a:r>
              <a:rPr lang="en-US" baseline="-25000">
                <a:solidFill>
                  <a:srgbClr val="002060"/>
                </a:solidFill>
              </a:rPr>
              <a:t>el</a:t>
            </a:r>
            <a:r>
              <a:rPr lang="en-US">
                <a:solidFill>
                  <a:srgbClr val="002060"/>
                </a:solidFill>
              </a:rPr>
              <a:t> .</a:t>
            </a:r>
          </a:p>
        </p:txBody>
      </p:sp>
      <p:sp>
        <p:nvSpPr>
          <p:cNvPr id="784388" name="Text Box 4"/>
          <p:cNvSpPr txBox="1">
            <a:spLocks noChangeArrowheads="1"/>
          </p:cNvSpPr>
          <p:nvPr/>
        </p:nvSpPr>
        <p:spPr bwMode="auto">
          <a:xfrm>
            <a:off x="669925" y="1916113"/>
            <a:ext cx="76120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convert this to the Enthalpy at a non-zero (Kelvin) temperature,</a:t>
            </a:r>
          </a:p>
          <a:p>
            <a:r>
              <a:rPr lang="en-US">
                <a:solidFill>
                  <a:srgbClr val="002060"/>
                </a:solidFill>
              </a:rPr>
              <a:t>typically 298.15 K, one must add in the following additonal</a:t>
            </a:r>
          </a:p>
          <a:p>
            <a:r>
              <a:rPr lang="en-US">
                <a:solidFill>
                  <a:srgbClr val="002060"/>
                </a:solidFill>
              </a:rPr>
              <a:t>contributions:</a:t>
            </a:r>
          </a:p>
        </p:txBody>
      </p:sp>
      <p:sp>
        <p:nvSpPr>
          <p:cNvPr id="784389" name="Text Box 5"/>
          <p:cNvSpPr txBox="1">
            <a:spLocks noChangeArrowheads="1"/>
          </p:cNvSpPr>
          <p:nvPr/>
        </p:nvSpPr>
        <p:spPr bwMode="auto">
          <a:xfrm>
            <a:off x="746125" y="3048000"/>
            <a:ext cx="3867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1.  Vibrational Zero-Point Energy</a:t>
            </a:r>
          </a:p>
        </p:txBody>
      </p:sp>
      <p:sp>
        <p:nvSpPr>
          <p:cNvPr id="784390" name="Text Box 6"/>
          <p:cNvSpPr txBox="1">
            <a:spLocks noChangeArrowheads="1"/>
          </p:cNvSpPr>
          <p:nvPr/>
        </p:nvSpPr>
        <p:spPr bwMode="auto">
          <a:xfrm>
            <a:off x="762000" y="3646488"/>
            <a:ext cx="8012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2.  Thermal contributions to E (translational, rotational and vibrational)</a:t>
            </a:r>
          </a:p>
        </p:txBody>
      </p:sp>
      <p:sp>
        <p:nvSpPr>
          <p:cNvPr id="784391" name="Text Box 7"/>
          <p:cNvSpPr txBox="1">
            <a:spLocks noChangeArrowheads="1"/>
          </p:cNvSpPr>
          <p:nvPr/>
        </p:nvSpPr>
        <p:spPr bwMode="auto">
          <a:xfrm>
            <a:off x="822325" y="4267200"/>
            <a:ext cx="4133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3.  PV (=RT) to convert from E to H</a:t>
            </a:r>
          </a:p>
        </p:txBody>
      </p:sp>
      <p:graphicFrame>
        <p:nvGraphicFramePr>
          <p:cNvPr id="78439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9386918"/>
              </p:ext>
            </p:extLst>
          </p:nvPr>
        </p:nvGraphicFramePr>
        <p:xfrm>
          <a:off x="1525588" y="5035550"/>
          <a:ext cx="5522912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89" name="Equation" r:id="rId3" imgW="3324208" imgH="362045" progId="Equation.DSMT4">
                  <p:embed/>
                </p:oleObj>
              </mc:Choice>
              <mc:Fallback>
                <p:oleObj name="Equation" r:id="rId3" imgW="3324208" imgH="36204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588" y="5035550"/>
                        <a:ext cx="5522912" cy="773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8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8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8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8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8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8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4387" grpId="0" autoUpdateAnimBg="0"/>
      <p:bldP spid="784388" grpId="0" autoUpdateAnimBg="0"/>
      <p:bldP spid="784389" grpId="0" autoUpdateAnimBg="0"/>
      <p:bldP spid="784390" grpId="0" autoUpdateAnimBg="0"/>
      <p:bldP spid="784391" grpId="0" autoUpdateAnimBg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4689241-89AF-4914-8687-4CD14DB3E655}" type="slidenum">
              <a:rPr lang="en-US" sz="1400" smtClean="0">
                <a:solidFill>
                  <a:srgbClr val="002060"/>
                </a:solidFill>
              </a:rPr>
              <a:pPr/>
              <a:t>98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82339" name="Text Box 3"/>
          <p:cNvSpPr txBox="1">
            <a:spLocks noChangeArrowheads="1"/>
          </p:cNvSpPr>
          <p:nvPr/>
        </p:nvSpPr>
        <p:spPr bwMode="auto">
          <a:xfrm>
            <a:off x="1981200" y="2468563"/>
            <a:ext cx="50530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Thermal Contributions to the Energy</a:t>
            </a:r>
          </a:p>
        </p:txBody>
      </p:sp>
      <p:graphicFrame>
        <p:nvGraphicFramePr>
          <p:cNvPr id="782340" name="Object 4"/>
          <p:cNvGraphicFramePr>
            <a:graphicFrameLocks noChangeAspect="1"/>
          </p:cNvGraphicFramePr>
          <p:nvPr/>
        </p:nvGraphicFramePr>
        <p:xfrm>
          <a:off x="2814638" y="3181350"/>
          <a:ext cx="1663700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525" name="Equation" r:id="rId3" imgW="923841" imgH="295310" progId="Equation.DSMT4">
                  <p:embed/>
                </p:oleObj>
              </mc:Choice>
              <mc:Fallback>
                <p:oleObj name="Equation" r:id="rId3" imgW="923841" imgH="29531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4638" y="3181350"/>
                        <a:ext cx="1663700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2806700" y="4033838"/>
            <a:ext cx="3805238" cy="403225"/>
            <a:chOff x="1768" y="2493"/>
            <a:chExt cx="2397" cy="254"/>
          </a:xfrm>
        </p:grpSpPr>
        <p:graphicFrame>
          <p:nvGraphicFramePr>
            <p:cNvPr id="101388" name="Object 5"/>
            <p:cNvGraphicFramePr>
              <a:graphicFrameLocks noChangeAspect="1"/>
            </p:cNvGraphicFramePr>
            <p:nvPr/>
          </p:nvGraphicFramePr>
          <p:xfrm>
            <a:off x="1768" y="2493"/>
            <a:ext cx="851" cy="2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526" name="Equation" r:id="rId5" imgW="733408" imgH="133470" progId="Equation.DSMT4">
                    <p:embed/>
                  </p:oleObj>
                </mc:Choice>
                <mc:Fallback>
                  <p:oleObj name="Equation" r:id="rId5" imgW="733408" imgH="13347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8" y="2493"/>
                          <a:ext cx="851" cy="2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389" name="Text Box 7"/>
            <p:cNvSpPr txBox="1">
              <a:spLocks noChangeArrowheads="1"/>
            </p:cNvSpPr>
            <p:nvPr/>
          </p:nvSpPr>
          <p:spPr bwMode="auto">
            <a:xfrm>
              <a:off x="2865" y="2496"/>
              <a:ext cx="1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(Linear molecules)</a:t>
              </a:r>
            </a:p>
          </p:txBody>
        </p:sp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590550" y="4572000"/>
            <a:ext cx="6704013" cy="838200"/>
            <a:chOff x="372" y="2832"/>
            <a:chExt cx="4223" cy="528"/>
          </a:xfrm>
        </p:grpSpPr>
        <p:graphicFrame>
          <p:nvGraphicFramePr>
            <p:cNvPr id="101385" name="Object 8"/>
            <p:cNvGraphicFramePr>
              <a:graphicFrameLocks noChangeAspect="1"/>
            </p:cNvGraphicFramePr>
            <p:nvPr/>
          </p:nvGraphicFramePr>
          <p:xfrm>
            <a:off x="1767" y="2832"/>
            <a:ext cx="1783" cy="4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527" name="Equation" r:id="rId7" imgW="1647808" imgH="352318" progId="Equation.DSMT4">
                    <p:embed/>
                  </p:oleObj>
                </mc:Choice>
                <mc:Fallback>
                  <p:oleObj name="Equation" r:id="rId7" imgW="1647808" imgH="352318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7" y="2832"/>
                          <a:ext cx="1783" cy="4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1386" name="Object 9"/>
            <p:cNvGraphicFramePr>
              <a:graphicFrameLocks noChangeAspect="1"/>
            </p:cNvGraphicFramePr>
            <p:nvPr/>
          </p:nvGraphicFramePr>
          <p:xfrm>
            <a:off x="3789" y="2832"/>
            <a:ext cx="806" cy="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528" name="Equation" r:id="rId9" imgW="676224" imgH="295310" progId="Equation.DSMT4">
                    <p:embed/>
                  </p:oleObj>
                </mc:Choice>
                <mc:Fallback>
                  <p:oleObj name="Equation" r:id="rId9" imgW="676224" imgH="295310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89" y="2832"/>
                          <a:ext cx="806" cy="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387" name="Text Box 16"/>
            <p:cNvSpPr txBox="1">
              <a:spLocks noChangeArrowheads="1"/>
            </p:cNvSpPr>
            <p:nvPr/>
          </p:nvSpPr>
          <p:spPr bwMode="auto">
            <a:xfrm>
              <a:off x="372" y="2918"/>
              <a:ext cx="1308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Does not include</a:t>
              </a:r>
            </a:p>
            <a:p>
              <a:r>
                <a:rPr lang="en-US">
                  <a:solidFill>
                    <a:srgbClr val="FF0000"/>
                  </a:solidFill>
                </a:rPr>
                <a:t>vibrational ZPE</a:t>
              </a:r>
            </a:p>
          </p:txBody>
        </p:sp>
      </p:grpSp>
      <p:graphicFrame>
        <p:nvGraphicFramePr>
          <p:cNvPr id="782357" name="Object 21"/>
          <p:cNvGraphicFramePr>
            <a:graphicFrameLocks noChangeAspect="1"/>
          </p:cNvGraphicFramePr>
          <p:nvPr/>
        </p:nvGraphicFramePr>
        <p:xfrm>
          <a:off x="2589213" y="1111250"/>
          <a:ext cx="3619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529" name="Equation" r:id="rId11" imgW="2143041" imgH="333406" progId="Equation.DSMT4">
                  <p:embed/>
                </p:oleObj>
              </mc:Choice>
              <mc:Fallback>
                <p:oleObj name="Equation" r:id="rId11" imgW="2143041" imgH="333406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9213" y="1111250"/>
                        <a:ext cx="3619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2358" name="Text Box 22"/>
          <p:cNvSpPr txBox="1">
            <a:spLocks noChangeArrowheads="1"/>
          </p:cNvSpPr>
          <p:nvPr/>
        </p:nvSpPr>
        <p:spPr bwMode="auto">
          <a:xfrm>
            <a:off x="2343150" y="411163"/>
            <a:ext cx="41338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Vibrational Zero-Point Energy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82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8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8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8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8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2339" grpId="0" autoUpdateAnimBg="0"/>
      <p:bldP spid="782358" grpId="0" autoUpdateAnimBg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52BBAF9-B4C0-4460-9324-F03572F5F978}" type="slidenum">
              <a:rPr lang="en-US" sz="1400" smtClean="0">
                <a:solidFill>
                  <a:srgbClr val="002060"/>
                </a:solidFill>
              </a:rPr>
              <a:pPr/>
              <a:t>99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2403" name="Text Box 2"/>
          <p:cNvSpPr txBox="1">
            <a:spLocks noChangeArrowheads="1"/>
          </p:cNvSpPr>
          <p:nvPr/>
        </p:nvSpPr>
        <p:spPr bwMode="auto">
          <a:xfrm>
            <a:off x="2971800" y="76200"/>
            <a:ext cx="28606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Ethane Dissociation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357438" y="728663"/>
            <a:ext cx="3967162" cy="1087437"/>
            <a:chOff x="1344" y="576"/>
            <a:chExt cx="2499" cy="685"/>
          </a:xfrm>
        </p:grpSpPr>
        <p:pic>
          <p:nvPicPr>
            <p:cNvPr id="102411" name="Picture 3" descr="C:\A_Temp\ c2h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576"/>
              <a:ext cx="927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12" name="Picture 4" descr="C:\A_Temp\ ch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624"/>
              <a:ext cx="483" cy="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13" name="Line 5"/>
            <p:cNvSpPr>
              <a:spLocks noChangeShapeType="1"/>
            </p:cNvSpPr>
            <p:nvPr/>
          </p:nvSpPr>
          <p:spPr bwMode="auto">
            <a:xfrm>
              <a:off x="2496" y="912"/>
              <a:ext cx="43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14" name="Text Box 6"/>
            <p:cNvSpPr txBox="1">
              <a:spLocks noChangeArrowheads="1"/>
            </p:cNvSpPr>
            <p:nvPr/>
          </p:nvSpPr>
          <p:spPr bwMode="auto">
            <a:xfrm>
              <a:off x="3110" y="760"/>
              <a:ext cx="21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aphicFrame>
        <p:nvGraphicFramePr>
          <p:cNvPr id="785418" name="Object 10"/>
          <p:cNvGraphicFramePr>
            <a:graphicFrameLocks noChangeAspect="1"/>
          </p:cNvGraphicFramePr>
          <p:nvPr/>
        </p:nvGraphicFramePr>
        <p:xfrm>
          <a:off x="1323975" y="3606800"/>
          <a:ext cx="5924550" cy="1055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6" name="Equation" r:id="rId5" imgW="3571824" imgH="542797" progId="Equation.DSMT4">
                  <p:embed/>
                </p:oleObj>
              </mc:Choice>
              <mc:Fallback>
                <p:oleObj name="Equation" r:id="rId5" imgW="3571824" imgH="542797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975" y="3606800"/>
                        <a:ext cx="5924550" cy="1055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5420" name="Object 12"/>
          <p:cNvGraphicFramePr>
            <a:graphicFrameLocks noChangeAspect="1"/>
          </p:cNvGraphicFramePr>
          <p:nvPr/>
        </p:nvGraphicFramePr>
        <p:xfrm>
          <a:off x="1452563" y="4749800"/>
          <a:ext cx="5680075" cy="1055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7" name="Equation" r:id="rId7" imgW="3419424" imgH="542797" progId="Equation.DSMT4">
                  <p:embed/>
                </p:oleObj>
              </mc:Choice>
              <mc:Fallback>
                <p:oleObj name="Equation" r:id="rId7" imgW="3419424" imgH="542797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2563" y="4749800"/>
                        <a:ext cx="5680075" cy="1055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5421" name="Text Box 13"/>
          <p:cNvSpPr txBox="1">
            <a:spLocks noChangeArrowheads="1"/>
          </p:cNvSpPr>
          <p:nvPr/>
        </p:nvSpPr>
        <p:spPr bwMode="auto">
          <a:xfrm>
            <a:off x="1279525" y="5878513"/>
            <a:ext cx="5740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there is a significant difference between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E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el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 H.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533400" y="2057400"/>
            <a:ext cx="7772400" cy="1228725"/>
            <a:chOff x="336" y="1296"/>
            <a:chExt cx="4896" cy="774"/>
          </a:xfrm>
        </p:grpSpPr>
        <p:graphicFrame>
          <p:nvGraphicFramePr>
            <p:cNvPr id="102409" name="Object 8"/>
            <p:cNvGraphicFramePr>
              <a:graphicFrameLocks noChangeAspect="1"/>
            </p:cNvGraphicFramePr>
            <p:nvPr/>
          </p:nvGraphicFramePr>
          <p:xfrm>
            <a:off x="1410" y="1296"/>
            <a:ext cx="3822" cy="7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98" name="Worksheet" r:id="rId9" imgW="6067461" imgH="1228738" progId="Excel.Sheet.8">
                    <p:embed/>
                  </p:oleObj>
                </mc:Choice>
                <mc:Fallback>
                  <p:oleObj name="Worksheet" r:id="rId9" imgW="6067461" imgH="1228738" progId="Excel.Sheet.8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10" y="1296"/>
                          <a:ext cx="3822" cy="7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10" name="Text Box 14"/>
            <p:cNvSpPr txBox="1">
              <a:spLocks noChangeArrowheads="1"/>
            </p:cNvSpPr>
            <p:nvPr/>
          </p:nvSpPr>
          <p:spPr bwMode="auto">
            <a:xfrm>
              <a:off x="336" y="1584"/>
              <a:ext cx="101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HF/6-31G(d)</a:t>
              </a:r>
            </a:p>
            <a:p>
              <a:r>
                <a:rPr lang="en-US">
                  <a:solidFill>
                    <a:srgbClr val="FF0000"/>
                  </a:solidFill>
                </a:rPr>
                <a:t>Data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85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85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85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5421" grpId="0" autoUpdateAnimBg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388EB85-4F97-420F-9B4F-7EAABEE232FB}" type="slidenum">
              <a:rPr lang="en-US" sz="1400" smtClean="0">
                <a:solidFill>
                  <a:srgbClr val="002060"/>
                </a:solidFill>
              </a:rPr>
              <a:pPr/>
              <a:t>100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7154" name="Text Box 2"/>
          <p:cNvSpPr txBox="1">
            <a:spLocks noChangeArrowheads="1"/>
          </p:cNvSpPr>
          <p:nvPr/>
        </p:nvSpPr>
        <p:spPr bwMode="auto">
          <a:xfrm>
            <a:off x="304800" y="1828800"/>
            <a:ext cx="4202113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Method                           </a:t>
            </a:r>
            <a:r>
              <a:rPr lang="en-US" b="1">
                <a:solidFill>
                  <a:srgbClr val="FF6600"/>
                </a:solidFill>
                <a:sym typeface="Symbol" pitchFamily="18" charset="2"/>
              </a:rPr>
              <a:t>H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FF33CC"/>
                </a:solidFill>
              </a:rPr>
              <a:t>Experiment                     375 kJ/mol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HF/6-31G(d)                   259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HF/6-311++G(3df,2p)     243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MP2/6-311++G(3df,2p)  383</a:t>
            </a:r>
          </a:p>
        </p:txBody>
      </p:sp>
      <p:grpSp>
        <p:nvGrpSpPr>
          <p:cNvPr id="103428" name="Group 3"/>
          <p:cNvGrpSpPr>
            <a:grpSpLocks/>
          </p:cNvGrpSpPr>
          <p:nvPr/>
        </p:nvGrpSpPr>
        <p:grpSpPr bwMode="auto">
          <a:xfrm>
            <a:off x="2205038" y="228600"/>
            <a:ext cx="3967162" cy="1087438"/>
            <a:chOff x="1344" y="576"/>
            <a:chExt cx="2499" cy="685"/>
          </a:xfrm>
        </p:grpSpPr>
        <p:pic>
          <p:nvPicPr>
            <p:cNvPr id="103450" name="Picture 4" descr="C:\A_Temp\ c2h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576"/>
              <a:ext cx="927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51" name="Picture 5" descr="C:\A_Temp\ ch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624"/>
              <a:ext cx="483" cy="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52" name="Line 6"/>
            <p:cNvSpPr>
              <a:spLocks noChangeShapeType="1"/>
            </p:cNvSpPr>
            <p:nvPr/>
          </p:nvSpPr>
          <p:spPr bwMode="auto">
            <a:xfrm>
              <a:off x="2496" y="912"/>
              <a:ext cx="43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53" name="Text Box 7"/>
            <p:cNvSpPr txBox="1">
              <a:spLocks noChangeArrowheads="1"/>
            </p:cNvSpPr>
            <p:nvPr/>
          </p:nvSpPr>
          <p:spPr bwMode="auto">
            <a:xfrm>
              <a:off x="3110" y="760"/>
              <a:ext cx="21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817160" name="Text Box 8"/>
          <p:cNvSpPr txBox="1">
            <a:spLocks noChangeArrowheads="1"/>
          </p:cNvSpPr>
          <p:nvPr/>
        </p:nvSpPr>
        <p:spPr bwMode="auto">
          <a:xfrm>
            <a:off x="457200" y="4495800"/>
            <a:ext cx="5006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Hartree-Fock energy changes for reactions</a:t>
            </a:r>
          </a:p>
          <a:p>
            <a:r>
              <a:rPr lang="en-US">
                <a:solidFill>
                  <a:srgbClr val="002060"/>
                </a:solidFill>
              </a:rPr>
              <a:t>are usually </a:t>
            </a:r>
            <a:r>
              <a:rPr lang="en-US" b="1" i="1">
                <a:solidFill>
                  <a:srgbClr val="FF33CC"/>
                </a:solidFill>
              </a:rPr>
              <a:t>very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inaccurate.</a:t>
            </a:r>
          </a:p>
        </p:txBody>
      </p:sp>
      <p:sp>
        <p:nvSpPr>
          <p:cNvPr id="817161" name="Text Box 9"/>
          <p:cNvSpPr txBox="1">
            <a:spLocks noChangeArrowheads="1"/>
          </p:cNvSpPr>
          <p:nvPr/>
        </p:nvSpPr>
        <p:spPr bwMode="auto">
          <a:xfrm>
            <a:off x="495300" y="5497513"/>
            <a:ext cx="49514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magniude of the correlation energy in </a:t>
            </a:r>
          </a:p>
          <a:p>
            <a:r>
              <a:rPr lang="en-US">
                <a:solidFill>
                  <a:srgbClr val="002060"/>
                </a:solidFill>
              </a:rPr>
              <a:t>C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H</a:t>
            </a:r>
            <a:r>
              <a:rPr lang="en-US" baseline="-25000">
                <a:solidFill>
                  <a:srgbClr val="002060"/>
                </a:solidFill>
              </a:rPr>
              <a:t>6</a:t>
            </a:r>
            <a:r>
              <a:rPr lang="en-US">
                <a:solidFill>
                  <a:srgbClr val="002060"/>
                </a:solidFill>
              </a:rPr>
              <a:t> is greater than in CH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6705600" y="1370013"/>
            <a:ext cx="2209800" cy="4268787"/>
            <a:chOff x="4224" y="863"/>
            <a:chExt cx="1392" cy="2689"/>
          </a:xfrm>
        </p:grpSpPr>
        <p:grpSp>
          <p:nvGrpSpPr>
            <p:cNvPr id="103438" name="Group 32"/>
            <p:cNvGrpSpPr>
              <a:grpSpLocks/>
            </p:cNvGrpSpPr>
            <p:nvPr/>
          </p:nvGrpSpPr>
          <p:grpSpPr bwMode="auto">
            <a:xfrm>
              <a:off x="4234" y="863"/>
              <a:ext cx="1278" cy="191"/>
              <a:chOff x="3994" y="863"/>
              <a:chExt cx="1278" cy="191"/>
            </a:xfrm>
          </p:grpSpPr>
          <p:sp>
            <p:nvSpPr>
              <p:cNvPr id="103448" name="Line 12"/>
              <p:cNvSpPr>
                <a:spLocks noChangeShapeType="1"/>
              </p:cNvSpPr>
              <p:nvPr/>
            </p:nvSpPr>
            <p:spPr bwMode="auto">
              <a:xfrm>
                <a:off x="3994" y="96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103449" name="Object 13"/>
              <p:cNvGraphicFramePr>
                <a:graphicFrameLocks noChangeAspect="1"/>
              </p:cNvGraphicFramePr>
              <p:nvPr/>
            </p:nvGraphicFramePr>
            <p:xfrm>
              <a:off x="4608" y="863"/>
              <a:ext cx="664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562" name="Equation" r:id="rId5" imgW="685935" imgH="114287" progId="Equation.3">
                      <p:embed/>
                    </p:oleObj>
                  </mc:Choice>
                  <mc:Fallback>
                    <p:oleObj name="Equation" r:id="rId5" imgW="685935" imgH="114287" progId="Equation.3">
                      <p:embed/>
                      <p:pic>
                        <p:nvPicPr>
                          <p:cNvPr id="0" name="Object 1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08" y="863"/>
                            <a:ext cx="664" cy="19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03439" name="Group 31"/>
            <p:cNvGrpSpPr>
              <a:grpSpLocks/>
            </p:cNvGrpSpPr>
            <p:nvPr/>
          </p:nvGrpSpPr>
          <p:grpSpPr bwMode="auto">
            <a:xfrm>
              <a:off x="4224" y="1188"/>
              <a:ext cx="1329" cy="190"/>
              <a:chOff x="3984" y="1188"/>
              <a:chExt cx="1329" cy="190"/>
            </a:xfrm>
          </p:grpSpPr>
          <p:sp>
            <p:nvSpPr>
              <p:cNvPr id="103446" name="Line 15"/>
              <p:cNvSpPr>
                <a:spLocks noChangeShapeType="1"/>
              </p:cNvSpPr>
              <p:nvPr/>
            </p:nvSpPr>
            <p:spPr bwMode="auto">
              <a:xfrm>
                <a:off x="3984" y="1279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103447" name="Object 16"/>
              <p:cNvGraphicFramePr>
                <a:graphicFrameLocks noChangeAspect="1"/>
              </p:cNvGraphicFramePr>
              <p:nvPr/>
            </p:nvGraphicFramePr>
            <p:xfrm>
              <a:off x="4608" y="1188"/>
              <a:ext cx="705" cy="19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563" name="Equation" r:id="rId7" imgW="733408" imgH="114287" progId="Equation.3">
                      <p:embed/>
                    </p:oleObj>
                  </mc:Choice>
                  <mc:Fallback>
                    <p:oleObj name="Equation" r:id="rId7" imgW="733408" imgH="114287" progId="Equation.3">
                      <p:embed/>
                      <p:pic>
                        <p:nvPicPr>
                          <p:cNvPr id="0" name="Object 1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08" y="1188"/>
                            <a:ext cx="705" cy="19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03440" name="Group 30"/>
            <p:cNvGrpSpPr>
              <a:grpSpLocks/>
            </p:cNvGrpSpPr>
            <p:nvPr/>
          </p:nvGrpSpPr>
          <p:grpSpPr bwMode="auto">
            <a:xfrm>
              <a:off x="4272" y="2688"/>
              <a:ext cx="1256" cy="190"/>
              <a:chOff x="4032" y="2743"/>
              <a:chExt cx="1256" cy="190"/>
            </a:xfrm>
          </p:grpSpPr>
          <p:sp>
            <p:nvSpPr>
              <p:cNvPr id="103444" name="Line 18"/>
              <p:cNvSpPr>
                <a:spLocks noChangeShapeType="1"/>
              </p:cNvSpPr>
              <p:nvPr/>
            </p:nvSpPr>
            <p:spPr bwMode="auto">
              <a:xfrm>
                <a:off x="4032" y="2832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103445" name="Object 19"/>
              <p:cNvGraphicFramePr>
                <a:graphicFrameLocks noChangeAspect="1"/>
              </p:cNvGraphicFramePr>
              <p:nvPr/>
            </p:nvGraphicFramePr>
            <p:xfrm>
              <a:off x="4677" y="2743"/>
              <a:ext cx="611" cy="19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564" name="Equation" r:id="rId9" imgW="619041" imgH="114287" progId="Equation.3">
                      <p:embed/>
                    </p:oleObj>
                  </mc:Choice>
                  <mc:Fallback>
                    <p:oleObj name="Equation" r:id="rId9" imgW="619041" imgH="114287" progId="Equation.3">
                      <p:embed/>
                      <p:pic>
                        <p:nvPicPr>
                          <p:cNvPr id="0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77" y="2743"/>
                            <a:ext cx="611" cy="19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03441" name="Group 29"/>
            <p:cNvGrpSpPr>
              <a:grpSpLocks/>
            </p:cNvGrpSpPr>
            <p:nvPr/>
          </p:nvGrpSpPr>
          <p:grpSpPr bwMode="auto">
            <a:xfrm>
              <a:off x="4326" y="3362"/>
              <a:ext cx="1290" cy="190"/>
              <a:chOff x="3936" y="3021"/>
              <a:chExt cx="1290" cy="190"/>
            </a:xfrm>
          </p:grpSpPr>
          <p:sp>
            <p:nvSpPr>
              <p:cNvPr id="103442" name="Line 21"/>
              <p:cNvSpPr>
                <a:spLocks noChangeShapeType="1"/>
              </p:cNvSpPr>
              <p:nvPr/>
            </p:nvSpPr>
            <p:spPr bwMode="auto">
              <a:xfrm>
                <a:off x="3936" y="3112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103443" name="Object 22"/>
              <p:cNvGraphicFramePr>
                <a:graphicFrameLocks noChangeAspect="1"/>
              </p:cNvGraphicFramePr>
              <p:nvPr/>
            </p:nvGraphicFramePr>
            <p:xfrm>
              <a:off x="4563" y="3021"/>
              <a:ext cx="663" cy="19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565" name="Equation" r:id="rId11" imgW="685935" imgH="114287" progId="Equation.3">
                      <p:embed/>
                    </p:oleObj>
                  </mc:Choice>
                  <mc:Fallback>
                    <p:oleObj name="Equation" r:id="rId11" imgW="685935" imgH="114287" progId="Equation.3">
                      <p:embed/>
                      <p:pic>
                        <p:nvPicPr>
                          <p:cNvPr id="0" name="Object 2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63" y="3021"/>
                            <a:ext cx="663" cy="19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4597400" y="2057400"/>
            <a:ext cx="2413000" cy="3429000"/>
            <a:chOff x="2896" y="1296"/>
            <a:chExt cx="1520" cy="2160"/>
          </a:xfrm>
        </p:grpSpPr>
        <p:sp>
          <p:nvSpPr>
            <p:cNvPr id="103436" name="Line 27"/>
            <p:cNvSpPr>
              <a:spLocks noChangeShapeType="1"/>
            </p:cNvSpPr>
            <p:nvPr/>
          </p:nvSpPr>
          <p:spPr bwMode="auto">
            <a:xfrm flipV="1">
              <a:off x="4416" y="1296"/>
              <a:ext cx="0" cy="2160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37" name="Text Box 28"/>
            <p:cNvSpPr txBox="1">
              <a:spLocks noChangeArrowheads="1"/>
            </p:cNvSpPr>
            <p:nvPr/>
          </p:nvSpPr>
          <p:spPr bwMode="auto">
            <a:xfrm>
              <a:off x="2896" y="2111"/>
              <a:ext cx="15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  <a:sym typeface="Symbol" pitchFamily="18" charset="2"/>
                </a:rPr>
                <a:t>H</a:t>
              </a:r>
              <a:r>
                <a:rPr lang="en-US" sz="1800" b="1">
                  <a:solidFill>
                    <a:srgbClr val="FF33CC"/>
                  </a:solidFill>
                </a:rPr>
                <a:t>(MP2)=383 kJ/mol</a:t>
              </a:r>
            </a:p>
          </p:txBody>
        </p:sp>
      </p:grpSp>
      <p:grpSp>
        <p:nvGrpSpPr>
          <p:cNvPr id="9" name="Group 36"/>
          <p:cNvGrpSpPr>
            <a:grpSpLocks/>
          </p:cNvGrpSpPr>
          <p:nvPr/>
        </p:nvGrpSpPr>
        <p:grpSpPr bwMode="auto">
          <a:xfrm>
            <a:off x="5067300" y="1524000"/>
            <a:ext cx="2247900" cy="2895600"/>
            <a:chOff x="3192" y="960"/>
            <a:chExt cx="1416" cy="1824"/>
          </a:xfrm>
        </p:grpSpPr>
        <p:sp>
          <p:nvSpPr>
            <p:cNvPr id="103434" name="Text Box 25"/>
            <p:cNvSpPr txBox="1">
              <a:spLocks noChangeArrowheads="1"/>
            </p:cNvSpPr>
            <p:nvPr/>
          </p:nvSpPr>
          <p:spPr bwMode="auto">
            <a:xfrm>
              <a:off x="3192" y="1622"/>
              <a:ext cx="14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ym typeface="Symbol" pitchFamily="18" charset="2"/>
                </a:rPr>
                <a:t>H</a:t>
              </a:r>
              <a:r>
                <a:rPr lang="en-US" sz="1800" b="1"/>
                <a:t>(HF)=259 kJ/mol</a:t>
              </a:r>
            </a:p>
          </p:txBody>
        </p:sp>
        <p:sp>
          <p:nvSpPr>
            <p:cNvPr id="103435" name="Line 35"/>
            <p:cNvSpPr>
              <a:spLocks noChangeShapeType="1"/>
            </p:cNvSpPr>
            <p:nvPr/>
          </p:nvSpPr>
          <p:spPr bwMode="auto">
            <a:xfrm flipV="1">
              <a:off x="4608" y="960"/>
              <a:ext cx="0" cy="18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7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7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7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7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17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7154" grpId="0" build="p" autoUpdateAnimBg="0"/>
      <p:bldP spid="817160" grpId="0" autoUpdateAnimBg="0"/>
      <p:bldP spid="817161" grpId="0" autoUpdateAnimBg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11EC266-25C8-40F0-899D-0B703ED5BA8D}" type="slidenum">
              <a:rPr lang="en-US" sz="1400" smtClean="0">
                <a:solidFill>
                  <a:srgbClr val="002060"/>
                </a:solidFill>
              </a:rPr>
              <a:pPr/>
              <a:t>101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4451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322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Hydrogenation of Benzene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219200" y="695325"/>
            <a:ext cx="6096000" cy="1255713"/>
            <a:chOff x="768" y="438"/>
            <a:chExt cx="3840" cy="791"/>
          </a:xfrm>
        </p:grpSpPr>
        <p:pic>
          <p:nvPicPr>
            <p:cNvPr id="104455" name="Picture 4" descr="C:\A_Temp\h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635"/>
              <a:ext cx="624" cy="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456" name="Text Box 6"/>
            <p:cNvSpPr txBox="1">
              <a:spLocks noChangeArrowheads="1"/>
            </p:cNvSpPr>
            <p:nvPr/>
          </p:nvSpPr>
          <p:spPr bwMode="auto">
            <a:xfrm>
              <a:off x="1749" y="664"/>
              <a:ext cx="219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+</a:t>
              </a:r>
            </a:p>
          </p:txBody>
        </p:sp>
        <p:sp>
          <p:nvSpPr>
            <p:cNvPr id="104457" name="Text Box 7"/>
            <p:cNvSpPr txBox="1">
              <a:spLocks noChangeArrowheads="1"/>
            </p:cNvSpPr>
            <p:nvPr/>
          </p:nvSpPr>
          <p:spPr bwMode="auto">
            <a:xfrm>
              <a:off x="1994" y="664"/>
              <a:ext cx="21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104458" name="Line 8"/>
            <p:cNvSpPr>
              <a:spLocks noChangeShapeType="1"/>
            </p:cNvSpPr>
            <p:nvPr/>
          </p:nvSpPr>
          <p:spPr bwMode="auto">
            <a:xfrm>
              <a:off x="3120" y="816"/>
              <a:ext cx="52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4459" name="Picture 9" descr="C:\A_Temp\c6h6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438"/>
              <a:ext cx="912" cy="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460" name="Picture 10" descr="C:\A_Temp\c6h12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9" y="480"/>
              <a:ext cx="749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0539" name="Text Box 11"/>
          <p:cNvSpPr txBox="1">
            <a:spLocks noChangeArrowheads="1"/>
          </p:cNvSpPr>
          <p:nvPr/>
        </p:nvSpPr>
        <p:spPr bwMode="auto">
          <a:xfrm>
            <a:off x="2505075" y="2209800"/>
            <a:ext cx="3863975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Method                     </a:t>
            </a:r>
            <a:r>
              <a:rPr lang="en-US" b="1">
                <a:solidFill>
                  <a:srgbClr val="FF6600"/>
                </a:solidFill>
                <a:sym typeface="Symbol" pitchFamily="18" charset="2"/>
              </a:rPr>
              <a:t>H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FF33CC"/>
                </a:solidFill>
              </a:rPr>
              <a:t>Experiment               -206 kJ/mol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HF/6-31G(d)             -248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HF/6-311G(d,p)        -216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70C0"/>
                </a:solidFill>
              </a:rPr>
              <a:t>MP2/6-311G(d,p)     -211</a:t>
            </a:r>
          </a:p>
        </p:txBody>
      </p:sp>
      <p:sp>
        <p:nvSpPr>
          <p:cNvPr id="790540" name="Text Box 12"/>
          <p:cNvSpPr txBox="1">
            <a:spLocks noChangeArrowheads="1"/>
          </p:cNvSpPr>
          <p:nvPr/>
        </p:nvSpPr>
        <p:spPr bwMode="auto">
          <a:xfrm>
            <a:off x="1685925" y="5013325"/>
            <a:ext cx="52482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We got lucky !!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Errors in HF/6-311G(d,p) energies cancelled.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0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0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90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0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0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90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90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0539" grpId="0" build="p" autoUpdateAnimBg="0"/>
      <p:bldP spid="790540" grpId="0" build="p" autoUpdateAnimBg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E224B8B-D440-41A6-851A-5FD93C37ACF9}" type="slidenum">
              <a:rPr lang="en-US" sz="1400" smtClean="0">
                <a:solidFill>
                  <a:srgbClr val="002060"/>
                </a:solidFill>
              </a:rPr>
              <a:pPr/>
              <a:t>102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Reaction Equilibrium Constants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65463" y="838200"/>
            <a:ext cx="2954337" cy="396875"/>
            <a:chOff x="2102" y="967"/>
            <a:chExt cx="1861" cy="250"/>
          </a:xfrm>
        </p:grpSpPr>
        <p:sp>
          <p:nvSpPr>
            <p:cNvPr id="105488" name="Text Box 4"/>
            <p:cNvSpPr txBox="1">
              <a:spLocks noChangeArrowheads="1"/>
            </p:cNvSpPr>
            <p:nvPr/>
          </p:nvSpPr>
          <p:spPr bwMode="auto">
            <a:xfrm>
              <a:off x="2102" y="967"/>
              <a:ext cx="8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Reactants </a:t>
              </a:r>
            </a:p>
          </p:txBody>
        </p:sp>
        <p:grpSp>
          <p:nvGrpSpPr>
            <p:cNvPr id="105489" name="Group 7"/>
            <p:cNvGrpSpPr>
              <a:grpSpLocks/>
            </p:cNvGrpSpPr>
            <p:nvPr/>
          </p:nvGrpSpPr>
          <p:grpSpPr bwMode="auto">
            <a:xfrm>
              <a:off x="2928" y="1056"/>
              <a:ext cx="288" cy="96"/>
              <a:chOff x="1920" y="2400"/>
              <a:chExt cx="288" cy="96"/>
            </a:xfrm>
          </p:grpSpPr>
          <p:sp>
            <p:nvSpPr>
              <p:cNvPr id="105491" name="Line 5"/>
              <p:cNvSpPr>
                <a:spLocks noChangeShapeType="1"/>
              </p:cNvSpPr>
              <p:nvPr/>
            </p:nvSpPr>
            <p:spPr bwMode="auto">
              <a:xfrm>
                <a:off x="1968" y="2400"/>
                <a:ext cx="240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92" name="Line 6"/>
              <p:cNvSpPr>
                <a:spLocks noChangeShapeType="1"/>
              </p:cNvSpPr>
              <p:nvPr/>
            </p:nvSpPr>
            <p:spPr bwMode="auto">
              <a:xfrm>
                <a:off x="1920" y="2496"/>
                <a:ext cx="240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5490" name="Text Box 8"/>
            <p:cNvSpPr txBox="1">
              <a:spLocks noChangeArrowheads="1"/>
            </p:cNvSpPr>
            <p:nvPr/>
          </p:nvSpPr>
          <p:spPr bwMode="auto">
            <a:xfrm>
              <a:off x="3216" y="967"/>
              <a:ext cx="74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Products</a:t>
              </a:r>
            </a:p>
          </p:txBody>
        </p:sp>
      </p:grpSp>
      <p:graphicFrame>
        <p:nvGraphicFramePr>
          <p:cNvPr id="796682" name="Object 10"/>
          <p:cNvGraphicFramePr>
            <a:graphicFrameLocks noChangeAspect="1"/>
          </p:cNvGraphicFramePr>
          <p:nvPr/>
        </p:nvGraphicFramePr>
        <p:xfrm>
          <a:off x="2065338" y="1557338"/>
          <a:ext cx="1989137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01" name="Equation" r:id="rId3" imgW="1123984" imgH="161840" progId="Equation.DSMT4">
                  <p:embed/>
                </p:oleObj>
              </mc:Choice>
              <mc:Fallback>
                <p:oleObj name="Equation" r:id="rId3" imgW="1123984" imgH="1618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5338" y="1557338"/>
                        <a:ext cx="1989137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4175125" y="1535113"/>
            <a:ext cx="2436813" cy="396875"/>
            <a:chOff x="2630" y="967"/>
            <a:chExt cx="1535" cy="250"/>
          </a:xfrm>
        </p:grpSpPr>
        <p:graphicFrame>
          <p:nvGraphicFramePr>
            <p:cNvPr id="105486" name="Object 11"/>
            <p:cNvGraphicFramePr>
              <a:graphicFrameLocks noChangeAspect="1"/>
            </p:cNvGraphicFramePr>
            <p:nvPr/>
          </p:nvGraphicFramePr>
          <p:xfrm>
            <a:off x="2913" y="981"/>
            <a:ext cx="12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02" name="Equation" r:id="rId5" imgW="1123984" imgH="104831" progId="Equation.DSMT4">
                    <p:embed/>
                  </p:oleObj>
                </mc:Choice>
                <mc:Fallback>
                  <p:oleObj name="Equation" r:id="rId5" imgW="1123984" imgH="104831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3" y="981"/>
                          <a:ext cx="12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487" name="Text Box 15"/>
            <p:cNvSpPr txBox="1">
              <a:spLocks noChangeArrowheads="1"/>
            </p:cNvSpPr>
            <p:nvPr/>
          </p:nvSpPr>
          <p:spPr bwMode="auto">
            <a:xfrm>
              <a:off x="2630" y="967"/>
              <a:ext cx="20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+</a:t>
              </a:r>
            </a:p>
          </p:txBody>
        </p:sp>
      </p:grpSp>
      <p:sp>
        <p:nvSpPr>
          <p:cNvPr id="796690" name="Text Box 18"/>
          <p:cNvSpPr txBox="1">
            <a:spLocks noChangeArrowheads="1"/>
          </p:cNvSpPr>
          <p:nvPr/>
        </p:nvSpPr>
        <p:spPr bwMode="auto">
          <a:xfrm>
            <a:off x="609600" y="3810000"/>
            <a:ext cx="7378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Quantum Mechanics can be used to calculate enthalpy changes</a:t>
            </a:r>
          </a:p>
          <a:p>
            <a:r>
              <a:rPr lang="en-US">
                <a:solidFill>
                  <a:srgbClr val="002060"/>
                </a:solidFill>
              </a:rPr>
              <a:t>for reactions,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H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96691" name="Text Box 19"/>
          <p:cNvSpPr txBox="1">
            <a:spLocks noChangeArrowheads="1"/>
          </p:cNvSpPr>
          <p:nvPr/>
        </p:nvSpPr>
        <p:spPr bwMode="auto">
          <a:xfrm>
            <a:off x="593725" y="4811713"/>
            <a:ext cx="6892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also be used to compute entropies of molecules, from</a:t>
            </a:r>
          </a:p>
          <a:p>
            <a:r>
              <a:rPr lang="en-US">
                <a:solidFill>
                  <a:srgbClr val="002060"/>
                </a:solidFill>
              </a:rPr>
              <a:t>which one can obtain entropy changes for reactions,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S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817563" y="2057400"/>
            <a:ext cx="6342062" cy="1233488"/>
            <a:chOff x="515" y="1296"/>
            <a:chExt cx="3995" cy="777"/>
          </a:xfrm>
        </p:grpSpPr>
        <p:sp>
          <p:nvSpPr>
            <p:cNvPr id="105482" name="Line 13"/>
            <p:cNvSpPr>
              <a:spLocks noChangeShapeType="1"/>
            </p:cNvSpPr>
            <p:nvPr/>
          </p:nvSpPr>
          <p:spPr bwMode="auto">
            <a:xfrm>
              <a:off x="2736" y="1296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5483" name="Object 14"/>
            <p:cNvGraphicFramePr>
              <a:graphicFrameLocks noChangeAspect="1"/>
            </p:cNvGraphicFramePr>
            <p:nvPr/>
          </p:nvGraphicFramePr>
          <p:xfrm>
            <a:off x="515" y="1626"/>
            <a:ext cx="1950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03" name="Equation" r:id="rId7" imgW="1809649" imgH="323949" progId="Equation.DSMT4">
                    <p:embed/>
                  </p:oleObj>
                </mc:Choice>
                <mc:Fallback>
                  <p:oleObj name="Equation" r:id="rId7" imgW="1809649" imgH="323949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5" y="1626"/>
                          <a:ext cx="1950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84" name="Object 17"/>
            <p:cNvGraphicFramePr>
              <a:graphicFrameLocks noChangeAspect="1"/>
            </p:cNvGraphicFramePr>
            <p:nvPr/>
          </p:nvGraphicFramePr>
          <p:xfrm>
            <a:off x="3035" y="1622"/>
            <a:ext cx="1475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04" name="Equation" r:id="rId9" imgW="1343008" imgH="285853" progId="Equation.DSMT4">
                    <p:embed/>
                  </p:oleObj>
                </mc:Choice>
                <mc:Fallback>
                  <p:oleObj name="Equation" r:id="rId9" imgW="1343008" imgH="285853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35" y="1622"/>
                          <a:ext cx="1475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485" name="Text Box 20"/>
            <p:cNvSpPr txBox="1">
              <a:spLocks noChangeArrowheads="1"/>
            </p:cNvSpPr>
            <p:nvPr/>
          </p:nvSpPr>
          <p:spPr bwMode="auto">
            <a:xfrm>
              <a:off x="2630" y="1739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6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6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6690" grpId="0" autoUpdateAnimBg="0"/>
      <p:bldP spid="796691" grpId="0" autoUpdateAnimBg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085B489-2F20-4237-8378-5F723CC78AA0}" type="slidenum">
              <a:rPr lang="en-US" sz="1400" smtClean="0">
                <a:solidFill>
                  <a:srgbClr val="002060"/>
                </a:solidFill>
              </a:rPr>
              <a:pPr/>
              <a:t>103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6499" name="Text Box 2"/>
          <p:cNvSpPr txBox="1">
            <a:spLocks noChangeArrowheads="1"/>
          </p:cNvSpPr>
          <p:nvPr/>
        </p:nvSpPr>
        <p:spPr bwMode="auto">
          <a:xfrm>
            <a:off x="1454150" y="212725"/>
            <a:ext cx="59372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Application:  Dissociation of Nitrogen Tetroxide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160713" y="974725"/>
            <a:ext cx="2259012" cy="400050"/>
            <a:chOff x="2208" y="576"/>
            <a:chExt cx="1423" cy="252"/>
          </a:xfrm>
        </p:grpSpPr>
        <p:sp>
          <p:nvSpPr>
            <p:cNvPr id="106510" name="Text Box 4"/>
            <p:cNvSpPr txBox="1">
              <a:spLocks noChangeArrowheads="1"/>
            </p:cNvSpPr>
            <p:nvPr/>
          </p:nvSpPr>
          <p:spPr bwMode="auto">
            <a:xfrm>
              <a:off x="2208" y="576"/>
              <a:ext cx="478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N</a:t>
              </a:r>
              <a:r>
                <a:rPr lang="en-US" baseline="-25000">
                  <a:solidFill>
                    <a:schemeClr val="bg1"/>
                  </a:solidFill>
                </a:rPr>
                <a:t>2</a:t>
              </a:r>
              <a:r>
                <a:rPr lang="en-US">
                  <a:solidFill>
                    <a:schemeClr val="bg1"/>
                  </a:solidFill>
                </a:rPr>
                <a:t>O</a:t>
              </a:r>
              <a:r>
                <a:rPr lang="en-US" baseline="-25000">
                  <a:solidFill>
                    <a:schemeClr val="bg1"/>
                  </a:solidFill>
                </a:rPr>
                <a:t>4</a:t>
              </a:r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106511" name="Group 5"/>
            <p:cNvGrpSpPr>
              <a:grpSpLocks/>
            </p:cNvGrpSpPr>
            <p:nvPr/>
          </p:nvGrpSpPr>
          <p:grpSpPr bwMode="auto">
            <a:xfrm>
              <a:off x="2715" y="665"/>
              <a:ext cx="288" cy="96"/>
              <a:chOff x="1920" y="2400"/>
              <a:chExt cx="288" cy="96"/>
            </a:xfrm>
          </p:grpSpPr>
          <p:sp>
            <p:nvSpPr>
              <p:cNvPr id="106513" name="Line 6"/>
              <p:cNvSpPr>
                <a:spLocks noChangeShapeType="1"/>
              </p:cNvSpPr>
              <p:nvPr/>
            </p:nvSpPr>
            <p:spPr bwMode="auto">
              <a:xfrm>
                <a:off x="1968" y="2400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6514" name="Line 7"/>
              <p:cNvSpPr>
                <a:spLocks noChangeShapeType="1"/>
              </p:cNvSpPr>
              <p:nvPr/>
            </p:nvSpPr>
            <p:spPr bwMode="auto">
              <a:xfrm>
                <a:off x="1920" y="2496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6512" name="Text Box 8"/>
            <p:cNvSpPr txBox="1">
              <a:spLocks noChangeArrowheads="1"/>
            </p:cNvSpPr>
            <p:nvPr/>
          </p:nvSpPr>
          <p:spPr bwMode="auto">
            <a:xfrm>
              <a:off x="3078" y="576"/>
              <a:ext cx="55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2 NO</a:t>
              </a:r>
              <a:r>
                <a:rPr lang="en-US" baseline="-25000">
                  <a:solidFill>
                    <a:schemeClr val="bg1"/>
                  </a:solidFill>
                </a:rPr>
                <a:t>2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3270250" y="3429000"/>
            <a:ext cx="2214563" cy="1993900"/>
            <a:chOff x="2060" y="1440"/>
            <a:chExt cx="1395" cy="1256"/>
          </a:xfrm>
        </p:grpSpPr>
        <p:sp>
          <p:nvSpPr>
            <p:cNvPr id="106508" name="Text Box 10"/>
            <p:cNvSpPr txBox="1">
              <a:spLocks noChangeArrowheads="1"/>
            </p:cNvSpPr>
            <p:nvPr/>
          </p:nvSpPr>
          <p:spPr bwMode="auto">
            <a:xfrm>
              <a:off x="2256" y="1440"/>
              <a:ext cx="99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Experiment</a:t>
              </a:r>
            </a:p>
          </p:txBody>
        </p:sp>
        <p:sp>
          <p:nvSpPr>
            <p:cNvPr id="106509" name="Text Box 11"/>
            <p:cNvSpPr txBox="1">
              <a:spLocks noChangeArrowheads="1"/>
            </p:cNvSpPr>
            <p:nvPr/>
          </p:nvSpPr>
          <p:spPr bwMode="auto">
            <a:xfrm>
              <a:off x="2060" y="1746"/>
              <a:ext cx="1395" cy="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/>
                <a:t>   </a:t>
              </a:r>
              <a:r>
                <a:rPr lang="en-US" b="1">
                  <a:solidFill>
                    <a:srgbClr val="FF6600"/>
                  </a:solidFill>
                </a:rPr>
                <a:t>T         K</a:t>
              </a:r>
              <a:r>
                <a:rPr lang="en-US" b="1" baseline="-25000">
                  <a:solidFill>
                    <a:srgbClr val="FF6600"/>
                  </a:solidFill>
                </a:rPr>
                <a:t>eq</a:t>
              </a:r>
              <a:r>
                <a:rPr lang="en-US" b="1">
                  <a:solidFill>
                    <a:srgbClr val="FF6600"/>
                  </a:solidFill>
                </a:rPr>
                <a:t>(Exp)</a:t>
              </a:r>
            </a:p>
            <a:p>
              <a:pPr>
                <a:lnSpc>
                  <a:spcPct val="180000"/>
                </a:lnSpc>
              </a:pPr>
              <a:r>
                <a:rPr lang="en-US">
                  <a:solidFill>
                    <a:srgbClr val="0070C0"/>
                  </a:solidFill>
                </a:rPr>
                <a:t>  25 </a:t>
              </a:r>
              <a:r>
                <a:rPr lang="en-US" baseline="30000">
                  <a:solidFill>
                    <a:srgbClr val="0070C0"/>
                  </a:solidFill>
                </a:rPr>
                <a:t>0</a:t>
              </a:r>
              <a:r>
                <a:rPr lang="en-US">
                  <a:solidFill>
                    <a:srgbClr val="0070C0"/>
                  </a:solidFill>
                </a:rPr>
                <a:t>C     0.15</a:t>
              </a:r>
            </a:p>
            <a:p>
              <a:pPr>
                <a:lnSpc>
                  <a:spcPct val="180000"/>
                </a:lnSpc>
              </a:pPr>
              <a:r>
                <a:rPr lang="en-US">
                  <a:solidFill>
                    <a:srgbClr val="0070C0"/>
                  </a:solidFill>
                </a:rPr>
                <a:t>100          15.1</a:t>
              </a:r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2405063" y="1905000"/>
            <a:ext cx="3538537" cy="1093788"/>
            <a:chOff x="2636" y="528"/>
            <a:chExt cx="2229" cy="689"/>
          </a:xfrm>
        </p:grpSpPr>
        <p:pic>
          <p:nvPicPr>
            <p:cNvPr id="106503" name="Picture 14" descr="C:\A_TEMP\n2o4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6" y="528"/>
              <a:ext cx="825" cy="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504" name="Picture 15" descr="C:\A_TEMP\no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624"/>
              <a:ext cx="785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6505" name="Group 18"/>
            <p:cNvGrpSpPr>
              <a:grpSpLocks/>
            </p:cNvGrpSpPr>
            <p:nvPr/>
          </p:nvGrpSpPr>
          <p:grpSpPr bwMode="auto">
            <a:xfrm>
              <a:off x="3648" y="816"/>
              <a:ext cx="288" cy="96"/>
              <a:chOff x="1920" y="2400"/>
              <a:chExt cx="288" cy="96"/>
            </a:xfrm>
          </p:grpSpPr>
          <p:sp>
            <p:nvSpPr>
              <p:cNvPr id="106506" name="Line 19"/>
              <p:cNvSpPr>
                <a:spLocks noChangeShapeType="1"/>
              </p:cNvSpPr>
              <p:nvPr/>
            </p:nvSpPr>
            <p:spPr bwMode="auto">
              <a:xfrm>
                <a:off x="1968" y="2400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6507" name="Line 20"/>
              <p:cNvSpPr>
                <a:spLocks noChangeShapeType="1"/>
              </p:cNvSpPr>
              <p:nvPr/>
            </p:nvSpPr>
            <p:spPr bwMode="auto">
              <a:xfrm>
                <a:off x="1920" y="2496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867E6DC-3591-42E1-B7A4-7C08AA602AA4}" type="slidenum">
              <a:rPr lang="en-US" sz="1400" smtClean="0">
                <a:solidFill>
                  <a:srgbClr val="002060"/>
                </a:solidFill>
              </a:rPr>
              <a:pPr/>
              <a:t>104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7523" name="Text Box 2"/>
          <p:cNvSpPr txBox="1">
            <a:spLocks noChangeArrowheads="1"/>
          </p:cNvSpPr>
          <p:nvPr/>
        </p:nvSpPr>
        <p:spPr bwMode="auto">
          <a:xfrm>
            <a:off x="3549650" y="304800"/>
            <a:ext cx="15557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K</a:t>
            </a:r>
            <a:r>
              <a:rPr lang="en-US" b="1" baseline="-25000">
                <a:solidFill>
                  <a:srgbClr val="FF33CC"/>
                </a:solidFill>
              </a:rPr>
              <a:t>eq</a:t>
            </a:r>
            <a:r>
              <a:rPr lang="en-US" b="1">
                <a:solidFill>
                  <a:srgbClr val="FF33CC"/>
                </a:solidFill>
              </a:rPr>
              <a:t> at 25 </a:t>
            </a:r>
            <a:r>
              <a:rPr lang="en-US" b="1" baseline="30000">
                <a:solidFill>
                  <a:srgbClr val="FF33CC"/>
                </a:solidFill>
              </a:rPr>
              <a:t>0</a:t>
            </a:r>
            <a:r>
              <a:rPr lang="en-US" b="1">
                <a:solidFill>
                  <a:srgbClr val="FF33CC"/>
                </a:solidFill>
              </a:rPr>
              <a:t>C</a:t>
            </a:r>
          </a:p>
        </p:txBody>
      </p:sp>
      <p:graphicFrame>
        <p:nvGraphicFramePr>
          <p:cNvPr id="798725" name="Object 5"/>
          <p:cNvGraphicFramePr>
            <a:graphicFrameLocks noChangeAspect="1"/>
          </p:cNvGraphicFramePr>
          <p:nvPr/>
        </p:nvGraphicFramePr>
        <p:xfrm>
          <a:off x="1136650" y="4270375"/>
          <a:ext cx="6708775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66" name="Equation" r:id="rId3" imgW="4057616" imgH="142927" progId="Equation.DSMT4">
                  <p:embed/>
                </p:oleObj>
              </mc:Choice>
              <mc:Fallback>
                <p:oleObj name="Equation" r:id="rId3" imgW="4057616" imgH="142927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4270375"/>
                        <a:ext cx="6708775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72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6204475"/>
              </p:ext>
            </p:extLst>
          </p:nvPr>
        </p:nvGraphicFramePr>
        <p:xfrm>
          <a:off x="1081088" y="3413125"/>
          <a:ext cx="5894387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67" name="Equation" r:id="rId5" imgW="3552943" imgH="362045" progId="Equation.DSMT4">
                  <p:embed/>
                </p:oleObj>
              </mc:Choice>
              <mc:Fallback>
                <p:oleObj name="Equation" r:id="rId5" imgW="3552943" imgH="362045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1088" y="3413125"/>
                        <a:ext cx="5894387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930400" y="838200"/>
            <a:ext cx="4622800" cy="2371725"/>
            <a:chOff x="1216" y="528"/>
            <a:chExt cx="2912" cy="1494"/>
          </a:xfrm>
        </p:grpSpPr>
        <p:sp>
          <p:nvSpPr>
            <p:cNvPr id="107529" name="Text Box 3"/>
            <p:cNvSpPr txBox="1">
              <a:spLocks noChangeArrowheads="1"/>
            </p:cNvSpPr>
            <p:nvPr/>
          </p:nvSpPr>
          <p:spPr bwMode="auto">
            <a:xfrm>
              <a:off x="1216" y="528"/>
              <a:ext cx="291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Calculations were performed at the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MP2/6-311G(d,p) // MP2/6-31G(d) level</a:t>
              </a:r>
            </a:p>
          </p:txBody>
        </p:sp>
        <p:graphicFrame>
          <p:nvGraphicFramePr>
            <p:cNvPr id="107530" name="Object 7"/>
            <p:cNvGraphicFramePr>
              <a:graphicFrameLocks noChangeAspect="1"/>
            </p:cNvGraphicFramePr>
            <p:nvPr/>
          </p:nvGraphicFramePr>
          <p:xfrm>
            <a:off x="1824" y="1056"/>
            <a:ext cx="1914" cy="9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668" name="Worksheet" r:id="rId7" imgW="3038454" imgH="1533493" progId="Excel.Sheet.8">
                    <p:embed/>
                  </p:oleObj>
                </mc:Choice>
                <mc:Fallback>
                  <p:oleObj name="Worksheet" r:id="rId7" imgW="3038454" imgH="1533493" progId="Excel.Sheet.8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1056"/>
                          <a:ext cx="1914" cy="9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98728" name="Object 8"/>
          <p:cNvGraphicFramePr>
            <a:graphicFrameLocks noChangeAspect="1"/>
          </p:cNvGraphicFramePr>
          <p:nvPr/>
        </p:nvGraphicFramePr>
        <p:xfrm>
          <a:off x="1022350" y="4884738"/>
          <a:ext cx="6786563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69" name="Equation" r:id="rId9" imgW="4105359" imgH="362045" progId="Equation.DSMT4">
                  <p:embed/>
                </p:oleObj>
              </mc:Choice>
              <mc:Fallback>
                <p:oleObj name="Equation" r:id="rId9" imgW="4105359" imgH="36204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2350" y="4884738"/>
                        <a:ext cx="6786563" cy="769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729" name="Object 9"/>
          <p:cNvGraphicFramePr>
            <a:graphicFrameLocks noChangeAspect="1"/>
          </p:cNvGraphicFramePr>
          <p:nvPr/>
        </p:nvGraphicFramePr>
        <p:xfrm>
          <a:off x="2668588" y="5775325"/>
          <a:ext cx="3443287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70" name="Equation" r:id="rId11" imgW="2028943" imgH="133470" progId="Equation.DSMT4">
                  <p:embed/>
                </p:oleObj>
              </mc:Choice>
              <mc:Fallback>
                <p:oleObj name="Equation" r:id="rId11" imgW="2028943" imgH="13347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8588" y="5775325"/>
                        <a:ext cx="3443287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98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9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9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9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9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9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9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9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145424E-8899-4333-817B-FCAB22D541B0}" type="slidenum">
              <a:rPr lang="en-US" sz="1400" smtClean="0">
                <a:solidFill>
                  <a:srgbClr val="002060"/>
                </a:solidFill>
              </a:rPr>
              <a:pPr/>
              <a:t>105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6134" name="Text Box 6"/>
          <p:cNvSpPr txBox="1">
            <a:spLocks noChangeArrowheads="1"/>
          </p:cNvSpPr>
          <p:nvPr/>
        </p:nvSpPr>
        <p:spPr bwMode="auto">
          <a:xfrm>
            <a:off x="2743200" y="2438400"/>
            <a:ext cx="3379788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/>
              <a:t>   </a:t>
            </a:r>
            <a:r>
              <a:rPr lang="en-US" b="1">
                <a:solidFill>
                  <a:srgbClr val="FF6600"/>
                </a:solidFill>
              </a:rPr>
              <a:t>T         K</a:t>
            </a:r>
            <a:r>
              <a:rPr lang="en-US" b="1" baseline="-25000">
                <a:solidFill>
                  <a:srgbClr val="FF6600"/>
                </a:solidFill>
              </a:rPr>
              <a:t>eq</a:t>
            </a:r>
            <a:r>
              <a:rPr lang="en-US" b="1">
                <a:solidFill>
                  <a:srgbClr val="FF6600"/>
                </a:solidFill>
              </a:rPr>
              <a:t>(Exp)   K</a:t>
            </a:r>
            <a:r>
              <a:rPr lang="en-US" b="1" baseline="-25000">
                <a:solidFill>
                  <a:srgbClr val="FF6600"/>
                </a:solidFill>
              </a:rPr>
              <a:t>eq</a:t>
            </a:r>
            <a:r>
              <a:rPr lang="en-US" b="1">
                <a:solidFill>
                  <a:srgbClr val="FF6600"/>
                </a:solidFill>
              </a:rPr>
              <a:t>(Cal)</a:t>
            </a:r>
          </a:p>
          <a:p>
            <a:pPr>
              <a:lnSpc>
                <a:spcPct val="180000"/>
              </a:lnSpc>
            </a:pPr>
            <a:r>
              <a:rPr lang="en-US">
                <a:solidFill>
                  <a:srgbClr val="0070C0"/>
                </a:solidFill>
              </a:rPr>
              <a:t>  25 </a:t>
            </a:r>
            <a:r>
              <a:rPr lang="en-US" baseline="30000">
                <a:solidFill>
                  <a:srgbClr val="0070C0"/>
                </a:solidFill>
              </a:rPr>
              <a:t>0</a:t>
            </a:r>
            <a:r>
              <a:rPr lang="en-US">
                <a:solidFill>
                  <a:srgbClr val="0070C0"/>
                </a:solidFill>
              </a:rPr>
              <a:t>C     0.15           0.23</a:t>
            </a:r>
          </a:p>
          <a:p>
            <a:pPr>
              <a:lnSpc>
                <a:spcPct val="180000"/>
              </a:lnSpc>
            </a:pPr>
            <a:r>
              <a:rPr lang="en-US">
                <a:solidFill>
                  <a:srgbClr val="0070C0"/>
                </a:solidFill>
              </a:rPr>
              <a:t>100          15.1           34.5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405063" y="685800"/>
            <a:ext cx="3538537" cy="1093788"/>
            <a:chOff x="2636" y="528"/>
            <a:chExt cx="2229" cy="689"/>
          </a:xfrm>
        </p:grpSpPr>
        <p:pic>
          <p:nvPicPr>
            <p:cNvPr id="108550" name="Picture 8" descr="C:\A_TEMP\n2o4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6" y="528"/>
              <a:ext cx="825" cy="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551" name="Picture 9" descr="C:\A_TEMP\no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624"/>
              <a:ext cx="785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8552" name="Group 10"/>
            <p:cNvGrpSpPr>
              <a:grpSpLocks/>
            </p:cNvGrpSpPr>
            <p:nvPr/>
          </p:nvGrpSpPr>
          <p:grpSpPr bwMode="auto">
            <a:xfrm>
              <a:off x="3648" y="816"/>
              <a:ext cx="288" cy="96"/>
              <a:chOff x="1920" y="2400"/>
              <a:chExt cx="288" cy="96"/>
            </a:xfrm>
          </p:grpSpPr>
          <p:sp>
            <p:nvSpPr>
              <p:cNvPr id="108553" name="Line 11"/>
              <p:cNvSpPr>
                <a:spLocks noChangeShapeType="1"/>
              </p:cNvSpPr>
              <p:nvPr/>
            </p:nvSpPr>
            <p:spPr bwMode="auto">
              <a:xfrm>
                <a:off x="1968" y="2400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8554" name="Line 12"/>
              <p:cNvSpPr>
                <a:spLocks noChangeShapeType="1"/>
              </p:cNvSpPr>
              <p:nvPr/>
            </p:nvSpPr>
            <p:spPr bwMode="auto">
              <a:xfrm>
                <a:off x="1920" y="2496"/>
                <a:ext cx="24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816141" name="Text Box 13"/>
          <p:cNvSpPr txBox="1">
            <a:spLocks noChangeArrowheads="1"/>
          </p:cNvSpPr>
          <p:nvPr/>
        </p:nvSpPr>
        <p:spPr bwMode="auto">
          <a:xfrm>
            <a:off x="796925" y="4495800"/>
            <a:ext cx="7051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agreement is actually better than I expected, considering</a:t>
            </a:r>
          </a:p>
          <a:p>
            <a:r>
              <a:rPr lang="en-US">
                <a:solidFill>
                  <a:srgbClr val="002060"/>
                </a:solidFill>
              </a:rPr>
              <a:t>the </a:t>
            </a:r>
            <a:r>
              <a:rPr lang="en-US" b="1">
                <a:solidFill>
                  <a:srgbClr val="FF33CC"/>
                </a:solidFill>
              </a:rPr>
              <a:t>Curse of the Exponential Energy Dependence.</a:t>
            </a:r>
            <a:endParaRPr lang="en-US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6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6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16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6134" grpId="0" autoUpdateAnimBg="0"/>
      <p:bldP spid="816141" grpId="0" autoUpdateAnimBg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9B84034-B37B-4C04-891F-35666D0926B6}" type="slidenum">
              <a:rPr lang="en-US" sz="1400" smtClean="0">
                <a:solidFill>
                  <a:srgbClr val="002060"/>
                </a:solidFill>
              </a:rPr>
              <a:pPr/>
              <a:t>106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828418" name="Object 2"/>
          <p:cNvGraphicFramePr>
            <a:graphicFrameLocks noChangeAspect="1"/>
          </p:cNvGraphicFramePr>
          <p:nvPr/>
        </p:nvGraphicFramePr>
        <p:xfrm>
          <a:off x="3238500" y="974725"/>
          <a:ext cx="1995488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5" name="Equation" r:id="rId3" imgW="1123984" imgH="209662" progId="Equation.DSMT4">
                  <p:embed/>
                </p:oleObj>
              </mc:Choice>
              <mc:Fallback>
                <p:oleObj name="Equation" r:id="rId3" imgW="1123984" imgH="20966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0" y="974725"/>
                        <a:ext cx="1995488" cy="52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9572" name="Text Box 3"/>
          <p:cNvSpPr txBox="1">
            <a:spLocks noChangeArrowheads="1"/>
          </p:cNvSpPr>
          <p:nvPr/>
        </p:nvSpPr>
        <p:spPr bwMode="auto">
          <a:xfrm>
            <a:off x="1520825" y="228600"/>
            <a:ext cx="62515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Curse of the Exponential Energy Dependence</a:t>
            </a:r>
          </a:p>
        </p:txBody>
      </p:sp>
      <p:sp>
        <p:nvSpPr>
          <p:cNvPr id="828420" name="Text Box 4"/>
          <p:cNvSpPr txBox="1">
            <a:spLocks noChangeArrowheads="1"/>
          </p:cNvSpPr>
          <p:nvPr/>
        </p:nvSpPr>
        <p:spPr bwMode="auto">
          <a:xfrm>
            <a:off x="533400" y="1676400"/>
            <a:ext cx="81772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Energy 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E)</a:t>
            </a:r>
            <a:r>
              <a:rPr lang="en-US">
                <a:solidFill>
                  <a:srgbClr val="002060"/>
                </a:solidFill>
              </a:rPr>
              <a:t> and enthalpy 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H)</a:t>
            </a:r>
            <a:r>
              <a:rPr lang="en-US">
                <a:solidFill>
                  <a:srgbClr val="002060"/>
                </a:solidFill>
              </a:rPr>
              <a:t> changes for reactions remain difficult </a:t>
            </a:r>
          </a:p>
          <a:p>
            <a:r>
              <a:rPr lang="en-US">
                <a:solidFill>
                  <a:srgbClr val="002060"/>
                </a:solidFill>
              </a:rPr>
              <a:t>to compute accurately (although methods are improving all of the time).</a:t>
            </a:r>
          </a:p>
        </p:txBody>
      </p:sp>
      <p:sp>
        <p:nvSpPr>
          <p:cNvPr id="828421" name="Text Box 5"/>
          <p:cNvSpPr txBox="1">
            <a:spLocks noChangeArrowheads="1"/>
          </p:cNvSpPr>
          <p:nvPr/>
        </p:nvSpPr>
        <p:spPr bwMode="auto">
          <a:xfrm>
            <a:off x="593725" y="2667000"/>
            <a:ext cx="76882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</a:t>
            </a:r>
            <a:r>
              <a:rPr lang="en-US">
                <a:solidFill>
                  <a:schemeClr val="bg1"/>
                </a:solidFill>
              </a:rPr>
              <a:t>K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 e</a:t>
            </a:r>
            <a:r>
              <a:rPr lang="en-US" baseline="30000">
                <a:solidFill>
                  <a:schemeClr val="bg1"/>
                </a:solidFill>
                <a:sym typeface="Symbol" pitchFamily="18" charset="2"/>
              </a:rPr>
              <a:t>-H/RT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small errors in H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cal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create much larger errors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in the calculated equilibrium constant.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28422" name="Text Box 6"/>
          <p:cNvSpPr txBox="1">
            <a:spLocks noChangeArrowheads="1"/>
          </p:cNvSpPr>
          <p:nvPr/>
        </p:nvSpPr>
        <p:spPr bwMode="auto">
          <a:xfrm>
            <a:off x="669925" y="3505200"/>
            <a:ext cx="81200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illustrate this as follows.  Assume that (1) there is no error between</a:t>
            </a:r>
          </a:p>
          <a:p>
            <a:r>
              <a:rPr lang="en-US">
                <a:solidFill>
                  <a:srgbClr val="002060"/>
                </a:solidFill>
              </a:rPr>
              <a:t>the calculated and experimental entropy change: 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S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cal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= S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exp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.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and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(2) that there is an error in the enthalpy change: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H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cal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= H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exp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+ (H)</a:t>
            </a:r>
          </a:p>
        </p:txBody>
      </p:sp>
      <p:graphicFrame>
        <p:nvGraphicFramePr>
          <p:cNvPr id="828424" name="Object 8"/>
          <p:cNvGraphicFramePr>
            <a:graphicFrameLocks noChangeAspect="1"/>
          </p:cNvGraphicFramePr>
          <p:nvPr/>
        </p:nvGraphicFramePr>
        <p:xfrm>
          <a:off x="912813" y="4978400"/>
          <a:ext cx="1760537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6" name="Equation" r:id="rId5" imgW="981024" imgH="247758" progId="Equation.DSMT4">
                  <p:embed/>
                </p:oleObj>
              </mc:Choice>
              <mc:Fallback>
                <p:oleObj name="Equation" r:id="rId5" imgW="981024" imgH="247758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3" y="4978400"/>
                        <a:ext cx="1760537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8425" name="Object 9"/>
          <p:cNvGraphicFramePr>
            <a:graphicFrameLocks noChangeAspect="1"/>
          </p:cNvGraphicFramePr>
          <p:nvPr/>
        </p:nvGraphicFramePr>
        <p:xfrm>
          <a:off x="2555875" y="4951413"/>
          <a:ext cx="18716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7" name="Equation" r:id="rId7" imgW="1047649" imgH="219118" progId="Equation.DSMT4">
                  <p:embed/>
                </p:oleObj>
              </mc:Choice>
              <mc:Fallback>
                <p:oleObj name="Equation" r:id="rId7" imgW="1047649" imgH="219118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4951413"/>
                        <a:ext cx="1871663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8426" name="Object 10"/>
          <p:cNvGraphicFramePr>
            <a:graphicFrameLocks noChangeAspect="1"/>
          </p:cNvGraphicFramePr>
          <p:nvPr/>
        </p:nvGraphicFramePr>
        <p:xfrm>
          <a:off x="4318000" y="4951413"/>
          <a:ext cx="20050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8" name="Equation" r:id="rId9" imgW="1133424" imgH="219118" progId="Equation.DSMT4">
                  <p:embed/>
                </p:oleObj>
              </mc:Choice>
              <mc:Fallback>
                <p:oleObj name="Equation" r:id="rId9" imgW="1133424" imgH="219118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0" y="4951413"/>
                        <a:ext cx="2005013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8427" name="Object 11"/>
          <p:cNvGraphicFramePr>
            <a:graphicFrameLocks noChangeAspect="1"/>
          </p:cNvGraphicFramePr>
          <p:nvPr/>
        </p:nvGraphicFramePr>
        <p:xfrm>
          <a:off x="6323013" y="4913313"/>
          <a:ext cx="1331912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9" name="Equation" r:id="rId11" imgW="714257" imgH="257214" progId="Equation.DSMT4">
                  <p:embed/>
                </p:oleObj>
              </mc:Choice>
              <mc:Fallback>
                <p:oleObj name="Equation" r:id="rId11" imgW="714257" imgH="257214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3013" y="4913313"/>
                        <a:ext cx="1331912" cy="614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2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2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28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28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2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28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8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28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28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8420" grpId="0" autoUpdateAnimBg="0"/>
      <p:bldP spid="828421" grpId="0" autoUpdateAnimBg="0"/>
      <p:bldP spid="828422" grpId="0" autoUpdateAnimBg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058C3F7-9EB9-4418-A4B9-71E08B77553C}" type="slidenum">
              <a:rPr lang="en-US" sz="1400" smtClean="0">
                <a:solidFill>
                  <a:srgbClr val="002060"/>
                </a:solidFill>
              </a:rPr>
              <a:pPr/>
              <a:t>107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038"/>
          <p:cNvGrpSpPr>
            <a:grpSpLocks/>
          </p:cNvGrpSpPr>
          <p:nvPr/>
        </p:nvGrpSpPr>
        <p:grpSpPr bwMode="auto">
          <a:xfrm>
            <a:off x="441325" y="1143000"/>
            <a:ext cx="7704138" cy="3008313"/>
            <a:chOff x="278" y="720"/>
            <a:chExt cx="4853" cy="1895"/>
          </a:xfrm>
        </p:grpSpPr>
        <p:sp>
          <p:nvSpPr>
            <p:cNvPr id="110602" name="Text Box 1029"/>
            <p:cNvSpPr txBox="1">
              <a:spLocks noChangeArrowheads="1"/>
            </p:cNvSpPr>
            <p:nvPr/>
          </p:nvSpPr>
          <p:spPr bwMode="auto">
            <a:xfrm>
              <a:off x="278" y="720"/>
              <a:ext cx="485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At room temperature (298 K), errors of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5 kJ/mol and 10 kJ/mol in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H will cause the following errors in K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cal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.</a:t>
              </a:r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110603" name="Text Box 1030"/>
            <p:cNvSpPr txBox="1">
              <a:spLocks noChangeArrowheads="1"/>
            </p:cNvSpPr>
            <p:nvPr/>
          </p:nvSpPr>
          <p:spPr bwMode="auto">
            <a:xfrm>
              <a:off x="1820" y="1200"/>
              <a:ext cx="1754" cy="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(H)              K</a:t>
              </a:r>
              <a:r>
                <a:rPr lang="en-US" b="1" baseline="-25000">
                  <a:solidFill>
                    <a:srgbClr val="FF6600"/>
                  </a:solidFill>
                  <a:sym typeface="Symbol" pitchFamily="18" charset="2"/>
                </a:rPr>
                <a:t>cal</a:t>
              </a:r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/K</a:t>
              </a:r>
              <a:r>
                <a:rPr lang="en-US" b="1" baseline="-25000">
                  <a:solidFill>
                    <a:srgbClr val="FF6600"/>
                  </a:solidFill>
                  <a:sym typeface="Symbol" pitchFamily="18" charset="2"/>
                </a:rPr>
                <a:t>exp</a:t>
              </a:r>
              <a:endParaRPr lang="en-US">
                <a:solidFill>
                  <a:srgbClr val="FF6600"/>
                </a:solidFill>
                <a:sym typeface="Symbol" pitchFamily="18" charset="2"/>
              </a:endParaRP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70C0"/>
                  </a:solidFill>
                </a:rPr>
                <a:t>+10  kJ/mol        0.02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70C0"/>
                  </a:solidFill>
                </a:rPr>
                <a:t> +5                      0.13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70C0"/>
                  </a:solidFill>
                </a:rPr>
                <a:t> -5                       7.5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70C0"/>
                  </a:solidFill>
                </a:rPr>
                <a:t>-10                      57     </a:t>
              </a:r>
            </a:p>
          </p:txBody>
        </p:sp>
      </p:grpSp>
      <p:sp>
        <p:nvSpPr>
          <p:cNvPr id="830471" name="Text Box 1031"/>
          <p:cNvSpPr txBox="1">
            <a:spLocks noChangeArrowheads="1"/>
          </p:cNvSpPr>
          <p:nvPr/>
        </p:nvSpPr>
        <p:spPr bwMode="auto">
          <a:xfrm>
            <a:off x="517525" y="4114800"/>
            <a:ext cx="7502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see that relatively small errors in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H lead to much larger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errors in K.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30472" name="Text Box 1032"/>
          <p:cNvSpPr txBox="1">
            <a:spLocks noChangeArrowheads="1"/>
          </p:cNvSpPr>
          <p:nvPr/>
        </p:nvSpPr>
        <p:spPr bwMode="auto">
          <a:xfrm>
            <a:off x="514350" y="5013325"/>
            <a:ext cx="8096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That’s why I noted that the results for the N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O</a:t>
            </a:r>
            <a:r>
              <a:rPr lang="en-US" baseline="-25000">
                <a:solidFill>
                  <a:srgbClr val="002060"/>
                </a:solidFill>
              </a:rPr>
              <a:t>4</a:t>
            </a:r>
            <a:r>
              <a:rPr lang="en-US">
                <a:solidFill>
                  <a:srgbClr val="002060"/>
                </a:solidFill>
              </a:rPr>
              <a:t> dissociation equilibrium</a:t>
            </a:r>
          </a:p>
          <a:p>
            <a:r>
              <a:rPr lang="en-US">
                <a:solidFill>
                  <a:srgbClr val="002060"/>
                </a:solidFill>
              </a:rPr>
              <a:t>(within a factor of 2 of experiment) were better than I expected.</a:t>
            </a:r>
          </a:p>
        </p:txBody>
      </p:sp>
      <p:graphicFrame>
        <p:nvGraphicFramePr>
          <p:cNvPr id="830474" name="Object 1034"/>
          <p:cNvGraphicFramePr>
            <a:graphicFrameLocks noChangeAspect="1"/>
          </p:cNvGraphicFramePr>
          <p:nvPr/>
        </p:nvGraphicFramePr>
        <p:xfrm>
          <a:off x="1519238" y="285750"/>
          <a:ext cx="1785937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58" name="Equation" r:id="rId3" imgW="1000176" imgH="257214" progId="Equation.DSMT4">
                  <p:embed/>
                </p:oleObj>
              </mc:Choice>
              <mc:Fallback>
                <p:oleObj name="Equation" r:id="rId3" imgW="1000176" imgH="257214" progId="Equation.DSMT4">
                  <p:embed/>
                  <p:pic>
                    <p:nvPicPr>
                      <p:cNvPr id="0" name="Object 10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9238" y="285750"/>
                        <a:ext cx="1785937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036"/>
          <p:cNvGrpSpPr>
            <a:grpSpLocks/>
          </p:cNvGrpSpPr>
          <p:nvPr/>
        </p:nvGrpSpPr>
        <p:grpSpPr bwMode="auto">
          <a:xfrm>
            <a:off x="3733800" y="287338"/>
            <a:ext cx="2427288" cy="798512"/>
            <a:chOff x="2352" y="325"/>
            <a:chExt cx="1529" cy="503"/>
          </a:xfrm>
        </p:grpSpPr>
        <p:graphicFrame>
          <p:nvGraphicFramePr>
            <p:cNvPr id="110600" name="Object 1028"/>
            <p:cNvGraphicFramePr>
              <a:graphicFrameLocks noChangeAspect="1"/>
            </p:cNvGraphicFramePr>
            <p:nvPr/>
          </p:nvGraphicFramePr>
          <p:xfrm>
            <a:off x="2971" y="325"/>
            <a:ext cx="910" cy="5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59" name="Equation" r:id="rId5" imgW="781151" imgH="371501" progId="Equation.DSMT4">
                    <p:embed/>
                  </p:oleObj>
                </mc:Choice>
                <mc:Fallback>
                  <p:oleObj name="Equation" r:id="rId5" imgW="781151" imgH="371501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1" y="325"/>
                          <a:ext cx="910" cy="5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0601" name="Line 1035"/>
            <p:cNvSpPr>
              <a:spLocks noChangeShapeType="1"/>
            </p:cNvSpPr>
            <p:nvPr/>
          </p:nvSpPr>
          <p:spPr bwMode="auto">
            <a:xfrm>
              <a:off x="2352" y="576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3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0471" grpId="0" autoUpdateAnimBg="0"/>
      <p:bldP spid="830472" grpId="0" autoUpdateAnimBg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2324FB2-2FED-4BCF-9FE1-A38E5DCCC567}" type="slidenum">
              <a:rPr lang="en-US" sz="1400" smtClean="0">
                <a:solidFill>
                  <a:srgbClr val="002060"/>
                </a:solidFill>
              </a:rPr>
              <a:pPr/>
              <a:t>108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31493" name="Text Box 5"/>
          <p:cNvSpPr txBox="1">
            <a:spLocks noChangeArrowheads="1"/>
          </p:cNvSpPr>
          <p:nvPr/>
        </p:nvSpPr>
        <p:spPr bwMode="auto">
          <a:xfrm>
            <a:off x="914400" y="304800"/>
            <a:ext cx="67183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Mechanism of Formaldehyde Decomposition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295400" y="1189038"/>
            <a:ext cx="6248400" cy="1389062"/>
            <a:chOff x="816" y="816"/>
            <a:chExt cx="3936" cy="875"/>
          </a:xfrm>
        </p:grpSpPr>
        <p:pic>
          <p:nvPicPr>
            <p:cNvPr id="111623" name="Picture 3" descr="C:\A_TEMP\rct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816"/>
              <a:ext cx="912" cy="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624" name="Picture 4" descr="C:\A_TEMP\prod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0" y="1104"/>
              <a:ext cx="1142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1625" name="Text Box 6"/>
            <p:cNvSpPr txBox="1">
              <a:spLocks noChangeArrowheads="1"/>
            </p:cNvSpPr>
            <p:nvPr/>
          </p:nvSpPr>
          <p:spPr bwMode="auto">
            <a:xfrm>
              <a:off x="1872" y="1075"/>
              <a:ext cx="160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chemeClr val="bg1"/>
                  </a:solidFill>
                </a:rPr>
                <a:t>CH</a:t>
              </a:r>
              <a:r>
                <a:rPr lang="en-US" sz="2200" b="1" baseline="-25000">
                  <a:solidFill>
                    <a:schemeClr val="bg1"/>
                  </a:solidFill>
                </a:rPr>
                <a:t>2</a:t>
              </a:r>
              <a:r>
                <a:rPr lang="en-US" sz="2200" b="1">
                  <a:solidFill>
                    <a:schemeClr val="bg1"/>
                  </a:solidFill>
                </a:rPr>
                <a:t>O  </a:t>
              </a:r>
              <a:r>
                <a:rPr lang="en-US" sz="2200" b="1">
                  <a:solidFill>
                    <a:schemeClr val="bg1"/>
                  </a:solidFill>
                  <a:sym typeface="Symbol" pitchFamily="18" charset="2"/>
                </a:rPr>
                <a:t>  CO + H</a:t>
              </a:r>
              <a:r>
                <a:rPr lang="en-US" sz="2200" b="1" baseline="-25000">
                  <a:solidFill>
                    <a:schemeClr val="bg1"/>
                  </a:solidFill>
                  <a:sym typeface="Symbol" pitchFamily="18" charset="2"/>
                </a:rPr>
                <a:t>2</a:t>
              </a:r>
              <a:endParaRPr lang="en-US" sz="2200" b="1">
                <a:solidFill>
                  <a:schemeClr val="bg1"/>
                </a:solidFill>
              </a:endParaRPr>
            </a:p>
          </p:txBody>
        </p:sp>
      </p:grpSp>
      <p:sp>
        <p:nvSpPr>
          <p:cNvPr id="831495" name="Text Box 7"/>
          <p:cNvSpPr txBox="1">
            <a:spLocks noChangeArrowheads="1"/>
          </p:cNvSpPr>
          <p:nvPr/>
        </p:nvSpPr>
        <p:spPr bwMode="auto">
          <a:xfrm>
            <a:off x="669925" y="2876550"/>
            <a:ext cx="72167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 do the two hydrogen atoms break off from the carbon and</a:t>
            </a:r>
          </a:p>
          <a:p>
            <a:r>
              <a:rPr lang="en-US">
                <a:solidFill>
                  <a:srgbClr val="002060"/>
                </a:solidFill>
              </a:rPr>
              <a:t>then find each other?</a:t>
            </a:r>
          </a:p>
        </p:txBody>
      </p:sp>
      <p:sp>
        <p:nvSpPr>
          <p:cNvPr id="831496" name="Text Box 8"/>
          <p:cNvSpPr txBox="1">
            <a:spLocks noChangeArrowheads="1"/>
          </p:cNvSpPr>
          <p:nvPr/>
        </p:nvSpPr>
        <p:spPr bwMode="auto">
          <a:xfrm>
            <a:off x="669925" y="3790950"/>
            <a:ext cx="74310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Quantum mechanics can be used to determine the structure of</a:t>
            </a:r>
          </a:p>
          <a:p>
            <a:r>
              <a:rPr lang="en-US">
                <a:solidFill>
                  <a:srgbClr val="002060"/>
                </a:solidFill>
              </a:rPr>
              <a:t>the reactive transition state (with the lowest energy) leading from</a:t>
            </a:r>
          </a:p>
          <a:p>
            <a:r>
              <a:rPr lang="en-US">
                <a:solidFill>
                  <a:srgbClr val="002060"/>
                </a:solidFill>
              </a:rPr>
              <a:t>reactants to products.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3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1493" grpId="0" autoUpdateAnimBg="0"/>
      <p:bldP spid="831495" grpId="0" autoUpdateAnimBg="0"/>
      <p:bldP spid="831496" grpId="0" autoUpdateAnimBg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7F4E1B7-E474-4A50-B0C3-A3E26F9748EE}" type="slidenum">
              <a:rPr lang="en-US" sz="1400" smtClean="0">
                <a:solidFill>
                  <a:srgbClr val="002060"/>
                </a:solidFill>
              </a:rPr>
              <a:pPr/>
              <a:t>109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0" y="3962400"/>
            <a:ext cx="2316163" cy="2273300"/>
            <a:chOff x="0" y="2496"/>
            <a:chExt cx="1459" cy="1432"/>
          </a:xfrm>
        </p:grpSpPr>
        <p:pic>
          <p:nvPicPr>
            <p:cNvPr id="112667" name="Picture 2" descr="C:\A_TEMP\rct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" y="2496"/>
              <a:ext cx="1123" cy="1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668" name="Group 6"/>
            <p:cNvGrpSpPr>
              <a:grpSpLocks/>
            </p:cNvGrpSpPr>
            <p:nvPr/>
          </p:nvGrpSpPr>
          <p:grpSpPr bwMode="auto">
            <a:xfrm>
              <a:off x="566" y="3390"/>
              <a:ext cx="587" cy="538"/>
              <a:chOff x="566" y="3168"/>
              <a:chExt cx="587" cy="538"/>
            </a:xfrm>
          </p:grpSpPr>
          <p:sp>
            <p:nvSpPr>
              <p:cNvPr id="112672" name="Text Box 7"/>
              <p:cNvSpPr txBox="1">
                <a:spLocks noChangeArrowheads="1"/>
              </p:cNvSpPr>
              <p:nvPr/>
            </p:nvSpPr>
            <p:spPr bwMode="auto">
              <a:xfrm>
                <a:off x="566" y="3456"/>
                <a:ext cx="58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bg1"/>
                    </a:solidFill>
                  </a:rPr>
                  <a:t>1.09 </a:t>
                </a:r>
                <a:r>
                  <a:rPr lang="en-US" b="1">
                    <a:solidFill>
                      <a:schemeClr val="bg1"/>
                    </a:solidFill>
                    <a:cs typeface="Arial" charset="0"/>
                  </a:rPr>
                  <a:t>Å</a:t>
                </a:r>
                <a:endParaRPr 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12673" name="Line 8"/>
              <p:cNvSpPr>
                <a:spLocks noChangeShapeType="1"/>
              </p:cNvSpPr>
              <p:nvPr/>
            </p:nvSpPr>
            <p:spPr bwMode="auto">
              <a:xfrm flipV="1">
                <a:off x="912" y="3168"/>
                <a:ext cx="144" cy="288"/>
              </a:xfrm>
              <a:prstGeom prst="line">
                <a:avLst/>
              </a:prstGeom>
              <a:noFill/>
              <a:ln w="28575">
                <a:solidFill>
                  <a:schemeClr val="accent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674" name="Line 9"/>
              <p:cNvSpPr>
                <a:spLocks noChangeShapeType="1"/>
              </p:cNvSpPr>
              <p:nvPr/>
            </p:nvSpPr>
            <p:spPr bwMode="auto">
              <a:xfrm rot="17319370" flipV="1">
                <a:off x="703" y="3193"/>
                <a:ext cx="192" cy="240"/>
              </a:xfrm>
              <a:prstGeom prst="line">
                <a:avLst/>
              </a:prstGeom>
              <a:noFill/>
              <a:ln w="28575">
                <a:solidFill>
                  <a:schemeClr val="accent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2669" name="Group 10"/>
            <p:cNvGrpSpPr>
              <a:grpSpLocks/>
            </p:cNvGrpSpPr>
            <p:nvPr/>
          </p:nvGrpSpPr>
          <p:grpSpPr bwMode="auto">
            <a:xfrm>
              <a:off x="0" y="2814"/>
              <a:ext cx="768" cy="250"/>
              <a:chOff x="0" y="2592"/>
              <a:chExt cx="768" cy="250"/>
            </a:xfrm>
          </p:grpSpPr>
          <p:sp>
            <p:nvSpPr>
              <p:cNvPr id="112670" name="Text Box 11"/>
              <p:cNvSpPr txBox="1">
                <a:spLocks noChangeArrowheads="1"/>
              </p:cNvSpPr>
              <p:nvPr/>
            </p:nvSpPr>
            <p:spPr bwMode="auto">
              <a:xfrm>
                <a:off x="0" y="2592"/>
                <a:ext cx="58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bg1"/>
                    </a:solidFill>
                  </a:rPr>
                  <a:t>1.18 </a:t>
                </a:r>
                <a:r>
                  <a:rPr lang="en-US" b="1">
                    <a:solidFill>
                      <a:schemeClr val="bg1"/>
                    </a:solidFill>
                    <a:cs typeface="Arial" charset="0"/>
                  </a:rPr>
                  <a:t>Å</a:t>
                </a:r>
                <a:endParaRPr 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12671" name="Line 12"/>
              <p:cNvSpPr>
                <a:spLocks noChangeShapeType="1"/>
              </p:cNvSpPr>
              <p:nvPr/>
            </p:nvSpPr>
            <p:spPr bwMode="auto">
              <a:xfrm flipV="1">
                <a:off x="576" y="2736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accent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832526" name="Text Box 14"/>
          <p:cNvSpPr txBox="1">
            <a:spLocks noChangeArrowheads="1"/>
          </p:cNvSpPr>
          <p:nvPr/>
        </p:nvSpPr>
        <p:spPr bwMode="auto">
          <a:xfrm>
            <a:off x="1600200" y="76200"/>
            <a:ext cx="55006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Geometries calculated at the HF/6-31G(d) level</a:t>
            </a: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1905000" y="609600"/>
            <a:ext cx="4205288" cy="5381625"/>
            <a:chOff x="1200" y="384"/>
            <a:chExt cx="2649" cy="3390"/>
          </a:xfrm>
        </p:grpSpPr>
        <p:graphicFrame>
          <p:nvGraphicFramePr>
            <p:cNvPr id="112655" name="Object 5"/>
            <p:cNvGraphicFramePr>
              <a:graphicFrameLocks noChangeAspect="1"/>
            </p:cNvGraphicFramePr>
            <p:nvPr/>
          </p:nvGraphicFramePr>
          <p:xfrm>
            <a:off x="1200" y="1344"/>
            <a:ext cx="2649" cy="24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02" name="Graph" r:id="rId4" imgW="3003499" imgH="2755392" progId="Origin50.Graph">
                    <p:embed/>
                  </p:oleObj>
                </mc:Choice>
                <mc:Fallback>
                  <p:oleObj name="Graph" r:id="rId4" imgW="3003499" imgH="2755392" progId="Origin50.Graph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0" y="1344"/>
                          <a:ext cx="2649" cy="24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12656" name="Group 33"/>
            <p:cNvGrpSpPr>
              <a:grpSpLocks/>
            </p:cNvGrpSpPr>
            <p:nvPr/>
          </p:nvGrpSpPr>
          <p:grpSpPr bwMode="auto">
            <a:xfrm>
              <a:off x="1536" y="384"/>
              <a:ext cx="1931" cy="1470"/>
              <a:chOff x="1536" y="384"/>
              <a:chExt cx="1931" cy="1470"/>
            </a:xfrm>
          </p:grpSpPr>
          <p:pic>
            <p:nvPicPr>
              <p:cNvPr id="112657" name="Picture 3" descr="C:\A_TEMP\ts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1" y="384"/>
                <a:ext cx="939" cy="1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2658" name="Group 15"/>
              <p:cNvGrpSpPr>
                <a:grpSpLocks/>
              </p:cNvGrpSpPr>
              <p:nvPr/>
            </p:nvGrpSpPr>
            <p:grpSpPr bwMode="auto">
              <a:xfrm>
                <a:off x="1536" y="654"/>
                <a:ext cx="768" cy="250"/>
                <a:chOff x="0" y="2592"/>
                <a:chExt cx="768" cy="250"/>
              </a:xfrm>
            </p:grpSpPr>
            <p:sp>
              <p:nvSpPr>
                <p:cNvPr id="112665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0" y="2592"/>
                  <a:ext cx="587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bg1"/>
                      </a:solidFill>
                    </a:rPr>
                    <a:t>1.13 </a:t>
                  </a:r>
                  <a:r>
                    <a:rPr lang="en-US" b="1">
                      <a:solidFill>
                        <a:schemeClr val="bg1"/>
                      </a:solidFill>
                      <a:cs typeface="Arial" charset="0"/>
                    </a:rPr>
                    <a:t>Å</a:t>
                  </a:r>
                  <a:endParaRPr lang="en-US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2666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576" y="2736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accent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2659" name="Group 18"/>
              <p:cNvGrpSpPr>
                <a:grpSpLocks/>
              </p:cNvGrpSpPr>
              <p:nvPr/>
            </p:nvGrpSpPr>
            <p:grpSpPr bwMode="auto">
              <a:xfrm>
                <a:off x="1584" y="1086"/>
                <a:ext cx="761" cy="250"/>
                <a:chOff x="0" y="2592"/>
                <a:chExt cx="761" cy="250"/>
              </a:xfrm>
            </p:grpSpPr>
            <p:sp>
              <p:nvSpPr>
                <p:cNvPr id="11266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0" y="2592"/>
                  <a:ext cx="587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bg1"/>
                      </a:solidFill>
                    </a:rPr>
                    <a:t>1.09 </a:t>
                  </a:r>
                  <a:r>
                    <a:rPr lang="en-US" b="1">
                      <a:solidFill>
                        <a:schemeClr val="bg1"/>
                      </a:solidFill>
                      <a:cs typeface="Arial" charset="0"/>
                    </a:rPr>
                    <a:t>Å</a:t>
                  </a:r>
                  <a:endParaRPr lang="en-US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2664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569" y="2736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accent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2660" name="Group 21"/>
              <p:cNvGrpSpPr>
                <a:grpSpLocks/>
              </p:cNvGrpSpPr>
              <p:nvPr/>
            </p:nvGrpSpPr>
            <p:grpSpPr bwMode="auto">
              <a:xfrm>
                <a:off x="2832" y="1374"/>
                <a:ext cx="635" cy="480"/>
                <a:chOff x="2832" y="1152"/>
                <a:chExt cx="635" cy="480"/>
              </a:xfrm>
            </p:grpSpPr>
            <p:sp>
              <p:nvSpPr>
                <p:cNvPr id="112661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880" y="1382"/>
                  <a:ext cx="587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bg1"/>
                      </a:solidFill>
                    </a:rPr>
                    <a:t>1.33 </a:t>
                  </a:r>
                  <a:r>
                    <a:rPr lang="en-US" b="1">
                      <a:solidFill>
                        <a:schemeClr val="bg1"/>
                      </a:solidFill>
                      <a:cs typeface="Arial" charset="0"/>
                    </a:rPr>
                    <a:t>Å</a:t>
                  </a:r>
                  <a:endParaRPr lang="en-US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2662" name="Line 23"/>
                <p:cNvSpPr>
                  <a:spLocks noChangeShapeType="1"/>
                </p:cNvSpPr>
                <p:nvPr/>
              </p:nvSpPr>
              <p:spPr bwMode="auto">
                <a:xfrm flipH="1" flipV="1">
                  <a:off x="2832" y="1152"/>
                  <a:ext cx="96" cy="240"/>
                </a:xfrm>
                <a:prstGeom prst="line">
                  <a:avLst/>
                </a:prstGeom>
                <a:noFill/>
                <a:ln w="28575">
                  <a:solidFill>
                    <a:schemeClr val="accent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5859463" y="4648200"/>
            <a:ext cx="2751137" cy="1495425"/>
            <a:chOff x="3691" y="2928"/>
            <a:chExt cx="1733" cy="942"/>
          </a:xfrm>
        </p:grpSpPr>
        <p:pic>
          <p:nvPicPr>
            <p:cNvPr id="112648" name="Picture 4" descr="C:\A_TEMP\prod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1" y="2928"/>
              <a:ext cx="1733" cy="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649" name="Group 24"/>
            <p:cNvGrpSpPr>
              <a:grpSpLocks/>
            </p:cNvGrpSpPr>
            <p:nvPr/>
          </p:nvGrpSpPr>
          <p:grpSpPr bwMode="auto">
            <a:xfrm>
              <a:off x="4800" y="3342"/>
              <a:ext cx="587" cy="528"/>
              <a:chOff x="4800" y="3024"/>
              <a:chExt cx="587" cy="528"/>
            </a:xfrm>
          </p:grpSpPr>
          <p:sp>
            <p:nvSpPr>
              <p:cNvPr id="112653" name="Text Box 25"/>
              <p:cNvSpPr txBox="1">
                <a:spLocks noChangeArrowheads="1"/>
              </p:cNvSpPr>
              <p:nvPr/>
            </p:nvSpPr>
            <p:spPr bwMode="auto">
              <a:xfrm>
                <a:off x="4800" y="3302"/>
                <a:ext cx="58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bg1"/>
                    </a:solidFill>
                  </a:rPr>
                  <a:t>0.73 </a:t>
                </a:r>
                <a:r>
                  <a:rPr lang="en-US" b="1">
                    <a:solidFill>
                      <a:schemeClr val="bg1"/>
                    </a:solidFill>
                    <a:cs typeface="Arial" charset="0"/>
                  </a:rPr>
                  <a:t>Å</a:t>
                </a:r>
                <a:endParaRPr 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12654" name="Line 26"/>
              <p:cNvSpPr>
                <a:spLocks noChangeShapeType="1"/>
              </p:cNvSpPr>
              <p:nvPr/>
            </p:nvSpPr>
            <p:spPr bwMode="auto">
              <a:xfrm flipH="1" flipV="1">
                <a:off x="5051" y="302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2650" name="Group 27"/>
            <p:cNvGrpSpPr>
              <a:grpSpLocks/>
            </p:cNvGrpSpPr>
            <p:nvPr/>
          </p:nvGrpSpPr>
          <p:grpSpPr bwMode="auto">
            <a:xfrm>
              <a:off x="3877" y="3342"/>
              <a:ext cx="587" cy="528"/>
              <a:chOff x="4800" y="3024"/>
              <a:chExt cx="587" cy="528"/>
            </a:xfrm>
          </p:grpSpPr>
          <p:sp>
            <p:nvSpPr>
              <p:cNvPr id="112651" name="Text Box 28"/>
              <p:cNvSpPr txBox="1">
                <a:spLocks noChangeArrowheads="1"/>
              </p:cNvSpPr>
              <p:nvPr/>
            </p:nvSpPr>
            <p:spPr bwMode="auto">
              <a:xfrm>
                <a:off x="4800" y="3302"/>
                <a:ext cx="58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chemeClr val="bg1"/>
                    </a:solidFill>
                  </a:rPr>
                  <a:t>1.11 </a:t>
                </a:r>
                <a:r>
                  <a:rPr lang="en-US" b="1">
                    <a:solidFill>
                      <a:schemeClr val="bg1"/>
                    </a:solidFill>
                    <a:cs typeface="Arial" charset="0"/>
                  </a:rPr>
                  <a:t>Å</a:t>
                </a:r>
                <a:endParaRPr 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12652" name="Line 29"/>
              <p:cNvSpPr>
                <a:spLocks noChangeShapeType="1"/>
              </p:cNvSpPr>
              <p:nvPr/>
            </p:nvSpPr>
            <p:spPr bwMode="auto">
              <a:xfrm flipH="1" flipV="1">
                <a:off x="5051" y="302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832542" name="Text Box 30"/>
          <p:cNvSpPr txBox="1">
            <a:spLocks noChangeArrowheads="1"/>
          </p:cNvSpPr>
          <p:nvPr/>
        </p:nvSpPr>
        <p:spPr bwMode="auto">
          <a:xfrm>
            <a:off x="685800" y="6096000"/>
            <a:ext cx="5273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also determine the reaction barriers.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3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2526" grpId="0" autoUpdateAnimBg="0"/>
      <p:bldP spid="832542" grpId="0" autoUpdateAnimBg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D0B108F-FC12-4CE7-AD9F-4F234E0EB1AA}" type="slidenum">
              <a:rPr lang="en-US" sz="1400" smtClean="0">
                <a:solidFill>
                  <a:srgbClr val="002060"/>
                </a:solidFill>
              </a:rPr>
              <a:pPr/>
              <a:t>110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" y="3287713"/>
            <a:ext cx="4967288" cy="3875087"/>
            <a:chOff x="622" y="1447"/>
            <a:chExt cx="3129" cy="2441"/>
          </a:xfrm>
        </p:grpSpPr>
        <p:grpSp>
          <p:nvGrpSpPr>
            <p:cNvPr id="113678" name="Group 3"/>
            <p:cNvGrpSpPr>
              <a:grpSpLocks/>
            </p:cNvGrpSpPr>
            <p:nvPr/>
          </p:nvGrpSpPr>
          <p:grpSpPr bwMode="auto">
            <a:xfrm>
              <a:off x="672" y="1458"/>
              <a:ext cx="2649" cy="2430"/>
              <a:chOff x="672" y="1458"/>
              <a:chExt cx="2649" cy="2430"/>
            </a:xfrm>
          </p:grpSpPr>
          <p:graphicFrame>
            <p:nvGraphicFramePr>
              <p:cNvPr id="113683" name="Object 4"/>
              <p:cNvGraphicFramePr>
                <a:graphicFrameLocks noChangeAspect="1"/>
              </p:cNvGraphicFramePr>
              <p:nvPr/>
            </p:nvGraphicFramePr>
            <p:xfrm>
              <a:off x="672" y="1458"/>
              <a:ext cx="2649" cy="24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3772" name="Graph" r:id="rId3" imgW="3003499" imgH="2755392" progId="Origin50.Graph">
                      <p:embed/>
                    </p:oleObj>
                  </mc:Choice>
                  <mc:Fallback>
                    <p:oleObj name="Graph" r:id="rId3" imgW="3003499" imgH="2755392" progId="Origin50.Graph">
                      <p:embed/>
                      <p:pic>
                        <p:nvPicPr>
                          <p:cNvPr id="0" name="Object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72" y="1458"/>
                            <a:ext cx="2649" cy="24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3684" name="Line 5"/>
              <p:cNvSpPr>
                <a:spLocks noChangeShapeType="1"/>
              </p:cNvSpPr>
              <p:nvPr/>
            </p:nvSpPr>
            <p:spPr bwMode="auto">
              <a:xfrm>
                <a:off x="1104" y="1728"/>
                <a:ext cx="2014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3685" name="Group 6"/>
              <p:cNvGrpSpPr>
                <a:grpSpLocks/>
              </p:cNvGrpSpPr>
              <p:nvPr/>
            </p:nvGrpSpPr>
            <p:grpSpPr bwMode="auto">
              <a:xfrm>
                <a:off x="1127" y="1728"/>
                <a:ext cx="553" cy="1584"/>
                <a:chOff x="1655" y="1728"/>
                <a:chExt cx="553" cy="1584"/>
              </a:xfrm>
            </p:grpSpPr>
            <p:sp>
              <p:nvSpPr>
                <p:cNvPr id="113689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1680" y="1728"/>
                  <a:ext cx="0" cy="1584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90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655" y="2313"/>
                  <a:ext cx="553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 b="1">
                      <a:solidFill>
                        <a:schemeClr val="bg1"/>
                      </a:solidFill>
                    </a:rPr>
                    <a:t>E</a:t>
                  </a:r>
                  <a:r>
                    <a:rPr lang="en-US" sz="1800" b="1" baseline="-25000">
                      <a:solidFill>
                        <a:schemeClr val="bg1"/>
                      </a:solidFill>
                    </a:rPr>
                    <a:t>a</a:t>
                  </a:r>
                  <a:r>
                    <a:rPr lang="en-US" sz="1800" b="1">
                      <a:solidFill>
                        <a:schemeClr val="bg1"/>
                      </a:solidFill>
                    </a:rPr>
                    <a:t>(for)</a:t>
                  </a:r>
                </a:p>
              </p:txBody>
            </p:sp>
          </p:grpSp>
          <p:grpSp>
            <p:nvGrpSpPr>
              <p:cNvPr id="113686" name="Group 9"/>
              <p:cNvGrpSpPr>
                <a:grpSpLocks/>
              </p:cNvGrpSpPr>
              <p:nvPr/>
            </p:nvGrpSpPr>
            <p:grpSpPr bwMode="auto">
              <a:xfrm>
                <a:off x="2304" y="1728"/>
                <a:ext cx="689" cy="1488"/>
                <a:chOff x="2832" y="1728"/>
                <a:chExt cx="689" cy="1488"/>
              </a:xfrm>
            </p:grpSpPr>
            <p:sp>
              <p:nvSpPr>
                <p:cNvPr id="113687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832" y="2313"/>
                  <a:ext cx="689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 b="1">
                      <a:solidFill>
                        <a:schemeClr val="bg1"/>
                      </a:solidFill>
                    </a:rPr>
                    <a:t>E</a:t>
                  </a:r>
                  <a:r>
                    <a:rPr lang="en-US" sz="1800" b="1" baseline="-25000">
                      <a:solidFill>
                        <a:schemeClr val="bg1"/>
                      </a:solidFill>
                    </a:rPr>
                    <a:t>a</a:t>
                  </a:r>
                  <a:r>
                    <a:rPr lang="en-US" sz="1800" b="1">
                      <a:solidFill>
                        <a:schemeClr val="bg1"/>
                      </a:solidFill>
                    </a:rPr>
                    <a:t>(back)</a:t>
                  </a:r>
                </a:p>
              </p:txBody>
            </p:sp>
            <p:sp>
              <p:nvSpPr>
                <p:cNvPr id="113688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3504" y="1728"/>
                  <a:ext cx="0" cy="1488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13679" name="Group 12"/>
            <p:cNvGrpSpPr>
              <a:grpSpLocks/>
            </p:cNvGrpSpPr>
            <p:nvPr/>
          </p:nvGrpSpPr>
          <p:grpSpPr bwMode="auto">
            <a:xfrm>
              <a:off x="622" y="1447"/>
              <a:ext cx="3129" cy="2021"/>
              <a:chOff x="574" y="1447"/>
              <a:chExt cx="3129" cy="2021"/>
            </a:xfrm>
          </p:grpSpPr>
          <p:sp>
            <p:nvSpPr>
              <p:cNvPr id="113680" name="Text Box 13"/>
              <p:cNvSpPr txBox="1">
                <a:spLocks noChangeArrowheads="1"/>
              </p:cNvSpPr>
              <p:nvPr/>
            </p:nvSpPr>
            <p:spPr bwMode="auto">
              <a:xfrm>
                <a:off x="574" y="3216"/>
                <a:ext cx="535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CH</a:t>
                </a:r>
                <a:r>
                  <a:rPr lang="en-US" baseline="-25000">
                    <a:solidFill>
                      <a:srgbClr val="FF0000"/>
                    </a:solidFill>
                  </a:rPr>
                  <a:t>2</a:t>
                </a:r>
                <a:r>
                  <a:rPr lang="en-US">
                    <a:solidFill>
                      <a:srgbClr val="FF0000"/>
                    </a:solidFill>
                  </a:rPr>
                  <a:t>O</a:t>
                </a:r>
              </a:p>
            </p:txBody>
          </p:sp>
          <p:sp>
            <p:nvSpPr>
              <p:cNvPr id="113681" name="Text Box 14"/>
              <p:cNvSpPr txBox="1">
                <a:spLocks noChangeArrowheads="1"/>
              </p:cNvSpPr>
              <p:nvPr/>
            </p:nvSpPr>
            <p:spPr bwMode="auto">
              <a:xfrm>
                <a:off x="2985" y="3120"/>
                <a:ext cx="718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CO + H</a:t>
                </a:r>
                <a:r>
                  <a:rPr lang="en-US" baseline="-25000">
                    <a:solidFill>
                      <a:srgbClr val="FF0000"/>
                    </a:solidFill>
                  </a:rPr>
                  <a:t>2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13682" name="Text Box 15"/>
              <p:cNvSpPr txBox="1">
                <a:spLocks noChangeArrowheads="1"/>
              </p:cNvSpPr>
              <p:nvPr/>
            </p:nvSpPr>
            <p:spPr bwMode="auto">
              <a:xfrm>
                <a:off x="1584" y="1447"/>
                <a:ext cx="956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CH</a:t>
                </a:r>
                <a:r>
                  <a:rPr lang="en-US" baseline="-25000">
                    <a:solidFill>
                      <a:srgbClr val="FF0000"/>
                    </a:solidFill>
                  </a:rPr>
                  <a:t>2</a:t>
                </a:r>
                <a:r>
                  <a:rPr lang="en-US">
                    <a:solidFill>
                      <a:srgbClr val="FF0000"/>
                    </a:solidFill>
                  </a:rPr>
                  <a:t>O* (TS)</a:t>
                </a:r>
              </a:p>
            </p:txBody>
          </p:sp>
        </p:grpSp>
      </p:grpSp>
      <p:sp>
        <p:nvSpPr>
          <p:cNvPr id="113668" name="Text Box 16"/>
          <p:cNvSpPr txBox="1">
            <a:spLocks noChangeArrowheads="1"/>
          </p:cNvSpPr>
          <p:nvPr/>
        </p:nvSpPr>
        <p:spPr bwMode="auto">
          <a:xfrm>
            <a:off x="1828800" y="228600"/>
            <a:ext cx="5614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The Energy Barrier (aka “Activation Energy”)</a:t>
            </a:r>
          </a:p>
        </p:txBody>
      </p: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457200" y="806450"/>
            <a:ext cx="5743575" cy="2155825"/>
            <a:chOff x="288" y="508"/>
            <a:chExt cx="3618" cy="1358"/>
          </a:xfrm>
        </p:grpSpPr>
        <p:graphicFrame>
          <p:nvGraphicFramePr>
            <p:cNvPr id="113676" name="Object 18"/>
            <p:cNvGraphicFramePr>
              <a:graphicFrameLocks noChangeAspect="1"/>
            </p:cNvGraphicFramePr>
            <p:nvPr/>
          </p:nvGraphicFramePr>
          <p:xfrm>
            <a:off x="288" y="756"/>
            <a:ext cx="3618" cy="11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773" name="Worksheet" r:id="rId5" imgW="5743532" imgH="1762126" progId="Excel.Sheet.8">
                    <p:embed/>
                  </p:oleObj>
                </mc:Choice>
                <mc:Fallback>
                  <p:oleObj name="Worksheet" r:id="rId5" imgW="5743532" imgH="1762126" progId="Excel.Sheet.8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" y="756"/>
                          <a:ext cx="3618" cy="1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677" name="Text Box 19"/>
            <p:cNvSpPr txBox="1">
              <a:spLocks noChangeArrowheads="1"/>
            </p:cNvSpPr>
            <p:nvPr/>
          </p:nvSpPr>
          <p:spPr bwMode="auto">
            <a:xfrm>
              <a:off x="1686" y="508"/>
              <a:ext cx="109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002060"/>
                  </a:solidFill>
                </a:rPr>
                <a:t>Energies in au’s</a:t>
              </a:r>
            </a:p>
          </p:txBody>
        </p:sp>
      </p:grpSp>
      <p:grpSp>
        <p:nvGrpSpPr>
          <p:cNvPr id="8" name="Group 20"/>
          <p:cNvGrpSpPr>
            <a:grpSpLocks/>
          </p:cNvGrpSpPr>
          <p:nvPr/>
        </p:nvGrpSpPr>
        <p:grpSpPr bwMode="auto">
          <a:xfrm>
            <a:off x="6172200" y="838200"/>
            <a:ext cx="2065338" cy="2133600"/>
            <a:chOff x="3888" y="528"/>
            <a:chExt cx="1301" cy="1344"/>
          </a:xfrm>
        </p:grpSpPr>
        <p:graphicFrame>
          <p:nvGraphicFramePr>
            <p:cNvPr id="113674" name="Object 21"/>
            <p:cNvGraphicFramePr>
              <a:graphicFrameLocks noChangeAspect="1"/>
            </p:cNvGraphicFramePr>
            <p:nvPr/>
          </p:nvGraphicFramePr>
          <p:xfrm>
            <a:off x="3888" y="762"/>
            <a:ext cx="1278" cy="11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774" name="Worksheet" r:id="rId7" imgW="2028876" imgH="1762126" progId="Excel.Sheet.8">
                    <p:embed/>
                  </p:oleObj>
                </mc:Choice>
                <mc:Fallback>
                  <p:oleObj name="Worksheet" r:id="rId7" imgW="2028876" imgH="1762126" progId="Excel.Sheet.8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762"/>
                          <a:ext cx="1278" cy="1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675" name="Text Box 22"/>
            <p:cNvSpPr txBox="1">
              <a:spLocks noChangeArrowheads="1"/>
            </p:cNvSpPr>
            <p:nvPr/>
          </p:nvSpPr>
          <p:spPr bwMode="auto">
            <a:xfrm>
              <a:off x="3990" y="528"/>
              <a:ext cx="119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002060"/>
                  </a:solidFill>
                </a:rPr>
                <a:t>Barriers in kJ/mol</a:t>
              </a:r>
            </a:p>
          </p:txBody>
        </p:sp>
      </p:grpSp>
      <p:sp>
        <p:nvSpPr>
          <p:cNvPr id="833559" name="Text Box 23"/>
          <p:cNvSpPr txBox="1">
            <a:spLocks noChangeArrowheads="1"/>
          </p:cNvSpPr>
          <p:nvPr/>
        </p:nvSpPr>
        <p:spPr bwMode="auto">
          <a:xfrm>
            <a:off x="4968875" y="3352800"/>
            <a:ext cx="3779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HF barriers (even with</a:t>
            </a:r>
          </a:p>
          <a:p>
            <a:r>
              <a:rPr lang="en-US">
                <a:solidFill>
                  <a:srgbClr val="002060"/>
                </a:solidFill>
              </a:rPr>
              <a:t>large basis set) are too high.</a:t>
            </a:r>
          </a:p>
        </p:txBody>
      </p:sp>
      <p:sp>
        <p:nvSpPr>
          <p:cNvPr id="833560" name="Text Box 24"/>
          <p:cNvSpPr txBox="1">
            <a:spLocks noChangeArrowheads="1"/>
          </p:cNvSpPr>
          <p:nvPr/>
        </p:nvSpPr>
        <p:spPr bwMode="auto">
          <a:xfrm>
            <a:off x="4953000" y="4202113"/>
            <a:ext cx="3867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above are “classical” energy</a:t>
            </a:r>
          </a:p>
          <a:p>
            <a:r>
              <a:rPr lang="en-US">
                <a:solidFill>
                  <a:srgbClr val="002060"/>
                </a:solidFill>
              </a:rPr>
              <a:t>barriers, which are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E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el</a:t>
            </a:r>
            <a:r>
              <a:rPr lang="en-US" baseline="30000">
                <a:solidFill>
                  <a:srgbClr val="002060"/>
                </a:solidFill>
                <a:cs typeface="Arial" charset="0"/>
                <a:sym typeface="Symbol" pitchFamily="18" charset="2"/>
              </a:rPr>
              <a:t>‡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33561" name="Text Box 25"/>
          <p:cNvSpPr txBox="1">
            <a:spLocks noChangeArrowheads="1"/>
          </p:cNvSpPr>
          <p:nvPr/>
        </p:nvSpPr>
        <p:spPr bwMode="auto">
          <a:xfrm>
            <a:off x="4937125" y="4964113"/>
            <a:ext cx="3768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Barriers can be converted to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H</a:t>
            </a:r>
            <a:r>
              <a:rPr lang="en-US" baseline="30000">
                <a:solidFill>
                  <a:srgbClr val="002060"/>
                </a:solidFill>
                <a:cs typeface="Arial" charset="0"/>
                <a:sym typeface="Symbol" pitchFamily="18" charset="2"/>
              </a:rPr>
              <a:t>‡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 in the same manner shown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earlier for reaction enthalpies.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3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3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3559" grpId="0" autoUpdateAnimBg="0"/>
      <p:bldP spid="833560" grpId="0" autoUpdateAnimBg="0"/>
      <p:bldP spid="833561" grpId="0" autoUpdateAnimBg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38F8F82-7A9F-43B7-BF14-728833025103}" type="slidenum">
              <a:rPr lang="en-US" sz="1400" smtClean="0">
                <a:solidFill>
                  <a:srgbClr val="002060"/>
                </a:solidFill>
              </a:rPr>
              <a:pPr/>
              <a:t>111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320800" y="1981200"/>
            <a:ext cx="6146800" cy="5200650"/>
            <a:chOff x="832" y="1236"/>
            <a:chExt cx="3872" cy="3276"/>
          </a:xfrm>
        </p:grpSpPr>
        <p:pic>
          <p:nvPicPr>
            <p:cNvPr id="114697" name="Picture 2" descr="C:\A_TEMP\rct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" y="3408"/>
              <a:ext cx="752" cy="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14698" name="Object 3"/>
            <p:cNvGraphicFramePr>
              <a:graphicFrameLocks noChangeAspect="1"/>
            </p:cNvGraphicFramePr>
            <p:nvPr/>
          </p:nvGraphicFramePr>
          <p:xfrm>
            <a:off x="1200" y="1739"/>
            <a:ext cx="3023" cy="27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782" name="Graph" r:id="rId4" imgW="3003499" imgH="2755392" progId="Origin50.Graph">
                    <p:embed/>
                  </p:oleObj>
                </mc:Choice>
                <mc:Fallback>
                  <p:oleObj name="Graph" r:id="rId4" imgW="3003499" imgH="2755392" progId="Origin50.Graph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0" y="1739"/>
                          <a:ext cx="3023" cy="27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14699" name="Picture 4" descr="C:\A_Temp\hcoh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9" y="2555"/>
              <a:ext cx="765" cy="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700" name="Picture 5" descr="C:\A_Temp\shift_ts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" y="1236"/>
              <a:ext cx="771" cy="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4692" name="Text Box 6"/>
          <p:cNvSpPr txBox="1">
            <a:spLocks noChangeArrowheads="1"/>
          </p:cNvSpPr>
          <p:nvPr/>
        </p:nvSpPr>
        <p:spPr bwMode="auto">
          <a:xfrm>
            <a:off x="1054100" y="76200"/>
            <a:ext cx="72167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Another Reaction:  Formaldehyde 1,2-Hydrogen shift</a:t>
            </a: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895600" y="685800"/>
            <a:ext cx="3119438" cy="1295400"/>
            <a:chOff x="1824" y="432"/>
            <a:chExt cx="1965" cy="816"/>
          </a:xfrm>
        </p:grpSpPr>
        <p:graphicFrame>
          <p:nvGraphicFramePr>
            <p:cNvPr id="114694" name="Object 8"/>
            <p:cNvGraphicFramePr>
              <a:graphicFrameLocks noChangeAspect="1"/>
            </p:cNvGraphicFramePr>
            <p:nvPr/>
          </p:nvGraphicFramePr>
          <p:xfrm>
            <a:off x="1824" y="510"/>
            <a:ext cx="532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783" name="CS ChemDraw Drawing" r:id="rId8" imgW="655320" imgH="789940" progId="ChemDraw.Document.6.0">
                    <p:embed/>
                  </p:oleObj>
                </mc:Choice>
                <mc:Fallback>
                  <p:oleObj name="CS ChemDraw Drawing" r:id="rId8" imgW="655320" imgH="789940" progId="ChemDraw.Document.6.0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510"/>
                          <a:ext cx="532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695" name="Object 9"/>
            <p:cNvGraphicFramePr>
              <a:graphicFrameLocks noChangeAspect="1"/>
            </p:cNvGraphicFramePr>
            <p:nvPr/>
          </p:nvGraphicFramePr>
          <p:xfrm>
            <a:off x="3283" y="432"/>
            <a:ext cx="506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784" name="CS ChemDraw Drawing" r:id="rId10" imgW="655320" imgH="1056640" progId="ChemDraw.Document.6.0">
                    <p:embed/>
                  </p:oleObj>
                </mc:Choice>
                <mc:Fallback>
                  <p:oleObj name="CS ChemDraw Drawing" r:id="rId10" imgW="655320" imgH="1056640" progId="ChemDraw.Document.6.0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3" y="432"/>
                          <a:ext cx="506" cy="8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4696" name="Line 10"/>
            <p:cNvSpPr>
              <a:spLocks noChangeShapeType="1"/>
            </p:cNvSpPr>
            <p:nvPr/>
          </p:nvSpPr>
          <p:spPr bwMode="auto">
            <a:xfrm>
              <a:off x="2544" y="816"/>
              <a:ext cx="62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3A98340-66CC-4061-AAA3-B1D847DA8E39}" type="slidenum">
              <a:rPr lang="en-US" sz="1400" smtClean="0">
                <a:solidFill>
                  <a:srgbClr val="002060"/>
                </a:solidFill>
              </a:rPr>
              <a:pPr/>
              <a:t>112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152400" y="2133600"/>
            <a:ext cx="5938838" cy="5181600"/>
            <a:chOff x="96" y="1344"/>
            <a:chExt cx="3741" cy="3264"/>
          </a:xfrm>
        </p:grpSpPr>
        <p:pic>
          <p:nvPicPr>
            <p:cNvPr id="115724" name="Picture 2" descr="C:\A_TEMP\rct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3504"/>
              <a:ext cx="752" cy="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5725" name="Group 22"/>
            <p:cNvGrpSpPr>
              <a:grpSpLocks/>
            </p:cNvGrpSpPr>
            <p:nvPr/>
          </p:nvGrpSpPr>
          <p:grpSpPr bwMode="auto">
            <a:xfrm>
              <a:off x="433" y="1344"/>
              <a:ext cx="3404" cy="3264"/>
              <a:chOff x="433" y="1344"/>
              <a:chExt cx="3404" cy="3264"/>
            </a:xfrm>
          </p:grpSpPr>
          <p:graphicFrame>
            <p:nvGraphicFramePr>
              <p:cNvPr id="115726" name="Object 3"/>
              <p:cNvGraphicFramePr>
                <a:graphicFrameLocks noChangeAspect="1"/>
              </p:cNvGraphicFramePr>
              <p:nvPr/>
            </p:nvGraphicFramePr>
            <p:xfrm>
              <a:off x="433" y="1835"/>
              <a:ext cx="3023" cy="27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5818" name="Graph" r:id="rId4" imgW="3003499" imgH="2755392" progId="Origin50.Graph">
                      <p:embed/>
                    </p:oleObj>
                  </mc:Choice>
                  <mc:Fallback>
                    <p:oleObj name="Graph" r:id="rId4" imgW="3003499" imgH="2755392" progId="Origin50.Graph">
                      <p:embed/>
                      <p:pic>
                        <p:nvPicPr>
                          <p:cNvPr id="0" name="Object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33" y="1835"/>
                            <a:ext cx="3023" cy="27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115727" name="Picture 4" descr="C:\A_Temp\hcoh2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2" y="2727"/>
                <a:ext cx="765" cy="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5728" name="Picture 5" descr="C:\A_Temp\shift_ts2.jp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9" y="1344"/>
                <a:ext cx="771" cy="7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5729" name="Group 6"/>
              <p:cNvGrpSpPr>
                <a:grpSpLocks/>
              </p:cNvGrpSpPr>
              <p:nvPr/>
            </p:nvGrpSpPr>
            <p:grpSpPr bwMode="auto">
              <a:xfrm>
                <a:off x="960" y="2160"/>
                <a:ext cx="2112" cy="1824"/>
                <a:chOff x="960" y="2160"/>
                <a:chExt cx="2112" cy="1824"/>
              </a:xfrm>
            </p:grpSpPr>
            <p:sp>
              <p:nvSpPr>
                <p:cNvPr id="115730" name="Line 7"/>
                <p:cNvSpPr>
                  <a:spLocks noChangeShapeType="1"/>
                </p:cNvSpPr>
                <p:nvPr/>
              </p:nvSpPr>
              <p:spPr bwMode="auto">
                <a:xfrm>
                  <a:off x="960" y="2160"/>
                  <a:ext cx="2112" cy="0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115731" name="Group 8"/>
                <p:cNvGrpSpPr>
                  <a:grpSpLocks/>
                </p:cNvGrpSpPr>
                <p:nvPr/>
              </p:nvGrpSpPr>
              <p:grpSpPr bwMode="auto">
                <a:xfrm>
                  <a:off x="983" y="2160"/>
                  <a:ext cx="553" cy="1824"/>
                  <a:chOff x="983" y="2160"/>
                  <a:chExt cx="553" cy="1824"/>
                </a:xfrm>
              </p:grpSpPr>
              <p:sp>
                <p:nvSpPr>
                  <p:cNvPr id="115735" name="Line 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008" y="2160"/>
                    <a:ext cx="0" cy="1824"/>
                  </a:xfrm>
                  <a:prstGeom prst="line">
                    <a:avLst/>
                  </a:prstGeom>
                  <a:noFill/>
                  <a:ln w="28575">
                    <a:solidFill>
                      <a:schemeClr val="bg1"/>
                    </a:solidFill>
                    <a:round/>
                    <a:headEnd type="triangle" w="med" len="med"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5736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83" y="2745"/>
                    <a:ext cx="553" cy="2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sz="1800" b="1">
                        <a:solidFill>
                          <a:schemeClr val="bg1"/>
                        </a:solidFill>
                      </a:rPr>
                      <a:t>E</a:t>
                    </a:r>
                    <a:r>
                      <a:rPr lang="en-US" sz="1800" b="1" baseline="-25000">
                        <a:solidFill>
                          <a:schemeClr val="bg1"/>
                        </a:solidFill>
                      </a:rPr>
                      <a:t>a</a:t>
                    </a:r>
                    <a:r>
                      <a:rPr lang="en-US" sz="1800" b="1">
                        <a:solidFill>
                          <a:schemeClr val="bg1"/>
                        </a:solidFill>
                      </a:rPr>
                      <a:t>(for)</a:t>
                    </a:r>
                  </a:p>
                </p:txBody>
              </p:sp>
            </p:grpSp>
            <p:grpSp>
              <p:nvGrpSpPr>
                <p:cNvPr id="115732" name="Group 11"/>
                <p:cNvGrpSpPr>
                  <a:grpSpLocks/>
                </p:cNvGrpSpPr>
                <p:nvPr/>
              </p:nvGrpSpPr>
              <p:grpSpPr bwMode="auto">
                <a:xfrm>
                  <a:off x="2279" y="2160"/>
                  <a:ext cx="689" cy="1008"/>
                  <a:chOff x="2279" y="2160"/>
                  <a:chExt cx="689" cy="1008"/>
                </a:xfrm>
              </p:grpSpPr>
              <p:sp>
                <p:nvSpPr>
                  <p:cNvPr id="115733" name="Line 1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928" y="2160"/>
                    <a:ext cx="0" cy="1008"/>
                  </a:xfrm>
                  <a:prstGeom prst="line">
                    <a:avLst/>
                  </a:prstGeom>
                  <a:noFill/>
                  <a:ln w="28575">
                    <a:solidFill>
                      <a:schemeClr val="bg1"/>
                    </a:solidFill>
                    <a:round/>
                    <a:headEnd type="triangle" w="med" len="med"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5734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79" y="2457"/>
                    <a:ext cx="689" cy="2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sz="1800" b="1">
                        <a:solidFill>
                          <a:schemeClr val="bg1"/>
                        </a:solidFill>
                      </a:rPr>
                      <a:t>E</a:t>
                    </a:r>
                    <a:r>
                      <a:rPr lang="en-US" sz="1800" b="1" baseline="-25000">
                        <a:solidFill>
                          <a:schemeClr val="bg1"/>
                        </a:solidFill>
                      </a:rPr>
                      <a:t>a</a:t>
                    </a:r>
                    <a:r>
                      <a:rPr lang="en-US" sz="1800" b="1">
                        <a:solidFill>
                          <a:schemeClr val="bg1"/>
                        </a:solidFill>
                      </a:rPr>
                      <a:t>(back)</a:t>
                    </a:r>
                  </a:p>
                </p:txBody>
              </p:sp>
            </p:grpSp>
          </p:grpSp>
        </p:grpSp>
      </p:grpSp>
      <p:grpSp>
        <p:nvGrpSpPr>
          <p:cNvPr id="7" name="Group 14"/>
          <p:cNvGrpSpPr>
            <a:grpSpLocks/>
          </p:cNvGrpSpPr>
          <p:nvPr/>
        </p:nvGrpSpPr>
        <p:grpSpPr bwMode="auto">
          <a:xfrm>
            <a:off x="822325" y="142875"/>
            <a:ext cx="5006975" cy="2098675"/>
            <a:chOff x="518" y="90"/>
            <a:chExt cx="3154" cy="1322"/>
          </a:xfrm>
        </p:grpSpPr>
        <p:graphicFrame>
          <p:nvGraphicFramePr>
            <p:cNvPr id="115722" name="Object 15"/>
            <p:cNvGraphicFramePr>
              <a:graphicFrameLocks noChangeAspect="1"/>
            </p:cNvGraphicFramePr>
            <p:nvPr/>
          </p:nvGraphicFramePr>
          <p:xfrm>
            <a:off x="690" y="90"/>
            <a:ext cx="2982" cy="11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819" name="Worksheet" r:id="rId8" imgW="4733953" imgH="1762126" progId="Excel.Sheet.8">
                    <p:embed/>
                  </p:oleObj>
                </mc:Choice>
                <mc:Fallback>
                  <p:oleObj name="Worksheet" r:id="rId8" imgW="4733953" imgH="1762126" progId="Excel.Sheet.8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0" y="90"/>
                          <a:ext cx="2982" cy="1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5723" name="Text Box 16"/>
            <p:cNvSpPr txBox="1">
              <a:spLocks noChangeArrowheads="1"/>
            </p:cNvSpPr>
            <p:nvPr/>
          </p:nvSpPr>
          <p:spPr bwMode="auto">
            <a:xfrm>
              <a:off x="518" y="1200"/>
              <a:ext cx="109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002060"/>
                  </a:solidFill>
                </a:rPr>
                <a:t>Energies in au’s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grpSp>
        <p:nvGrpSpPr>
          <p:cNvPr id="8" name="Group 17"/>
          <p:cNvGrpSpPr>
            <a:grpSpLocks/>
          </p:cNvGrpSpPr>
          <p:nvPr/>
        </p:nvGrpSpPr>
        <p:grpSpPr bwMode="auto">
          <a:xfrm>
            <a:off x="5819775" y="142875"/>
            <a:ext cx="2028825" cy="2159000"/>
            <a:chOff x="3666" y="90"/>
            <a:chExt cx="1278" cy="1360"/>
          </a:xfrm>
        </p:grpSpPr>
        <p:graphicFrame>
          <p:nvGraphicFramePr>
            <p:cNvPr id="115720" name="Object 18"/>
            <p:cNvGraphicFramePr>
              <a:graphicFrameLocks noChangeAspect="1"/>
            </p:cNvGraphicFramePr>
            <p:nvPr/>
          </p:nvGraphicFramePr>
          <p:xfrm>
            <a:off x="3666" y="90"/>
            <a:ext cx="1278" cy="11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820" name="Worksheet" r:id="rId10" imgW="2028876" imgH="1762126" progId="Excel.Sheet.8">
                    <p:embed/>
                  </p:oleObj>
                </mc:Choice>
                <mc:Fallback>
                  <p:oleObj name="Worksheet" r:id="rId10" imgW="2028876" imgH="1762126" progId="Excel.Sheet.8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66" y="90"/>
                          <a:ext cx="1278" cy="1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5721" name="Text Box 19"/>
            <p:cNvSpPr txBox="1">
              <a:spLocks noChangeArrowheads="1"/>
            </p:cNvSpPr>
            <p:nvPr/>
          </p:nvSpPr>
          <p:spPr bwMode="auto">
            <a:xfrm>
              <a:off x="3744" y="1238"/>
              <a:ext cx="119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002060"/>
                  </a:solidFill>
                </a:rPr>
                <a:t>Barriers in kJ/mol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sp>
        <p:nvSpPr>
          <p:cNvPr id="835604" name="Text Box 20"/>
          <p:cNvSpPr txBox="1">
            <a:spLocks noChangeArrowheads="1"/>
          </p:cNvSpPr>
          <p:nvPr/>
        </p:nvSpPr>
        <p:spPr bwMode="auto">
          <a:xfrm>
            <a:off x="5029200" y="2514600"/>
            <a:ext cx="39036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that, as before, H-F barriers</a:t>
            </a:r>
          </a:p>
          <a:p>
            <a:r>
              <a:rPr lang="en-US">
                <a:solidFill>
                  <a:srgbClr val="002060"/>
                </a:solidFill>
              </a:rPr>
              <a:t>are higher than MP2 barriers.</a:t>
            </a:r>
          </a:p>
        </p:txBody>
      </p:sp>
      <p:sp>
        <p:nvSpPr>
          <p:cNvPr id="835605" name="Text Box 21"/>
          <p:cNvSpPr txBox="1">
            <a:spLocks noChangeArrowheads="1"/>
          </p:cNvSpPr>
          <p:nvPr/>
        </p:nvSpPr>
        <p:spPr bwMode="auto">
          <a:xfrm>
            <a:off x="5029200" y="3276600"/>
            <a:ext cx="41021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the norm.  One </a:t>
            </a:r>
            <a:r>
              <a:rPr lang="en-US" b="1" i="1">
                <a:solidFill>
                  <a:srgbClr val="FF33CC"/>
                </a:solidFill>
              </a:rPr>
              <a:t>must</a:t>
            </a:r>
            <a:r>
              <a:rPr lang="en-US">
                <a:solidFill>
                  <a:srgbClr val="FF33CC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use</a:t>
            </a:r>
          </a:p>
          <a:p>
            <a:r>
              <a:rPr lang="en-US">
                <a:solidFill>
                  <a:srgbClr val="002060"/>
                </a:solidFill>
              </a:rPr>
              <a:t>correlated methods to get accurate</a:t>
            </a:r>
          </a:p>
          <a:p>
            <a:r>
              <a:rPr lang="en-US">
                <a:solidFill>
                  <a:srgbClr val="002060"/>
                </a:solidFill>
              </a:rPr>
              <a:t>transition state energies.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3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5604" grpId="0" autoUpdateAnimBg="0"/>
      <p:bldP spid="835605" grpId="0" autoUpdateAnimBg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75F9A72-17E6-42BE-A977-3BE308924811}" type="slidenum">
              <a:rPr lang="en-US" sz="1400" smtClean="0">
                <a:solidFill>
                  <a:srgbClr val="002060"/>
                </a:solidFill>
              </a:rPr>
              <a:pPr/>
              <a:t>113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16739" name="Text Box 1026"/>
          <p:cNvSpPr txBox="1">
            <a:spLocks noChangeArrowheads="1"/>
          </p:cNvSpPr>
          <p:nvPr/>
        </p:nvSpPr>
        <p:spPr bwMode="auto">
          <a:xfrm>
            <a:off x="2749550" y="258763"/>
            <a:ext cx="34988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Reaction Rate Constants</a:t>
            </a:r>
          </a:p>
        </p:txBody>
      </p:sp>
      <p:grpSp>
        <p:nvGrpSpPr>
          <p:cNvPr id="2" name="Group 1035"/>
          <p:cNvGrpSpPr>
            <a:grpSpLocks/>
          </p:cNvGrpSpPr>
          <p:nvPr/>
        </p:nvGrpSpPr>
        <p:grpSpPr bwMode="auto">
          <a:xfrm>
            <a:off x="762000" y="990600"/>
            <a:ext cx="6573838" cy="1497013"/>
            <a:chOff x="480" y="624"/>
            <a:chExt cx="4141" cy="943"/>
          </a:xfrm>
        </p:grpSpPr>
        <p:sp>
          <p:nvSpPr>
            <p:cNvPr id="116748" name="Text Box 1027"/>
            <p:cNvSpPr txBox="1">
              <a:spLocks noChangeArrowheads="1"/>
            </p:cNvSpPr>
            <p:nvPr/>
          </p:nvSpPr>
          <p:spPr bwMode="auto">
            <a:xfrm>
              <a:off x="480" y="624"/>
              <a:ext cx="414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Eyring Transition State Theory (TST) expression for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reaction rate constants is:</a:t>
              </a:r>
            </a:p>
          </p:txBody>
        </p:sp>
        <p:graphicFrame>
          <p:nvGraphicFramePr>
            <p:cNvPr id="116749" name="Object 1028"/>
            <p:cNvGraphicFramePr>
              <a:graphicFrameLocks noChangeAspect="1"/>
            </p:cNvGraphicFramePr>
            <p:nvPr/>
          </p:nvGraphicFramePr>
          <p:xfrm>
            <a:off x="2182" y="1096"/>
            <a:ext cx="894" cy="4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858" name="Equation" r:id="rId3" imgW="771441" imgH="352318" progId="Equation.DSMT4">
                    <p:embed/>
                  </p:oleObj>
                </mc:Choice>
                <mc:Fallback>
                  <p:oleObj name="Equation" r:id="rId3" imgW="771441" imgH="352318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2" y="1096"/>
                          <a:ext cx="894" cy="4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036"/>
          <p:cNvGrpSpPr>
            <a:grpSpLocks/>
          </p:cNvGrpSpPr>
          <p:nvPr/>
        </p:nvGrpSpPr>
        <p:grpSpPr bwMode="auto">
          <a:xfrm>
            <a:off x="822325" y="2674938"/>
            <a:ext cx="5380038" cy="1158875"/>
            <a:chOff x="518" y="1685"/>
            <a:chExt cx="3389" cy="730"/>
          </a:xfrm>
        </p:grpSpPr>
        <p:sp>
          <p:nvSpPr>
            <p:cNvPr id="116746" name="Text Box 1029"/>
            <p:cNvSpPr txBox="1">
              <a:spLocks noChangeArrowheads="1"/>
            </p:cNvSpPr>
            <p:nvPr/>
          </p:nvSpPr>
          <p:spPr bwMode="auto">
            <a:xfrm>
              <a:off x="518" y="1685"/>
              <a:ext cx="3387" cy="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G</a:t>
              </a:r>
              <a:r>
                <a:rPr lang="en-US" baseline="30000">
                  <a:solidFill>
                    <a:srgbClr val="002060"/>
                  </a:solidFill>
                  <a:cs typeface="Arial" charset="0"/>
                  <a:sym typeface="Symbol" pitchFamily="18" charset="2"/>
                </a:rPr>
                <a:t>‡</a:t>
              </a:r>
              <a:r>
                <a:rPr lang="en-US">
                  <a:solidFill>
                    <a:srgbClr val="002060"/>
                  </a:solidFill>
                  <a:cs typeface="Arial" charset="0"/>
                  <a:sym typeface="Symbol" pitchFamily="18" charset="2"/>
                </a:rPr>
                <a:t> is the free energy of activation.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2060"/>
                  </a:solidFill>
                </a:rPr>
                <a:t>It is related to the activation entropy,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S</a:t>
              </a:r>
              <a:r>
                <a:rPr lang="en-US" baseline="30000">
                  <a:solidFill>
                    <a:srgbClr val="002060"/>
                  </a:solidFill>
                  <a:cs typeface="Arial" charset="0"/>
                  <a:sym typeface="Symbol" pitchFamily="18" charset="2"/>
                </a:rPr>
                <a:t>‡</a:t>
              </a:r>
              <a:r>
                <a:rPr lang="en-US">
                  <a:solidFill>
                    <a:srgbClr val="002060"/>
                  </a:solidFill>
                  <a:cs typeface="Arial" charset="0"/>
                  <a:sym typeface="Symbol" pitchFamily="18" charset="2"/>
                </a:rPr>
                <a:t>,</a:t>
              </a:r>
              <a:r>
                <a:rPr lang="en-US">
                  <a:solidFill>
                    <a:srgbClr val="002060"/>
                  </a:solidFill>
                </a:rPr>
                <a:t> and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activation enthalpy,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H</a:t>
              </a:r>
              <a:r>
                <a:rPr lang="en-US" baseline="30000">
                  <a:solidFill>
                    <a:schemeClr val="bg1"/>
                  </a:solidFill>
                  <a:cs typeface="Arial" charset="0"/>
                  <a:sym typeface="Symbol" pitchFamily="18" charset="2"/>
                </a:rPr>
                <a:t>‡</a:t>
              </a:r>
              <a:r>
                <a:rPr lang="en-US">
                  <a:solidFill>
                    <a:srgbClr val="002060"/>
                  </a:solidFill>
                  <a:cs typeface="Arial" charset="0"/>
                  <a:sym typeface="Symbol" pitchFamily="18" charset="2"/>
                </a:rPr>
                <a:t>,</a:t>
              </a:r>
              <a:r>
                <a:rPr lang="en-US">
                  <a:solidFill>
                    <a:srgbClr val="002060"/>
                  </a:solidFill>
                </a:rPr>
                <a:t> by:</a:t>
              </a:r>
            </a:p>
          </p:txBody>
        </p:sp>
        <p:graphicFrame>
          <p:nvGraphicFramePr>
            <p:cNvPr id="116747" name="Object 1030"/>
            <p:cNvGraphicFramePr>
              <a:graphicFrameLocks noChangeAspect="1"/>
            </p:cNvGraphicFramePr>
            <p:nvPr/>
          </p:nvGraphicFramePr>
          <p:xfrm>
            <a:off x="2632" y="2180"/>
            <a:ext cx="1275" cy="2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859" name="Equation" r:id="rId5" imgW="1152576" imgH="104831" progId="Equation.DSMT4">
                    <p:embed/>
                  </p:oleObj>
                </mc:Choice>
                <mc:Fallback>
                  <p:oleObj name="Equation" r:id="rId5" imgW="1152576" imgH="104831" progId="Equation.DSMT4">
                    <p:embed/>
                    <p:pic>
                      <p:nvPicPr>
                        <p:cNvPr id="0" name="Object 10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32" y="2180"/>
                          <a:ext cx="1275" cy="2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034"/>
          <p:cNvGrpSpPr>
            <a:grpSpLocks/>
          </p:cNvGrpSpPr>
          <p:nvPr/>
        </p:nvGrpSpPr>
        <p:grpSpPr bwMode="auto">
          <a:xfrm>
            <a:off x="2552700" y="4038600"/>
            <a:ext cx="2789238" cy="777875"/>
            <a:chOff x="1608" y="2544"/>
            <a:chExt cx="1757" cy="490"/>
          </a:xfrm>
        </p:grpSpPr>
        <p:sp>
          <p:nvSpPr>
            <p:cNvPr id="116744" name="Text Box 1031"/>
            <p:cNvSpPr txBox="1">
              <a:spLocks noChangeArrowheads="1"/>
            </p:cNvSpPr>
            <p:nvPr/>
          </p:nvSpPr>
          <p:spPr bwMode="auto">
            <a:xfrm>
              <a:off x="1608" y="2544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116745" name="Object 1032"/>
            <p:cNvGraphicFramePr>
              <a:graphicFrameLocks noChangeAspect="1"/>
            </p:cNvGraphicFramePr>
            <p:nvPr/>
          </p:nvGraphicFramePr>
          <p:xfrm>
            <a:off x="2186" y="2548"/>
            <a:ext cx="1179" cy="4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860" name="Equation" r:id="rId7" imgW="1047649" imgH="362045" progId="Equation.DSMT4">
                    <p:embed/>
                  </p:oleObj>
                </mc:Choice>
                <mc:Fallback>
                  <p:oleObj name="Equation" r:id="rId7" imgW="1047649" imgH="362045" progId="Equation.DSMT4">
                    <p:embed/>
                    <p:pic>
                      <p:nvPicPr>
                        <p:cNvPr id="0" name="Object 10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6" y="2548"/>
                          <a:ext cx="1179" cy="4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36617" name="Object 1033"/>
          <p:cNvGraphicFramePr>
            <a:graphicFrameLocks noChangeAspect="1"/>
          </p:cNvGraphicFramePr>
          <p:nvPr/>
        </p:nvGraphicFramePr>
        <p:xfrm>
          <a:off x="2519363" y="5092700"/>
          <a:ext cx="3049587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861" name="Equation" r:id="rId9" imgW="1781057" imgH="352318" progId="Equation.DSMT4">
                  <p:embed/>
                </p:oleObj>
              </mc:Choice>
              <mc:Fallback>
                <p:oleObj name="Equation" r:id="rId9" imgW="1781057" imgH="352318" progId="Equation.DSMT4">
                  <p:embed/>
                  <p:pic>
                    <p:nvPicPr>
                      <p:cNvPr id="0" name="Object 10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9363" y="5092700"/>
                        <a:ext cx="3049587" cy="747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6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A0FDD7D-C395-4289-9C2D-82D11580839C}" type="slidenum">
              <a:rPr lang="en-US" sz="1400" smtClean="0">
                <a:solidFill>
                  <a:srgbClr val="002060"/>
                </a:solidFill>
              </a:rPr>
              <a:pPr/>
              <a:t>114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117763" name="Group 1026"/>
          <p:cNvGrpSpPr>
            <a:grpSpLocks/>
          </p:cNvGrpSpPr>
          <p:nvPr/>
        </p:nvGrpSpPr>
        <p:grpSpPr bwMode="auto">
          <a:xfrm>
            <a:off x="4648200" y="533400"/>
            <a:ext cx="2789238" cy="777875"/>
            <a:chOff x="1608" y="2544"/>
            <a:chExt cx="1757" cy="490"/>
          </a:xfrm>
        </p:grpSpPr>
        <p:sp>
          <p:nvSpPr>
            <p:cNvPr id="117768" name="Text Box 1027"/>
            <p:cNvSpPr txBox="1">
              <a:spLocks noChangeArrowheads="1"/>
            </p:cNvSpPr>
            <p:nvPr/>
          </p:nvSpPr>
          <p:spPr bwMode="auto">
            <a:xfrm>
              <a:off x="1608" y="2544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117769" name="Object 1028"/>
            <p:cNvGraphicFramePr>
              <a:graphicFrameLocks noChangeAspect="1"/>
            </p:cNvGraphicFramePr>
            <p:nvPr/>
          </p:nvGraphicFramePr>
          <p:xfrm>
            <a:off x="2187" y="2548"/>
            <a:ext cx="1178" cy="4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24" name="Equation" r:id="rId3" imgW="1047649" imgH="362045" progId="Equation.DSMT4">
                    <p:embed/>
                  </p:oleObj>
                </mc:Choice>
                <mc:Fallback>
                  <p:oleObj name="Equation" r:id="rId3" imgW="1047649" imgH="362045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7" y="2548"/>
                          <a:ext cx="1178" cy="4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7764" name="Object 1029"/>
          <p:cNvGraphicFramePr>
            <a:graphicFrameLocks noChangeAspect="1"/>
          </p:cNvGraphicFramePr>
          <p:nvPr/>
        </p:nvGraphicFramePr>
        <p:xfrm>
          <a:off x="1439863" y="409575"/>
          <a:ext cx="3049587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25" name="Equation" r:id="rId5" imgW="1781057" imgH="352318" progId="Equation.DSMT4">
                  <p:embed/>
                </p:oleObj>
              </mc:Choice>
              <mc:Fallback>
                <p:oleObj name="Equation" r:id="rId5" imgW="1781057" imgH="352318" progId="Equation.DSMT4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9863" y="409575"/>
                        <a:ext cx="3049587" cy="747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7638" name="Text Box 1030"/>
          <p:cNvSpPr txBox="1">
            <a:spLocks noChangeArrowheads="1"/>
          </p:cNvSpPr>
          <p:nvPr/>
        </p:nvSpPr>
        <p:spPr bwMode="auto">
          <a:xfrm>
            <a:off x="638175" y="1760538"/>
            <a:ext cx="7667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Quantum Mechanics can be used to calculate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H</a:t>
            </a:r>
            <a:r>
              <a:rPr lang="en-US" baseline="30000">
                <a:solidFill>
                  <a:srgbClr val="002060"/>
                </a:solidFill>
                <a:cs typeface="Arial" charset="0"/>
                <a:sym typeface="Symbol" pitchFamily="18" charset="2"/>
              </a:rPr>
              <a:t>‡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S</a:t>
            </a:r>
            <a:r>
              <a:rPr lang="en-US" baseline="30000">
                <a:solidFill>
                  <a:srgbClr val="002060"/>
                </a:solidFill>
                <a:cs typeface="Arial" charset="0"/>
                <a:sym typeface="Symbol" pitchFamily="18" charset="2"/>
              </a:rPr>
              <a:t>‡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, which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can be used in the TST expression to obtain calculated rate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constants.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37639" name="Text Box 1031"/>
          <p:cNvSpPr txBox="1">
            <a:spLocks noChangeArrowheads="1"/>
          </p:cNvSpPr>
          <p:nvPr/>
        </p:nvSpPr>
        <p:spPr bwMode="auto">
          <a:xfrm>
            <a:off x="669925" y="3059113"/>
            <a:ext cx="80057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QM has been used successfully to calculate rate constants as</a:t>
            </a:r>
          </a:p>
          <a:p>
            <a:r>
              <a:rPr lang="en-US">
                <a:solidFill>
                  <a:srgbClr val="002060"/>
                </a:solidFill>
              </a:rPr>
              <a:t>a function of temperature for many gas phase reactions of importance</a:t>
            </a:r>
          </a:p>
          <a:p>
            <a:r>
              <a:rPr lang="en-US">
                <a:solidFill>
                  <a:srgbClr val="002060"/>
                </a:solidFill>
              </a:rPr>
              <a:t>to atmospheric and environmental chemistry.</a:t>
            </a:r>
          </a:p>
        </p:txBody>
      </p:sp>
      <p:sp>
        <p:nvSpPr>
          <p:cNvPr id="837640" name="Text Box 1032"/>
          <p:cNvSpPr txBox="1">
            <a:spLocks noChangeArrowheads="1"/>
          </p:cNvSpPr>
          <p:nvPr/>
        </p:nvSpPr>
        <p:spPr bwMode="auto">
          <a:xfrm>
            <a:off x="669925" y="4278313"/>
            <a:ext cx="81788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same as for equilibrium constants, the calculation of rate constants</a:t>
            </a:r>
          </a:p>
          <a:p>
            <a:r>
              <a:rPr lang="en-US">
                <a:solidFill>
                  <a:srgbClr val="002060"/>
                </a:solidFill>
              </a:rPr>
              <a:t>suffers from the </a:t>
            </a:r>
            <a:r>
              <a:rPr lang="en-US" b="1">
                <a:solidFill>
                  <a:srgbClr val="FF33CC"/>
                </a:solidFill>
              </a:rPr>
              <a:t>curse of the exponential energy dependence</a:t>
            </a:r>
            <a:r>
              <a:rPr lang="en-US" b="1">
                <a:solidFill>
                  <a:srgbClr val="002060"/>
                </a:solidFill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en-US">
                <a:solidFill>
                  <a:srgbClr val="002060"/>
                </a:solidFill>
              </a:rPr>
              <a:t>A calculated rate constant within a factor of 2 or 3 of experiment is</a:t>
            </a:r>
          </a:p>
          <a:p>
            <a:r>
              <a:rPr lang="en-US">
                <a:solidFill>
                  <a:srgbClr val="002060"/>
                </a:solidFill>
              </a:rPr>
              <a:t>considered a success.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3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7638" grpId="0" autoUpdateAnimBg="0"/>
      <p:bldP spid="837639" grpId="0" autoUpdateAnimBg="0"/>
      <p:bldP spid="837640" grpId="0" autoUpdateAnimBg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A4717D0-DFCD-4375-B47A-B4E20D13162C}" type="slidenum">
              <a:rPr lang="en-US" sz="1400" smtClean="0">
                <a:solidFill>
                  <a:srgbClr val="002060"/>
                </a:solidFill>
              </a:rPr>
              <a:pPr/>
              <a:t>115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Orbitals, Charge and Chemical Reactivity</a:t>
            </a:r>
          </a:p>
        </p:txBody>
      </p:sp>
      <p:sp>
        <p:nvSpPr>
          <p:cNvPr id="814084" name="Text Box 4"/>
          <p:cNvSpPr txBox="1">
            <a:spLocks noChangeArrowheads="1"/>
          </p:cNvSpPr>
          <p:nvPr/>
        </p:nvSpPr>
        <p:spPr bwMode="auto">
          <a:xfrm>
            <a:off x="530225" y="914400"/>
            <a:ext cx="76993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often use the frontier orbitals (HOMO and LUMO) and/or</a:t>
            </a:r>
          </a:p>
          <a:p>
            <a:r>
              <a:rPr lang="en-US">
                <a:solidFill>
                  <a:srgbClr val="002060"/>
                </a:solidFill>
              </a:rPr>
              <a:t>the calculated charge on the atoms in a molecule to predict the site</a:t>
            </a:r>
          </a:p>
          <a:p>
            <a:r>
              <a:rPr lang="en-US">
                <a:solidFill>
                  <a:srgbClr val="002060"/>
                </a:solidFill>
              </a:rPr>
              <a:t>of attack in nucleophilic or electrophilic addition reactions</a:t>
            </a:r>
          </a:p>
        </p:txBody>
      </p:sp>
      <p:sp>
        <p:nvSpPr>
          <p:cNvPr id="814085" name="Text Box 5"/>
          <p:cNvSpPr txBox="1">
            <a:spLocks noChangeArrowheads="1"/>
          </p:cNvSpPr>
          <p:nvPr/>
        </p:nvSpPr>
        <p:spPr bwMode="auto">
          <a:xfrm>
            <a:off x="593725" y="2297113"/>
            <a:ext cx="7292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example, acrolein is a good model for unsaturated carbonyl</a:t>
            </a:r>
          </a:p>
          <a:p>
            <a:r>
              <a:rPr lang="en-US">
                <a:solidFill>
                  <a:srgbClr val="002060"/>
                </a:solidFill>
              </a:rPr>
              <a:t>compounds.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676400" y="3151188"/>
            <a:ext cx="4724400" cy="1420812"/>
            <a:chOff x="864" y="2208"/>
            <a:chExt cx="2976" cy="895"/>
          </a:xfrm>
        </p:grpSpPr>
        <p:graphicFrame>
          <p:nvGraphicFramePr>
            <p:cNvPr id="118792" name="Object 7"/>
            <p:cNvGraphicFramePr>
              <a:graphicFrameLocks noChangeAspect="1"/>
            </p:cNvGraphicFramePr>
            <p:nvPr/>
          </p:nvGraphicFramePr>
          <p:xfrm>
            <a:off x="864" y="2400"/>
            <a:ext cx="1488" cy="5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21" name="CS ChemDraw Drawing" r:id="rId3" imgW="1277620" imgH="439420" progId="ChemDraw.Document.6.0">
                    <p:embed/>
                  </p:oleObj>
                </mc:Choice>
                <mc:Fallback>
                  <p:oleObj name="CS ChemDraw Drawing" r:id="rId3" imgW="1277620" imgH="439420" progId="ChemDraw.Document.6.0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4" y="2400"/>
                          <a:ext cx="1488" cy="5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18793" name="Picture 8" descr="C:\A_Temp\ac-stt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2208"/>
              <a:ext cx="1152" cy="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14090" name="Text Box 10"/>
          <p:cNvSpPr txBox="1">
            <a:spLocks noChangeArrowheads="1"/>
          </p:cNvSpPr>
          <p:nvPr/>
        </p:nvSpPr>
        <p:spPr bwMode="auto">
          <a:xfrm>
            <a:off x="666750" y="4953000"/>
            <a:ext cx="7867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Nucleophilic attack can occur at any of the carbons or at the oxygen.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14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1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14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14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1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084" grpId="0" autoUpdateAnimBg="0"/>
      <p:bldP spid="814085" grpId="0" autoUpdateAnimBg="0"/>
      <p:bldP spid="814090" grpId="0" autoUpdateAnimBg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2196B03-6CC9-46D7-A688-F8430213164B}" type="slidenum">
              <a:rPr lang="en-US" sz="1400" smtClean="0">
                <a:solidFill>
                  <a:srgbClr val="002060"/>
                </a:solidFill>
              </a:rPr>
              <a:pPr/>
              <a:t>116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057400" y="2520950"/>
            <a:ext cx="3505200" cy="1974850"/>
            <a:chOff x="1776" y="1829"/>
            <a:chExt cx="2208" cy="1244"/>
          </a:xfrm>
        </p:grpSpPr>
        <p:sp>
          <p:nvSpPr>
            <p:cNvPr id="119821" name="Text Box 7"/>
            <p:cNvSpPr txBox="1">
              <a:spLocks noChangeArrowheads="1"/>
            </p:cNvSpPr>
            <p:nvPr/>
          </p:nvSpPr>
          <p:spPr bwMode="auto">
            <a:xfrm>
              <a:off x="1776" y="2294"/>
              <a:ext cx="69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Acrolein</a:t>
              </a:r>
            </a:p>
            <a:p>
              <a:r>
                <a:rPr lang="en-US">
                  <a:solidFill>
                    <a:schemeClr val="bg1"/>
                  </a:solidFill>
                </a:rPr>
                <a:t>LUMO</a:t>
              </a:r>
            </a:p>
          </p:txBody>
        </p:sp>
        <p:pic>
          <p:nvPicPr>
            <p:cNvPr id="119822" name="Picture 11" descr="C:\A_Temp\ac-lumo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9" y="1829"/>
              <a:ext cx="1505" cy="1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19812" name="Object 4"/>
          <p:cNvGraphicFramePr>
            <a:graphicFrameLocks noChangeAspect="1"/>
          </p:cNvGraphicFramePr>
          <p:nvPr/>
        </p:nvGraphicFramePr>
        <p:xfrm>
          <a:off x="3124200" y="381000"/>
          <a:ext cx="2362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50" name="CS ChemDraw Drawing" r:id="rId4" imgW="1277620" imgH="439420" progId="ChemDraw.Document.6.0">
                  <p:embed/>
                </p:oleObj>
              </mc:Choice>
              <mc:Fallback>
                <p:oleObj name="CS ChemDraw Drawing" r:id="rId4" imgW="1277620" imgH="439420" progId="ChemDraw.Document.6.0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381000"/>
                        <a:ext cx="23622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2278" name="Text Box 6"/>
          <p:cNvSpPr txBox="1">
            <a:spLocks noChangeArrowheads="1"/>
          </p:cNvSpPr>
          <p:nvPr/>
        </p:nvSpPr>
        <p:spPr bwMode="auto">
          <a:xfrm>
            <a:off x="441325" y="1508125"/>
            <a:ext cx="78136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Nucleophiles add electrons to the substrate.  Therefore, one might</a:t>
            </a:r>
          </a:p>
          <a:p>
            <a:r>
              <a:rPr lang="en-US">
                <a:solidFill>
                  <a:srgbClr val="002060"/>
                </a:solidFill>
              </a:rPr>
              <a:t>expect that the addition will occur on the atom containing the largest</a:t>
            </a:r>
          </a:p>
          <a:p>
            <a:r>
              <a:rPr lang="en-US">
                <a:solidFill>
                  <a:srgbClr val="002060"/>
                </a:solidFill>
              </a:rPr>
              <a:t>LUMO coefficients.</a:t>
            </a:r>
          </a:p>
        </p:txBody>
      </p:sp>
      <p:sp>
        <p:nvSpPr>
          <p:cNvPr id="822281" name="Text Box 9"/>
          <p:cNvSpPr txBox="1">
            <a:spLocks noChangeArrowheads="1"/>
          </p:cNvSpPr>
          <p:nvPr/>
        </p:nvSpPr>
        <p:spPr bwMode="auto">
          <a:xfrm>
            <a:off x="517525" y="4953000"/>
            <a:ext cx="77390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tabulate the LUMO’s orbital coefficient on each atom (C or O).</a:t>
            </a:r>
          </a:p>
          <a:p>
            <a:r>
              <a:rPr lang="en-US">
                <a:solidFill>
                  <a:srgbClr val="002060"/>
                </a:solidFill>
              </a:rPr>
              <a:t>These are the coefficients of the p</a:t>
            </a:r>
            <a:r>
              <a:rPr lang="en-US" baseline="-25000">
                <a:solidFill>
                  <a:srgbClr val="002060"/>
                </a:solidFill>
              </a:rPr>
              <a:t>z</a:t>
            </a:r>
            <a:r>
              <a:rPr lang="en-US">
                <a:solidFill>
                  <a:srgbClr val="002060"/>
                </a:solidFill>
              </a:rPr>
              <a:t> orbital.</a:t>
            </a: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3365500" y="2514600"/>
            <a:ext cx="2273300" cy="2012950"/>
            <a:chOff x="2536" y="1584"/>
            <a:chExt cx="1432" cy="1268"/>
          </a:xfrm>
        </p:grpSpPr>
        <p:sp>
          <p:nvSpPr>
            <p:cNvPr id="119817" name="Text Box 10"/>
            <p:cNvSpPr txBox="1">
              <a:spLocks noChangeArrowheads="1"/>
            </p:cNvSpPr>
            <p:nvPr/>
          </p:nvSpPr>
          <p:spPr bwMode="auto">
            <a:xfrm>
              <a:off x="2536" y="2640"/>
              <a:ext cx="4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FFFF"/>
                  </a:solidFill>
                </a:rPr>
                <a:t>+0.55</a:t>
              </a:r>
            </a:p>
          </p:txBody>
        </p:sp>
        <p:sp>
          <p:nvSpPr>
            <p:cNvPr id="119818" name="Text Box 13"/>
            <p:cNvSpPr txBox="1">
              <a:spLocks noChangeArrowheads="1"/>
            </p:cNvSpPr>
            <p:nvPr/>
          </p:nvSpPr>
          <p:spPr bwMode="auto">
            <a:xfrm>
              <a:off x="3096" y="2640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FFFF"/>
                  </a:solidFill>
                </a:rPr>
                <a:t>-0.38</a:t>
              </a:r>
            </a:p>
          </p:txBody>
        </p:sp>
        <p:sp>
          <p:nvSpPr>
            <p:cNvPr id="119819" name="Text Box 14"/>
            <p:cNvSpPr txBox="1">
              <a:spLocks noChangeArrowheads="1"/>
            </p:cNvSpPr>
            <p:nvPr/>
          </p:nvSpPr>
          <p:spPr bwMode="auto">
            <a:xfrm>
              <a:off x="3096" y="1584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FFFF"/>
                  </a:solidFill>
                </a:rPr>
                <a:t>-0.35</a:t>
              </a:r>
            </a:p>
          </p:txBody>
        </p:sp>
        <p:sp>
          <p:nvSpPr>
            <p:cNvPr id="119820" name="Text Box 15"/>
            <p:cNvSpPr txBox="1">
              <a:spLocks noChangeArrowheads="1"/>
            </p:cNvSpPr>
            <p:nvPr/>
          </p:nvSpPr>
          <p:spPr bwMode="auto">
            <a:xfrm>
              <a:off x="3528" y="1584"/>
              <a:ext cx="4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FFFF"/>
                  </a:solidFill>
                </a:rPr>
                <a:t>+0.35</a:t>
              </a:r>
            </a:p>
          </p:txBody>
        </p:sp>
      </p:grpSp>
      <p:sp>
        <p:nvSpPr>
          <p:cNvPr id="822289" name="Text Box 17"/>
          <p:cNvSpPr txBox="1">
            <a:spLocks noChangeArrowheads="1"/>
          </p:cNvSpPr>
          <p:nvPr/>
        </p:nvSpPr>
        <p:spPr bwMode="auto">
          <a:xfrm>
            <a:off x="533400" y="5791200"/>
            <a:ext cx="6985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Based upon these coefficients, the nucleophile should attack</a:t>
            </a:r>
          </a:p>
          <a:p>
            <a:r>
              <a:rPr lang="en-US">
                <a:solidFill>
                  <a:srgbClr val="002060"/>
                </a:solidFill>
              </a:rPr>
              <a:t>at C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2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2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2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78" grpId="0" autoUpdateAnimBg="0"/>
      <p:bldP spid="822281" grpId="0" autoUpdateAnimBg="0"/>
      <p:bldP spid="822289" grpId="0" autoUpdateAnimBg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5E0C301-CF7B-4096-8967-241413CD9B5C}" type="slidenum">
              <a:rPr lang="en-US" sz="1400" smtClean="0">
                <a:solidFill>
                  <a:srgbClr val="002060"/>
                </a:solidFill>
              </a:rPr>
              <a:pPr/>
              <a:t>117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120835" name="Group 15"/>
          <p:cNvGrpSpPr>
            <a:grpSpLocks/>
          </p:cNvGrpSpPr>
          <p:nvPr/>
        </p:nvGrpSpPr>
        <p:grpSpPr bwMode="auto">
          <a:xfrm>
            <a:off x="533400" y="152400"/>
            <a:ext cx="6985000" cy="3825875"/>
            <a:chOff x="336" y="96"/>
            <a:chExt cx="4400" cy="2410"/>
          </a:xfrm>
        </p:grpSpPr>
        <p:graphicFrame>
          <p:nvGraphicFramePr>
            <p:cNvPr id="120837" name="Object 5"/>
            <p:cNvGraphicFramePr>
              <a:graphicFrameLocks noChangeAspect="1"/>
            </p:cNvGraphicFramePr>
            <p:nvPr/>
          </p:nvGraphicFramePr>
          <p:xfrm>
            <a:off x="1968" y="96"/>
            <a:ext cx="1488" cy="5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5" name="CS ChemDraw Drawing" r:id="rId3" imgW="1277620" imgH="439420" progId="ChemDraw.Document.6.0">
                    <p:embed/>
                  </p:oleObj>
                </mc:Choice>
                <mc:Fallback>
                  <p:oleObj name="CS ChemDraw Drawing" r:id="rId3" imgW="1277620" imgH="439420" progId="ChemDraw.Document.6.0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8" y="96"/>
                          <a:ext cx="1488" cy="5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20838" name="Group 14"/>
            <p:cNvGrpSpPr>
              <a:grpSpLocks/>
            </p:cNvGrpSpPr>
            <p:nvPr/>
          </p:nvGrpSpPr>
          <p:grpSpPr bwMode="auto">
            <a:xfrm>
              <a:off x="1248" y="748"/>
              <a:ext cx="2256" cy="1268"/>
              <a:chOff x="1296" y="1584"/>
              <a:chExt cx="2256" cy="1268"/>
            </a:xfrm>
          </p:grpSpPr>
          <p:grpSp>
            <p:nvGrpSpPr>
              <p:cNvPr id="120840" name="Group 2"/>
              <p:cNvGrpSpPr>
                <a:grpSpLocks/>
              </p:cNvGrpSpPr>
              <p:nvPr/>
            </p:nvGrpSpPr>
            <p:grpSpPr bwMode="auto">
              <a:xfrm>
                <a:off x="1296" y="1588"/>
                <a:ext cx="2208" cy="1244"/>
                <a:chOff x="1776" y="1829"/>
                <a:chExt cx="2208" cy="1244"/>
              </a:xfrm>
            </p:grpSpPr>
            <p:sp>
              <p:nvSpPr>
                <p:cNvPr id="120846" name="Text Box 3"/>
                <p:cNvSpPr txBox="1">
                  <a:spLocks noChangeArrowheads="1"/>
                </p:cNvSpPr>
                <p:nvPr/>
              </p:nvSpPr>
              <p:spPr bwMode="auto">
                <a:xfrm>
                  <a:off x="1776" y="2294"/>
                  <a:ext cx="695" cy="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>
                      <a:solidFill>
                        <a:schemeClr val="bg1"/>
                      </a:solidFill>
                    </a:rPr>
                    <a:t>Acrolein</a:t>
                  </a:r>
                </a:p>
                <a:p>
                  <a:r>
                    <a:rPr lang="en-US">
                      <a:solidFill>
                        <a:schemeClr val="bg1"/>
                      </a:solidFill>
                    </a:rPr>
                    <a:t>LUMO</a:t>
                  </a:r>
                </a:p>
              </p:txBody>
            </p:sp>
            <p:pic>
              <p:nvPicPr>
                <p:cNvPr id="120847" name="Picture 4" descr="C:\A_Temp\ac-lumo2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79" y="1829"/>
                  <a:ext cx="1505" cy="12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20841" name="Group 8"/>
              <p:cNvGrpSpPr>
                <a:grpSpLocks/>
              </p:cNvGrpSpPr>
              <p:nvPr/>
            </p:nvGrpSpPr>
            <p:grpSpPr bwMode="auto">
              <a:xfrm>
                <a:off x="2120" y="1584"/>
                <a:ext cx="1432" cy="1268"/>
                <a:chOff x="2536" y="1584"/>
                <a:chExt cx="1432" cy="1268"/>
              </a:xfrm>
            </p:grpSpPr>
            <p:sp>
              <p:nvSpPr>
                <p:cNvPr id="120842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536" y="2640"/>
                  <a:ext cx="440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>
                      <a:solidFill>
                        <a:srgbClr val="FFFFFF"/>
                      </a:solidFill>
                    </a:rPr>
                    <a:t>+0.55</a:t>
                  </a:r>
                </a:p>
              </p:txBody>
            </p:sp>
            <p:sp>
              <p:nvSpPr>
                <p:cNvPr id="120843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096" y="2640"/>
                  <a:ext cx="408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>
                      <a:solidFill>
                        <a:srgbClr val="FFFFFF"/>
                      </a:solidFill>
                    </a:rPr>
                    <a:t>-0.38</a:t>
                  </a:r>
                </a:p>
              </p:txBody>
            </p:sp>
            <p:sp>
              <p:nvSpPr>
                <p:cNvPr id="120844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096" y="1584"/>
                  <a:ext cx="408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>
                      <a:solidFill>
                        <a:srgbClr val="FFFFFF"/>
                      </a:solidFill>
                    </a:rPr>
                    <a:t>-0.35</a:t>
                  </a:r>
                </a:p>
              </p:txBody>
            </p:sp>
            <p:sp>
              <p:nvSpPr>
                <p:cNvPr id="120845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528" y="1584"/>
                  <a:ext cx="440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>
                      <a:solidFill>
                        <a:srgbClr val="FFFFFF"/>
                      </a:solidFill>
                    </a:rPr>
                    <a:t>+0.35</a:t>
                  </a:r>
                </a:p>
              </p:txBody>
            </p:sp>
          </p:grpSp>
        </p:grpSp>
        <p:sp>
          <p:nvSpPr>
            <p:cNvPr id="120839" name="Text Box 13"/>
            <p:cNvSpPr txBox="1">
              <a:spLocks noChangeArrowheads="1"/>
            </p:cNvSpPr>
            <p:nvPr/>
          </p:nvSpPr>
          <p:spPr bwMode="auto">
            <a:xfrm>
              <a:off x="336" y="2064"/>
              <a:ext cx="440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Based upon these coefficients, the nucleophile should attack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at C</a:t>
              </a:r>
              <a:r>
                <a:rPr lang="en-US" baseline="-25000">
                  <a:solidFill>
                    <a:srgbClr val="002060"/>
                  </a:solidFill>
                </a:rPr>
                <a:t>1</a:t>
              </a:r>
              <a:r>
                <a:rPr lang="en-US">
                  <a:solidFill>
                    <a:srgbClr val="002060"/>
                  </a:solidFill>
                </a:rPr>
                <a:t>.</a:t>
              </a:r>
            </a:p>
          </p:txBody>
        </p:sp>
      </p:grpSp>
      <p:sp>
        <p:nvSpPr>
          <p:cNvPr id="823312" name="Text Box 16"/>
          <p:cNvSpPr txBox="1">
            <a:spLocks noChangeArrowheads="1"/>
          </p:cNvSpPr>
          <p:nvPr/>
        </p:nvSpPr>
        <p:spPr bwMode="auto">
          <a:xfrm>
            <a:off x="593725" y="4202113"/>
            <a:ext cx="7818438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prediction is </a:t>
            </a:r>
            <a:r>
              <a:rPr lang="en-US" b="1" i="1">
                <a:solidFill>
                  <a:srgbClr val="002060"/>
                </a:solidFill>
              </a:rPr>
              <a:t>usually </a:t>
            </a:r>
            <a:r>
              <a:rPr lang="en-US">
                <a:solidFill>
                  <a:srgbClr val="002060"/>
                </a:solidFill>
              </a:rPr>
              <a:t>correct.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“Soft” nucleophiles (e.g. organocuprates) attack at C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However “hard” (ionic) nucleophiles (e.g. organolithium compounds)</a:t>
            </a:r>
          </a:p>
          <a:p>
            <a:r>
              <a:rPr lang="en-US">
                <a:solidFill>
                  <a:srgbClr val="002060"/>
                </a:solidFill>
              </a:rPr>
              <a:t>tend to attack at C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2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23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312" grpId="0" autoUpdateAnimBg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9BD9B58-17D8-4E4A-ACBB-EFF449641E88}" type="slidenum">
              <a:rPr lang="en-US" sz="1400" smtClean="0">
                <a:solidFill>
                  <a:srgbClr val="002060"/>
                </a:solidFill>
              </a:rPr>
              <a:pPr/>
              <a:t>118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824336" name="Object 16"/>
          <p:cNvGraphicFramePr>
            <a:graphicFrameLocks noChangeAspect="1"/>
          </p:cNvGraphicFramePr>
          <p:nvPr/>
        </p:nvGraphicFramePr>
        <p:xfrm>
          <a:off x="5105400" y="533400"/>
          <a:ext cx="297180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06" name="CS ChemDraw Drawing" r:id="rId3" imgW="1277620" imgH="439420" progId="ChemDraw.Document.6.0">
                  <p:embed/>
                </p:oleObj>
              </mc:Choice>
              <mc:Fallback>
                <p:oleObj name="CS ChemDraw Drawing" r:id="rId3" imgW="1277620" imgH="439420" progId="ChemDraw.Document.6.0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533400"/>
                        <a:ext cx="297180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4338" name="Text Box 18"/>
          <p:cNvSpPr txBox="1">
            <a:spLocks noChangeArrowheads="1"/>
          </p:cNvSpPr>
          <p:nvPr/>
        </p:nvSpPr>
        <p:spPr bwMode="auto">
          <a:xfrm>
            <a:off x="609600" y="2346325"/>
            <a:ext cx="75326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look at the calculated (Mulliken) charges on each atom (with</a:t>
            </a:r>
          </a:p>
          <a:p>
            <a:r>
              <a:rPr lang="en-US">
                <a:solidFill>
                  <a:srgbClr val="002060"/>
                </a:solidFill>
              </a:rPr>
              <a:t>hydrogens summed into heavy atoms).</a:t>
            </a: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4876800" y="304800"/>
            <a:ext cx="3238500" cy="1524000"/>
            <a:chOff x="1776" y="192"/>
            <a:chExt cx="2040" cy="960"/>
          </a:xfrm>
        </p:grpSpPr>
        <p:sp>
          <p:nvSpPr>
            <p:cNvPr id="121875" name="Text Box 19"/>
            <p:cNvSpPr txBox="1">
              <a:spLocks noChangeArrowheads="1"/>
            </p:cNvSpPr>
            <p:nvPr/>
          </p:nvSpPr>
          <p:spPr bwMode="auto">
            <a:xfrm>
              <a:off x="1776" y="940"/>
              <a:ext cx="4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bg1"/>
                  </a:solidFill>
                </a:rPr>
                <a:t>+0.03</a:t>
              </a:r>
            </a:p>
          </p:txBody>
        </p:sp>
        <p:sp>
          <p:nvSpPr>
            <p:cNvPr id="121876" name="Text Box 32"/>
            <p:cNvSpPr txBox="1">
              <a:spLocks noChangeArrowheads="1"/>
            </p:cNvSpPr>
            <p:nvPr/>
          </p:nvSpPr>
          <p:spPr bwMode="auto">
            <a:xfrm>
              <a:off x="2440" y="940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bg1"/>
                  </a:solidFill>
                </a:rPr>
                <a:t>-0.01</a:t>
              </a:r>
            </a:p>
          </p:txBody>
        </p:sp>
        <p:sp>
          <p:nvSpPr>
            <p:cNvPr id="121877" name="Text Box 33"/>
            <p:cNvSpPr txBox="1">
              <a:spLocks noChangeArrowheads="1"/>
            </p:cNvSpPr>
            <p:nvPr/>
          </p:nvSpPr>
          <p:spPr bwMode="auto">
            <a:xfrm>
              <a:off x="2816" y="192"/>
              <a:ext cx="4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bg1"/>
                  </a:solidFill>
                </a:rPr>
                <a:t>+0.47</a:t>
              </a:r>
            </a:p>
          </p:txBody>
        </p:sp>
        <p:sp>
          <p:nvSpPr>
            <p:cNvPr id="121878" name="Text Box 34"/>
            <p:cNvSpPr txBox="1">
              <a:spLocks noChangeArrowheads="1"/>
            </p:cNvSpPr>
            <p:nvPr/>
          </p:nvSpPr>
          <p:spPr bwMode="auto">
            <a:xfrm>
              <a:off x="3408" y="192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bg1"/>
                  </a:solidFill>
                </a:rPr>
                <a:t>-0.49</a:t>
              </a:r>
            </a:p>
          </p:txBody>
        </p:sp>
      </p:grpSp>
      <p:grpSp>
        <p:nvGrpSpPr>
          <p:cNvPr id="121862" name="Group 38"/>
          <p:cNvGrpSpPr>
            <a:grpSpLocks/>
          </p:cNvGrpSpPr>
          <p:nvPr/>
        </p:nvGrpSpPr>
        <p:grpSpPr bwMode="auto">
          <a:xfrm>
            <a:off x="838200" y="76200"/>
            <a:ext cx="3581400" cy="2012950"/>
            <a:chOff x="1296" y="1584"/>
            <a:chExt cx="2256" cy="1268"/>
          </a:xfrm>
        </p:grpSpPr>
        <p:grpSp>
          <p:nvGrpSpPr>
            <p:cNvPr id="121867" name="Group 39"/>
            <p:cNvGrpSpPr>
              <a:grpSpLocks/>
            </p:cNvGrpSpPr>
            <p:nvPr/>
          </p:nvGrpSpPr>
          <p:grpSpPr bwMode="auto">
            <a:xfrm>
              <a:off x="1296" y="1588"/>
              <a:ext cx="2208" cy="1244"/>
              <a:chOff x="1776" y="1829"/>
              <a:chExt cx="2208" cy="1244"/>
            </a:xfrm>
          </p:grpSpPr>
          <p:sp>
            <p:nvSpPr>
              <p:cNvPr id="121873" name="Text Box 40"/>
              <p:cNvSpPr txBox="1">
                <a:spLocks noChangeArrowheads="1"/>
              </p:cNvSpPr>
              <p:nvPr/>
            </p:nvSpPr>
            <p:spPr bwMode="auto">
              <a:xfrm>
                <a:off x="1776" y="2294"/>
                <a:ext cx="695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Acrolein</a:t>
                </a:r>
              </a:p>
              <a:p>
                <a:r>
                  <a:rPr lang="en-US">
                    <a:solidFill>
                      <a:schemeClr val="bg1"/>
                    </a:solidFill>
                  </a:rPr>
                  <a:t>LUMO</a:t>
                </a:r>
              </a:p>
            </p:txBody>
          </p:sp>
          <p:pic>
            <p:nvPicPr>
              <p:cNvPr id="121874" name="Picture 41" descr="C:\A_Temp\ac-lumo2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79" y="1829"/>
                <a:ext cx="1505" cy="12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1868" name="Group 42"/>
            <p:cNvGrpSpPr>
              <a:grpSpLocks/>
            </p:cNvGrpSpPr>
            <p:nvPr/>
          </p:nvGrpSpPr>
          <p:grpSpPr bwMode="auto">
            <a:xfrm>
              <a:off x="2120" y="1584"/>
              <a:ext cx="1432" cy="1268"/>
              <a:chOff x="2536" y="1584"/>
              <a:chExt cx="1432" cy="1268"/>
            </a:xfrm>
          </p:grpSpPr>
          <p:sp>
            <p:nvSpPr>
              <p:cNvPr id="121869" name="Text Box 43"/>
              <p:cNvSpPr txBox="1">
                <a:spLocks noChangeArrowheads="1"/>
              </p:cNvSpPr>
              <p:nvPr/>
            </p:nvSpPr>
            <p:spPr bwMode="auto">
              <a:xfrm>
                <a:off x="2536" y="2640"/>
                <a:ext cx="440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rgbClr val="FFFFFF"/>
                    </a:solidFill>
                  </a:rPr>
                  <a:t>+0.55</a:t>
                </a:r>
              </a:p>
            </p:txBody>
          </p:sp>
          <p:sp>
            <p:nvSpPr>
              <p:cNvPr id="121870" name="Text Box 44"/>
              <p:cNvSpPr txBox="1">
                <a:spLocks noChangeArrowheads="1"/>
              </p:cNvSpPr>
              <p:nvPr/>
            </p:nvSpPr>
            <p:spPr bwMode="auto">
              <a:xfrm>
                <a:off x="3096" y="2640"/>
                <a:ext cx="4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rgbClr val="FFFFFF"/>
                    </a:solidFill>
                  </a:rPr>
                  <a:t>-0.38</a:t>
                </a:r>
              </a:p>
            </p:txBody>
          </p:sp>
          <p:sp>
            <p:nvSpPr>
              <p:cNvPr id="121871" name="Text Box 45"/>
              <p:cNvSpPr txBox="1">
                <a:spLocks noChangeArrowheads="1"/>
              </p:cNvSpPr>
              <p:nvPr/>
            </p:nvSpPr>
            <p:spPr bwMode="auto">
              <a:xfrm>
                <a:off x="3096" y="1584"/>
                <a:ext cx="4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rgbClr val="FFFFFF"/>
                    </a:solidFill>
                  </a:rPr>
                  <a:t>-0.35</a:t>
                </a:r>
              </a:p>
            </p:txBody>
          </p:sp>
          <p:sp>
            <p:nvSpPr>
              <p:cNvPr id="121872" name="Text Box 46"/>
              <p:cNvSpPr txBox="1">
                <a:spLocks noChangeArrowheads="1"/>
              </p:cNvSpPr>
              <p:nvPr/>
            </p:nvSpPr>
            <p:spPr bwMode="auto">
              <a:xfrm>
                <a:off x="3528" y="1584"/>
                <a:ext cx="440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rgbClr val="FFFFFF"/>
                    </a:solidFill>
                  </a:rPr>
                  <a:t>+0.35</a:t>
                </a:r>
              </a:p>
            </p:txBody>
          </p:sp>
        </p:grpSp>
      </p:grpSp>
      <p:sp>
        <p:nvSpPr>
          <p:cNvPr id="824368" name="Text Box 48"/>
          <p:cNvSpPr txBox="1">
            <a:spLocks noChangeArrowheads="1"/>
          </p:cNvSpPr>
          <p:nvPr/>
        </p:nvSpPr>
        <p:spPr bwMode="auto">
          <a:xfrm>
            <a:off x="593725" y="3352800"/>
            <a:ext cx="78295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Indeed, the charges predict that a hard (ionic) nucleophile will attack</a:t>
            </a:r>
          </a:p>
          <a:p>
            <a:r>
              <a:rPr lang="en-US">
                <a:solidFill>
                  <a:srgbClr val="002060"/>
                </a:solidFill>
              </a:rPr>
              <a:t>at C</a:t>
            </a:r>
            <a:r>
              <a:rPr lang="en-US" baseline="-25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, which is found experimentally.</a:t>
            </a:r>
          </a:p>
        </p:txBody>
      </p:sp>
      <p:sp>
        <p:nvSpPr>
          <p:cNvPr id="824369" name="Text Box 49"/>
          <p:cNvSpPr txBox="1">
            <a:spLocks noChangeArrowheads="1"/>
          </p:cNvSpPr>
          <p:nvPr/>
        </p:nvSpPr>
        <p:spPr bwMode="auto">
          <a:xfrm>
            <a:off x="593725" y="4430713"/>
            <a:ext cx="2835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These are examples of:</a:t>
            </a:r>
          </a:p>
        </p:txBody>
      </p:sp>
      <p:sp>
        <p:nvSpPr>
          <p:cNvPr id="824370" name="Text Box 50"/>
          <p:cNvSpPr txBox="1">
            <a:spLocks noChangeArrowheads="1"/>
          </p:cNvSpPr>
          <p:nvPr/>
        </p:nvSpPr>
        <p:spPr bwMode="auto">
          <a:xfrm>
            <a:off x="3429000" y="4419600"/>
            <a:ext cx="34305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Orbital Controlled Reactions </a:t>
            </a:r>
          </a:p>
          <a:p>
            <a:r>
              <a:rPr lang="en-US">
                <a:solidFill>
                  <a:srgbClr val="002060"/>
                </a:solidFill>
              </a:rPr>
              <a:t>(soft nucleophiles)</a:t>
            </a:r>
          </a:p>
        </p:txBody>
      </p:sp>
      <p:sp>
        <p:nvSpPr>
          <p:cNvPr id="824371" name="Text Box 51"/>
          <p:cNvSpPr txBox="1">
            <a:spLocks noChangeArrowheads="1"/>
          </p:cNvSpPr>
          <p:nvPr/>
        </p:nvSpPr>
        <p:spPr bwMode="auto">
          <a:xfrm>
            <a:off x="3429000" y="5181600"/>
            <a:ext cx="35163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Charge Controlled Reactions </a:t>
            </a:r>
          </a:p>
          <a:p>
            <a:r>
              <a:rPr lang="en-US">
                <a:solidFill>
                  <a:srgbClr val="002060"/>
                </a:solidFill>
              </a:rPr>
              <a:t>(hard nucleophiles)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2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2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2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2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2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2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2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2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2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82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338" grpId="0" autoUpdateAnimBg="0"/>
      <p:bldP spid="824368" grpId="0" autoUpdateAnimBg="0"/>
      <p:bldP spid="824369" grpId="0" autoUpdateAnimBg="0"/>
      <p:bldP spid="824370" grpId="0" autoUpdateAnimBg="0"/>
      <p:bldP spid="824371" grpId="0" autoUpdateAnimBg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E762D3-90E0-47BF-AF1A-4B8DA305B2B6}" type="slidenum">
              <a:rPr lang="en-US" sz="1400" smtClean="0">
                <a:solidFill>
                  <a:srgbClr val="002060"/>
                </a:solidFill>
              </a:rPr>
              <a:pPr/>
              <a:t>119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2883" name="Text Box 2"/>
          <p:cNvSpPr txBox="1">
            <a:spLocks noChangeArrowheads="1"/>
          </p:cNvSpPr>
          <p:nvPr/>
        </p:nvSpPr>
        <p:spPr bwMode="auto">
          <a:xfrm>
            <a:off x="1443038" y="280988"/>
            <a:ext cx="6329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33CC"/>
                </a:solidFill>
              </a:rPr>
              <a:t>Another Example:  Electrophilic Reactions</a:t>
            </a:r>
          </a:p>
        </p:txBody>
      </p:sp>
      <p:sp>
        <p:nvSpPr>
          <p:cNvPr id="825347" name="Text Box 3"/>
          <p:cNvSpPr txBox="1">
            <a:spLocks noChangeArrowheads="1"/>
          </p:cNvSpPr>
          <p:nvPr/>
        </p:nvSpPr>
        <p:spPr bwMode="auto">
          <a:xfrm>
            <a:off x="557213" y="914400"/>
            <a:ext cx="76723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 electrophile will react with the substrate’s frontier electrons.</a:t>
            </a:r>
          </a:p>
          <a:p>
            <a:r>
              <a:rPr lang="en-US">
                <a:solidFill>
                  <a:srgbClr val="002060"/>
                </a:solidFill>
              </a:rPr>
              <a:t>Therefore, one can predict that electrophilic attack should occur on</a:t>
            </a:r>
          </a:p>
          <a:p>
            <a:r>
              <a:rPr lang="en-US">
                <a:solidFill>
                  <a:srgbClr val="002060"/>
                </a:solidFill>
              </a:rPr>
              <a:t>the atom with the largest HOMO orbital coefficients.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676400" y="2417763"/>
            <a:ext cx="1828800" cy="2170112"/>
            <a:chOff x="1152" y="1523"/>
            <a:chExt cx="1152" cy="1367"/>
          </a:xfrm>
        </p:grpSpPr>
        <p:graphicFrame>
          <p:nvGraphicFramePr>
            <p:cNvPr id="122896" name="Object 5"/>
            <p:cNvGraphicFramePr>
              <a:graphicFrameLocks noChangeAspect="1"/>
            </p:cNvGraphicFramePr>
            <p:nvPr/>
          </p:nvGraphicFramePr>
          <p:xfrm>
            <a:off x="1152" y="1523"/>
            <a:ext cx="1152" cy="10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25" name="CS ChemDraw Drawing" r:id="rId3" imgW="800100" imgH="756920" progId="ChemDraw.Document.6.0">
                    <p:embed/>
                  </p:oleObj>
                </mc:Choice>
                <mc:Fallback>
                  <p:oleObj name="CS ChemDraw Drawing" r:id="rId3" imgW="800100" imgH="756920" progId="ChemDraw.Document.6.0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1523"/>
                          <a:ext cx="1152" cy="10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2897" name="Text Box 7"/>
            <p:cNvSpPr txBox="1">
              <a:spLocks noChangeArrowheads="1"/>
            </p:cNvSpPr>
            <p:nvPr/>
          </p:nvSpPr>
          <p:spPr bwMode="auto">
            <a:xfrm>
              <a:off x="1434" y="2640"/>
              <a:ext cx="53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Furan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4208463" y="2209800"/>
            <a:ext cx="3606800" cy="2387600"/>
            <a:chOff x="2651" y="1392"/>
            <a:chExt cx="2272" cy="1504"/>
          </a:xfrm>
        </p:grpSpPr>
        <p:grpSp>
          <p:nvGrpSpPr>
            <p:cNvPr id="122888" name="Group 15"/>
            <p:cNvGrpSpPr>
              <a:grpSpLocks/>
            </p:cNvGrpSpPr>
            <p:nvPr/>
          </p:nvGrpSpPr>
          <p:grpSpPr bwMode="auto">
            <a:xfrm>
              <a:off x="2651" y="1392"/>
              <a:ext cx="2272" cy="1504"/>
              <a:chOff x="2747" y="1392"/>
              <a:chExt cx="2272" cy="1504"/>
            </a:xfrm>
          </p:grpSpPr>
          <p:pic>
            <p:nvPicPr>
              <p:cNvPr id="122894" name="Picture 6" descr="C:\A_Temp\furan_homo2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7" y="1392"/>
                <a:ext cx="1621" cy="15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895" name="Text Box 14"/>
              <p:cNvSpPr txBox="1">
                <a:spLocks noChangeArrowheads="1"/>
              </p:cNvSpPr>
              <p:nvPr/>
            </p:nvSpPr>
            <p:spPr bwMode="auto">
              <a:xfrm>
                <a:off x="4406" y="1927"/>
                <a:ext cx="61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HOMO</a:t>
                </a:r>
              </a:p>
            </p:txBody>
          </p:sp>
        </p:grpSp>
        <p:grpSp>
          <p:nvGrpSpPr>
            <p:cNvPr id="122889" name="Group 13"/>
            <p:cNvGrpSpPr>
              <a:grpSpLocks/>
            </p:cNvGrpSpPr>
            <p:nvPr/>
          </p:nvGrpSpPr>
          <p:grpSpPr bwMode="auto">
            <a:xfrm>
              <a:off x="2806" y="1420"/>
              <a:ext cx="1226" cy="1432"/>
              <a:chOff x="2902" y="1420"/>
              <a:chExt cx="1226" cy="1432"/>
            </a:xfrm>
          </p:grpSpPr>
          <p:sp>
            <p:nvSpPr>
              <p:cNvPr id="122890" name="Text Box 9"/>
              <p:cNvSpPr txBox="1">
                <a:spLocks noChangeArrowheads="1"/>
              </p:cNvSpPr>
              <p:nvPr/>
            </p:nvSpPr>
            <p:spPr bwMode="auto">
              <a:xfrm>
                <a:off x="2902" y="1420"/>
                <a:ext cx="440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chemeClr val="accent1"/>
                    </a:solidFill>
                  </a:rPr>
                  <a:t>+0.29</a:t>
                </a:r>
              </a:p>
            </p:txBody>
          </p:sp>
          <p:sp>
            <p:nvSpPr>
              <p:cNvPr id="122891" name="Text Box 10"/>
              <p:cNvSpPr txBox="1">
                <a:spLocks noChangeArrowheads="1"/>
              </p:cNvSpPr>
              <p:nvPr/>
            </p:nvSpPr>
            <p:spPr bwMode="auto">
              <a:xfrm>
                <a:off x="3696" y="1420"/>
                <a:ext cx="4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chemeClr val="accent1"/>
                    </a:solidFill>
                  </a:rPr>
                  <a:t>-0.29</a:t>
                </a:r>
              </a:p>
            </p:txBody>
          </p:sp>
          <p:sp>
            <p:nvSpPr>
              <p:cNvPr id="122892" name="Text Box 11"/>
              <p:cNvSpPr txBox="1">
                <a:spLocks noChangeArrowheads="1"/>
              </p:cNvSpPr>
              <p:nvPr/>
            </p:nvSpPr>
            <p:spPr bwMode="auto">
              <a:xfrm>
                <a:off x="2926" y="2640"/>
                <a:ext cx="440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chemeClr val="accent1"/>
                    </a:solidFill>
                  </a:rPr>
                  <a:t>+0.20</a:t>
                </a:r>
              </a:p>
            </p:txBody>
          </p:sp>
          <p:sp>
            <p:nvSpPr>
              <p:cNvPr id="122893" name="Text Box 12"/>
              <p:cNvSpPr txBox="1">
                <a:spLocks noChangeArrowheads="1"/>
              </p:cNvSpPr>
              <p:nvPr/>
            </p:nvSpPr>
            <p:spPr bwMode="auto">
              <a:xfrm>
                <a:off x="3720" y="2640"/>
                <a:ext cx="4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chemeClr val="accent1"/>
                    </a:solidFill>
                  </a:rPr>
                  <a:t>-0.20</a:t>
                </a:r>
              </a:p>
            </p:txBody>
          </p:sp>
        </p:grpSp>
      </p:grpSp>
      <p:sp>
        <p:nvSpPr>
          <p:cNvPr id="825360" name="Text Box 16"/>
          <p:cNvSpPr txBox="1">
            <a:spLocks noChangeArrowheads="1"/>
          </p:cNvSpPr>
          <p:nvPr/>
        </p:nvSpPr>
        <p:spPr bwMode="auto">
          <a:xfrm>
            <a:off x="755650" y="4964113"/>
            <a:ext cx="732155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HOMO orbital coefficients in Furan predict that electrophilic</a:t>
            </a:r>
          </a:p>
          <a:p>
            <a:r>
              <a:rPr lang="en-US">
                <a:solidFill>
                  <a:srgbClr val="002060"/>
                </a:solidFill>
              </a:rPr>
              <a:t>attack will occur at the carbons adjacent to the oxygen.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This is found experimentally to be the case.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25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2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347" grpId="0" autoUpdateAnimBg="0"/>
      <p:bldP spid="825360" grpId="0" autoUpdateAnimBg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9C06F33-D07B-46F5-9D31-E94545DA6405}" type="slidenum">
              <a:rPr lang="en-US" sz="1400" smtClean="0">
                <a:solidFill>
                  <a:srgbClr val="002060"/>
                </a:solidFill>
              </a:rPr>
              <a:pPr/>
              <a:t>120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3907" name="Text Box 2"/>
          <p:cNvSpPr txBox="1">
            <a:spLocks noChangeArrowheads="1"/>
          </p:cNvSpPr>
          <p:nvPr/>
        </p:nvSpPr>
        <p:spPr bwMode="auto">
          <a:xfrm>
            <a:off x="1246188" y="204788"/>
            <a:ext cx="6907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33CC"/>
                </a:solidFill>
              </a:rPr>
              <a:t>Molecular Orbitals and Charge Transfer States</a:t>
            </a:r>
          </a:p>
        </p:txBody>
      </p:sp>
      <p:pic>
        <p:nvPicPr>
          <p:cNvPr id="847876" name="Picture 4" descr="C:\A_TEMP\dma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810000"/>
            <a:ext cx="320040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7877" name="Text Box 5"/>
          <p:cNvSpPr txBox="1">
            <a:spLocks noChangeArrowheads="1"/>
          </p:cNvSpPr>
          <p:nvPr/>
        </p:nvSpPr>
        <p:spPr bwMode="auto">
          <a:xfrm>
            <a:off x="441325" y="925513"/>
            <a:ext cx="79041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Dimethylaminobenzonitrile (DMAB-CN) is an example of an aromatic</a:t>
            </a:r>
          </a:p>
          <a:p>
            <a:r>
              <a:rPr lang="en-US">
                <a:solidFill>
                  <a:srgbClr val="002060"/>
                </a:solidFill>
              </a:rPr>
              <a:t>Donor-Acceptor system, which shows very unusual excited state</a:t>
            </a:r>
          </a:p>
          <a:p>
            <a:r>
              <a:rPr lang="en-US">
                <a:solidFill>
                  <a:srgbClr val="002060"/>
                </a:solidFill>
              </a:rPr>
              <a:t>properties.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876550" y="2060575"/>
            <a:ext cx="3444875" cy="1231900"/>
            <a:chOff x="1812" y="1298"/>
            <a:chExt cx="2170" cy="776"/>
          </a:xfrm>
        </p:grpSpPr>
        <p:graphicFrame>
          <p:nvGraphicFramePr>
            <p:cNvPr id="123911" name="Object 6"/>
            <p:cNvGraphicFramePr>
              <a:graphicFrameLocks noChangeAspect="1"/>
            </p:cNvGraphicFramePr>
            <p:nvPr/>
          </p:nvGraphicFramePr>
          <p:xfrm>
            <a:off x="1920" y="1298"/>
            <a:ext cx="1776" cy="5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942" name="CS ChemDraw Drawing" r:id="rId4" imgW="2397760" imgH="774700" progId="ChemDraw.Document.6.0">
                    <p:embed/>
                  </p:oleObj>
                </mc:Choice>
                <mc:Fallback>
                  <p:oleObj name="CS ChemDraw Drawing" r:id="rId4" imgW="2397760" imgH="774700" progId="ChemDraw.Document.6.0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0" y="1298"/>
                          <a:ext cx="1776" cy="5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912" name="Text Box 7"/>
            <p:cNvSpPr txBox="1">
              <a:spLocks noChangeArrowheads="1"/>
            </p:cNvSpPr>
            <p:nvPr/>
          </p:nvSpPr>
          <p:spPr bwMode="auto">
            <a:xfrm>
              <a:off x="1812" y="1862"/>
              <a:ext cx="49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accent1"/>
                  </a:solidFill>
                </a:rPr>
                <a:t>Donor</a:t>
              </a:r>
            </a:p>
          </p:txBody>
        </p:sp>
        <p:sp>
          <p:nvSpPr>
            <p:cNvPr id="123913" name="Text Box 8"/>
            <p:cNvSpPr txBox="1">
              <a:spLocks noChangeArrowheads="1"/>
            </p:cNvSpPr>
            <p:nvPr/>
          </p:nvSpPr>
          <p:spPr bwMode="auto">
            <a:xfrm>
              <a:off x="3312" y="1852"/>
              <a:ext cx="67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accent1"/>
                  </a:solidFill>
                </a:rPr>
                <a:t>Acceptor</a:t>
              </a:r>
            </a:p>
          </p:txBody>
        </p:sp>
        <p:sp>
          <p:nvSpPr>
            <p:cNvPr id="123914" name="Text Box 9"/>
            <p:cNvSpPr txBox="1">
              <a:spLocks noChangeArrowheads="1"/>
            </p:cNvSpPr>
            <p:nvPr/>
          </p:nvSpPr>
          <p:spPr bwMode="auto">
            <a:xfrm>
              <a:off x="2534" y="1850"/>
              <a:ext cx="63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chemeClr val="accent1"/>
                  </a:solidFill>
                  <a:sym typeface="Symbol" pitchFamily="18" charset="2"/>
                </a:rPr>
                <a:t>-Bridge</a:t>
              </a:r>
              <a:endParaRPr lang="en-US" sz="1600" b="1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7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47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877" grpId="0" autoUpdateAnimBg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A049704-6A12-458A-B73A-1E36F598C53B}" type="slidenum">
              <a:rPr lang="en-US" sz="1400" smtClean="0">
                <a:solidFill>
                  <a:srgbClr val="002060"/>
                </a:solidFill>
              </a:rPr>
              <a:pPr/>
              <a:t>121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pic>
        <p:nvPicPr>
          <p:cNvPr id="848899" name="Picture 3" descr="C:\A_TEMP\dm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00250"/>
            <a:ext cx="320040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895600" y="914400"/>
            <a:ext cx="2836863" cy="838200"/>
            <a:chOff x="1824" y="576"/>
            <a:chExt cx="1787" cy="528"/>
          </a:xfrm>
        </p:grpSpPr>
        <p:sp>
          <p:nvSpPr>
            <p:cNvPr id="124938" name="Text Box 10"/>
            <p:cNvSpPr txBox="1">
              <a:spLocks noChangeArrowheads="1"/>
            </p:cNvSpPr>
            <p:nvPr/>
          </p:nvSpPr>
          <p:spPr bwMode="auto">
            <a:xfrm>
              <a:off x="1824" y="576"/>
              <a:ext cx="178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Ground State:  </a:t>
              </a:r>
              <a:r>
                <a:rPr lang="en-US" b="1">
                  <a:solidFill>
                    <a:srgbClr val="FF0000"/>
                  </a:solidFill>
                  <a:sym typeface="Symbol" pitchFamily="18" charset="2"/>
                </a:rPr>
                <a:t>  6 D</a:t>
              </a:r>
              <a:endParaRPr lang="en-US" b="1">
                <a:solidFill>
                  <a:srgbClr val="FF0000"/>
                </a:solidFill>
              </a:endParaRPr>
            </a:p>
          </p:txBody>
        </p:sp>
        <p:grpSp>
          <p:nvGrpSpPr>
            <p:cNvPr id="124939" name="Group 14"/>
            <p:cNvGrpSpPr>
              <a:grpSpLocks/>
            </p:cNvGrpSpPr>
            <p:nvPr/>
          </p:nvGrpSpPr>
          <p:grpSpPr bwMode="auto">
            <a:xfrm>
              <a:off x="2448" y="912"/>
              <a:ext cx="528" cy="192"/>
              <a:chOff x="2496" y="960"/>
              <a:chExt cx="528" cy="192"/>
            </a:xfrm>
          </p:grpSpPr>
          <p:sp>
            <p:nvSpPr>
              <p:cNvPr id="124940" name="Line 12"/>
              <p:cNvSpPr>
                <a:spLocks noChangeShapeType="1"/>
              </p:cNvSpPr>
              <p:nvPr/>
            </p:nvSpPr>
            <p:spPr bwMode="auto">
              <a:xfrm>
                <a:off x="2496" y="1056"/>
                <a:ext cx="528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941" name="Line 13"/>
              <p:cNvSpPr>
                <a:spLocks noChangeShapeType="1"/>
              </p:cNvSpPr>
              <p:nvPr/>
            </p:nvSpPr>
            <p:spPr bwMode="auto">
              <a:xfrm>
                <a:off x="2592" y="96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2895600" y="4114800"/>
            <a:ext cx="2963863" cy="762000"/>
            <a:chOff x="1824" y="2592"/>
            <a:chExt cx="1867" cy="480"/>
          </a:xfrm>
        </p:grpSpPr>
        <p:sp>
          <p:nvSpPr>
            <p:cNvPr id="124934" name="Text Box 11"/>
            <p:cNvSpPr txBox="1">
              <a:spLocks noChangeArrowheads="1"/>
            </p:cNvSpPr>
            <p:nvPr/>
          </p:nvSpPr>
          <p:spPr bwMode="auto">
            <a:xfrm>
              <a:off x="1824" y="2822"/>
              <a:ext cx="186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Excited State:  </a:t>
              </a:r>
              <a:r>
                <a:rPr lang="en-US" b="1">
                  <a:solidFill>
                    <a:srgbClr val="FF0000"/>
                  </a:solidFill>
                  <a:sym typeface="Symbol" pitchFamily="18" charset="2"/>
                </a:rPr>
                <a:t>  20 D</a:t>
              </a:r>
              <a:endParaRPr lang="en-US" b="1">
                <a:solidFill>
                  <a:srgbClr val="FF0000"/>
                </a:solidFill>
              </a:endParaRPr>
            </a:p>
          </p:txBody>
        </p:sp>
        <p:grpSp>
          <p:nvGrpSpPr>
            <p:cNvPr id="124935" name="Group 18"/>
            <p:cNvGrpSpPr>
              <a:grpSpLocks/>
            </p:cNvGrpSpPr>
            <p:nvPr/>
          </p:nvGrpSpPr>
          <p:grpSpPr bwMode="auto">
            <a:xfrm>
              <a:off x="1825" y="2592"/>
              <a:ext cx="1727" cy="192"/>
              <a:chOff x="2448" y="2544"/>
              <a:chExt cx="1727" cy="192"/>
            </a:xfrm>
          </p:grpSpPr>
          <p:sp>
            <p:nvSpPr>
              <p:cNvPr id="124936" name="Line 16"/>
              <p:cNvSpPr>
                <a:spLocks noChangeShapeType="1"/>
              </p:cNvSpPr>
              <p:nvPr/>
            </p:nvSpPr>
            <p:spPr bwMode="auto">
              <a:xfrm>
                <a:off x="2448" y="2640"/>
                <a:ext cx="1727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937" name="Line 17"/>
              <p:cNvSpPr>
                <a:spLocks noChangeShapeType="1"/>
              </p:cNvSpPr>
              <p:nvPr/>
            </p:nvSpPr>
            <p:spPr bwMode="auto">
              <a:xfrm>
                <a:off x="2544" y="2544"/>
                <a:ext cx="0" cy="192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8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8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B6E37B6-40E9-49F6-B6C3-C0C4301623F2}" type="slidenum">
              <a:rPr lang="en-US" sz="1400" smtClean="0">
                <a:solidFill>
                  <a:srgbClr val="002060"/>
                </a:solidFill>
              </a:rPr>
              <a:pPr/>
              <a:t>122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49922" name="Text Box 2"/>
          <p:cNvSpPr txBox="1">
            <a:spLocks noChangeArrowheads="1"/>
          </p:cNvSpPr>
          <p:nvPr/>
        </p:nvSpPr>
        <p:spPr bwMode="auto">
          <a:xfrm>
            <a:off x="914400" y="304800"/>
            <a:ext cx="73453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basis for this enormous increase in the excited state dipole</a:t>
            </a:r>
          </a:p>
          <a:p>
            <a:r>
              <a:rPr lang="en-US">
                <a:solidFill>
                  <a:srgbClr val="002060"/>
                </a:solidFill>
              </a:rPr>
              <a:t>moment can be understood by inspection of the frontier orbitals.</a:t>
            </a:r>
          </a:p>
        </p:txBody>
      </p:sp>
      <p:sp>
        <p:nvSpPr>
          <p:cNvPr id="849925" name="Text Box 5"/>
          <p:cNvSpPr txBox="1">
            <a:spLocks noChangeArrowheads="1"/>
          </p:cNvSpPr>
          <p:nvPr/>
        </p:nvSpPr>
        <p:spPr bwMode="auto">
          <a:xfrm>
            <a:off x="1143000" y="3135313"/>
            <a:ext cx="75311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Electron density in the HOMO lies predominantly in the portion</a:t>
            </a:r>
          </a:p>
          <a:p>
            <a:r>
              <a:rPr lang="en-US">
                <a:solidFill>
                  <a:srgbClr val="002060"/>
                </a:solidFill>
              </a:rPr>
              <a:t>of the molecule nearest the electron donor (dimethylamino group)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303463" y="1216025"/>
            <a:ext cx="3716337" cy="1450975"/>
            <a:chOff x="1307" y="1037"/>
            <a:chExt cx="2341" cy="914"/>
          </a:xfrm>
        </p:grpSpPr>
        <p:pic>
          <p:nvPicPr>
            <p:cNvPr id="125962" name="Picture 3" descr="C:\A_TEMP\dmab_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4" y="1037"/>
              <a:ext cx="1664" cy="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963" name="Text Box 6"/>
            <p:cNvSpPr txBox="1">
              <a:spLocks noChangeArrowheads="1"/>
            </p:cNvSpPr>
            <p:nvPr/>
          </p:nvSpPr>
          <p:spPr bwMode="auto">
            <a:xfrm>
              <a:off x="1307" y="1334"/>
              <a:ext cx="61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</a:rPr>
                <a:t>HOMO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286000" y="4038600"/>
            <a:ext cx="3725863" cy="1460500"/>
            <a:chOff x="1333" y="2784"/>
            <a:chExt cx="2347" cy="920"/>
          </a:xfrm>
        </p:grpSpPr>
        <p:pic>
          <p:nvPicPr>
            <p:cNvPr id="125960" name="Picture 4" descr="C:\A_TEMP\dmab_L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" y="2784"/>
              <a:ext cx="1664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961" name="Text Box 7"/>
            <p:cNvSpPr txBox="1">
              <a:spLocks noChangeArrowheads="1"/>
            </p:cNvSpPr>
            <p:nvPr/>
          </p:nvSpPr>
          <p:spPr bwMode="auto">
            <a:xfrm>
              <a:off x="1333" y="3072"/>
              <a:ext cx="58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</a:rPr>
                <a:t>LUMO</a:t>
              </a:r>
            </a:p>
          </p:txBody>
        </p:sp>
      </p:grpSp>
      <p:sp>
        <p:nvSpPr>
          <p:cNvPr id="849930" name="Text Box 10"/>
          <p:cNvSpPr txBox="1">
            <a:spLocks noChangeArrowheads="1"/>
          </p:cNvSpPr>
          <p:nvPr/>
        </p:nvSpPr>
        <p:spPr bwMode="auto">
          <a:xfrm>
            <a:off x="1203325" y="5649913"/>
            <a:ext cx="7138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Electron density in the LUMO lies predominantly in the portion</a:t>
            </a:r>
          </a:p>
          <a:p>
            <a:r>
              <a:rPr lang="en-US">
                <a:solidFill>
                  <a:srgbClr val="002060"/>
                </a:solidFill>
              </a:rPr>
              <a:t>of the molecule nearest the electron acceptor (nitrile group)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49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49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49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49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49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4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22" grpId="0" autoUpdateAnimBg="0"/>
      <p:bldP spid="849925" grpId="0" autoUpdateAnimBg="0"/>
      <p:bldP spid="849930" grpId="0" autoUpdateAnimBg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C50AFFE-3A82-4665-9920-4296ED4E927E}" type="slidenum">
              <a:rPr lang="en-US" sz="1400" smtClean="0">
                <a:solidFill>
                  <a:srgbClr val="002060"/>
                </a:solidFill>
              </a:rPr>
              <a:pPr/>
              <a:t>123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50946" name="Text Box 2"/>
          <p:cNvSpPr txBox="1">
            <a:spLocks noChangeArrowheads="1"/>
          </p:cNvSpPr>
          <p:nvPr/>
        </p:nvSpPr>
        <p:spPr bwMode="auto">
          <a:xfrm>
            <a:off x="900113" y="3657600"/>
            <a:ext cx="76342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leads to very large Electrical “Hyperpolarizabilities” in</a:t>
            </a:r>
          </a:p>
          <a:p>
            <a:r>
              <a:rPr lang="en-US">
                <a:solidFill>
                  <a:srgbClr val="002060"/>
                </a:solidFill>
              </a:rPr>
              <a:t>these electron Donor/Acceptor complexes, leading to anomalously</a:t>
            </a:r>
          </a:p>
          <a:p>
            <a:r>
              <a:rPr lang="en-US">
                <a:solidFill>
                  <a:srgbClr val="002060"/>
                </a:solidFill>
              </a:rPr>
              <a:t>high “Two Photon Absorption” cross sections.</a:t>
            </a:r>
          </a:p>
        </p:txBody>
      </p:sp>
      <p:sp>
        <p:nvSpPr>
          <p:cNvPr id="850947" name="Text Box 3"/>
          <p:cNvSpPr txBox="1">
            <a:spLocks noChangeArrowheads="1"/>
          </p:cNvSpPr>
          <p:nvPr/>
        </p:nvSpPr>
        <p:spPr bwMode="auto">
          <a:xfrm>
            <a:off x="900113" y="2498725"/>
            <a:ext cx="72739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Excitation of the electron from the HOMO to the LUMO induces</a:t>
            </a:r>
          </a:p>
          <a:p>
            <a:r>
              <a:rPr lang="en-US">
                <a:solidFill>
                  <a:srgbClr val="002060"/>
                </a:solidFill>
              </a:rPr>
              <a:t>a very large amount of charge transfer, leading to an enormous</a:t>
            </a:r>
          </a:p>
          <a:p>
            <a:r>
              <a:rPr lang="en-US">
                <a:solidFill>
                  <a:srgbClr val="002060"/>
                </a:solidFill>
              </a:rPr>
              <a:t>dipole moment.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838200" y="285750"/>
            <a:ext cx="2641600" cy="1924050"/>
            <a:chOff x="832" y="142"/>
            <a:chExt cx="1664" cy="1212"/>
          </a:xfrm>
        </p:grpSpPr>
        <p:pic>
          <p:nvPicPr>
            <p:cNvPr id="126989" name="Picture 5" descr="C:\A_TEMP\dmab_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" y="142"/>
              <a:ext cx="1664" cy="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6990" name="Text Box 6"/>
            <p:cNvSpPr txBox="1">
              <a:spLocks noChangeArrowheads="1"/>
            </p:cNvSpPr>
            <p:nvPr/>
          </p:nvSpPr>
          <p:spPr bwMode="auto">
            <a:xfrm>
              <a:off x="1344" y="1104"/>
              <a:ext cx="61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</a:rPr>
                <a:t>HOMO</a:t>
              </a: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783263" y="288925"/>
            <a:ext cx="2641600" cy="1920875"/>
            <a:chOff x="3947" y="144"/>
            <a:chExt cx="1664" cy="1210"/>
          </a:xfrm>
        </p:grpSpPr>
        <p:pic>
          <p:nvPicPr>
            <p:cNvPr id="126987" name="Picture 8" descr="C:\A_TEMP\dmab_L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7" y="144"/>
              <a:ext cx="1664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6988" name="Text Box 9"/>
            <p:cNvSpPr txBox="1">
              <a:spLocks noChangeArrowheads="1"/>
            </p:cNvSpPr>
            <p:nvPr/>
          </p:nvSpPr>
          <p:spPr bwMode="auto">
            <a:xfrm>
              <a:off x="4512" y="1104"/>
              <a:ext cx="58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</a:rPr>
                <a:t>LUMO</a:t>
              </a:r>
            </a:p>
          </p:txBody>
        </p:sp>
      </p:grpSp>
      <p:sp>
        <p:nvSpPr>
          <p:cNvPr id="850954" name="Text Box 10"/>
          <p:cNvSpPr txBox="1">
            <a:spLocks noChangeArrowheads="1"/>
          </p:cNvSpPr>
          <p:nvPr/>
        </p:nvSpPr>
        <p:spPr bwMode="auto">
          <a:xfrm>
            <a:off x="900113" y="4860925"/>
            <a:ext cx="69453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These materials have potential applications in areas ranging</a:t>
            </a:r>
          </a:p>
          <a:p>
            <a:r>
              <a:rPr lang="en-US">
                <a:solidFill>
                  <a:srgbClr val="002060"/>
                </a:solidFill>
              </a:rPr>
              <a:t>from 3D Holographic Imaging to 3D Optical Data Storage to</a:t>
            </a:r>
          </a:p>
          <a:p>
            <a:r>
              <a:rPr lang="en-US">
                <a:solidFill>
                  <a:srgbClr val="002060"/>
                </a:solidFill>
              </a:rPr>
              <a:t>Confocal Microscopy.</a:t>
            </a:r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860800" y="593725"/>
            <a:ext cx="1676400" cy="723900"/>
            <a:chOff x="2784" y="336"/>
            <a:chExt cx="1056" cy="456"/>
          </a:xfrm>
        </p:grpSpPr>
        <p:sp>
          <p:nvSpPr>
            <p:cNvPr id="126985" name="Line 14"/>
            <p:cNvSpPr>
              <a:spLocks noChangeShapeType="1"/>
            </p:cNvSpPr>
            <p:nvPr/>
          </p:nvSpPr>
          <p:spPr bwMode="auto">
            <a:xfrm>
              <a:off x="2784" y="576"/>
              <a:ext cx="105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986" name="Text Box 15"/>
            <p:cNvSpPr txBox="1">
              <a:spLocks noChangeArrowheads="1"/>
            </p:cNvSpPr>
            <p:nvPr/>
          </p:nvSpPr>
          <p:spPr bwMode="auto">
            <a:xfrm>
              <a:off x="2860" y="336"/>
              <a:ext cx="884" cy="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bg1"/>
                  </a:solidFill>
                </a:rPr>
                <a:t>Electronic</a:t>
              </a:r>
            </a:p>
            <a:p>
              <a:pPr algn="ctr">
                <a:lnSpc>
                  <a:spcPct val="130000"/>
                </a:lnSpc>
              </a:pPr>
              <a:r>
                <a:rPr lang="en-US" sz="1800" b="1">
                  <a:solidFill>
                    <a:schemeClr val="bg1"/>
                  </a:solidFill>
                </a:rPr>
                <a:t>Absorption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50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5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50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50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50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5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946" grpId="0" autoUpdateAnimBg="0"/>
      <p:bldP spid="850947" grpId="0" autoUpdateAnimBg="0"/>
      <p:bldP spid="850954" grpId="0" autoUpdateAnimBg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52DE575-AAD7-4D28-979E-EF2163DBC914}" type="slidenum">
              <a:rPr lang="en-US" sz="1400" smtClean="0">
                <a:solidFill>
                  <a:srgbClr val="002060"/>
                </a:solidFill>
              </a:rPr>
              <a:pPr/>
              <a:t>124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NMR Chemical Shift Prediction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38150" y="762000"/>
            <a:ext cx="7791450" cy="5334000"/>
            <a:chOff x="276" y="480"/>
            <a:chExt cx="4908" cy="3360"/>
          </a:xfrm>
        </p:grpSpPr>
        <p:sp>
          <p:nvSpPr>
            <p:cNvPr id="128005" name="Text Box 4"/>
            <p:cNvSpPr txBox="1">
              <a:spLocks noChangeArrowheads="1"/>
            </p:cNvSpPr>
            <p:nvPr/>
          </p:nvSpPr>
          <p:spPr bwMode="auto">
            <a:xfrm>
              <a:off x="1488" y="480"/>
              <a:ext cx="2831" cy="2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6600"/>
                  </a:solidFill>
                </a:rPr>
                <a:t>Compound          </a:t>
              </a:r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(</a:t>
              </a:r>
              <a:r>
                <a:rPr lang="en-US" b="1" baseline="30000">
                  <a:solidFill>
                    <a:srgbClr val="FF6600"/>
                  </a:solidFill>
                  <a:sym typeface="Symbol" pitchFamily="18" charset="2"/>
                </a:rPr>
                <a:t>13</a:t>
              </a:r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C)          (</a:t>
              </a:r>
              <a:r>
                <a:rPr lang="en-US" b="1" baseline="30000">
                  <a:solidFill>
                    <a:srgbClr val="FF6600"/>
                  </a:solidFill>
                  <a:sym typeface="Symbol" pitchFamily="18" charset="2"/>
                </a:rPr>
                <a:t>13</a:t>
              </a:r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C)</a:t>
              </a:r>
            </a:p>
            <a:p>
              <a:r>
                <a:rPr lang="en-US" b="1">
                  <a:solidFill>
                    <a:srgbClr val="FF6600"/>
                  </a:solidFill>
                  <a:sym typeface="Symbol" pitchFamily="18" charset="2"/>
                </a:rPr>
                <a:t>                             Expt.           Calc.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Ethane                   8 ppm           7 ppm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Propane (C</a:t>
              </a:r>
              <a:r>
                <a:rPr lang="en-US" baseline="-25000">
                  <a:solidFill>
                    <a:srgbClr val="0070C0"/>
                  </a:solidFill>
                </a:rPr>
                <a:t>1</a:t>
              </a:r>
              <a:r>
                <a:rPr lang="en-US">
                  <a:solidFill>
                    <a:srgbClr val="0070C0"/>
                  </a:solidFill>
                </a:rPr>
                <a:t>)        16                16</a:t>
              </a:r>
            </a:p>
            <a:p>
              <a:r>
                <a:rPr lang="en-US">
                  <a:solidFill>
                    <a:srgbClr val="0070C0"/>
                  </a:solidFill>
                </a:rPr>
                <a:t>Propane (C</a:t>
              </a:r>
              <a:r>
                <a:rPr lang="en-US" baseline="-25000">
                  <a:solidFill>
                    <a:srgbClr val="0070C0"/>
                  </a:solidFill>
                </a:rPr>
                <a:t>2</a:t>
              </a:r>
              <a:r>
                <a:rPr lang="en-US">
                  <a:solidFill>
                    <a:srgbClr val="0070C0"/>
                  </a:solidFill>
                </a:rPr>
                <a:t>)        18                16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Ethylene             123               123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Acetylene             72                 64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Benzene             129               129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Acetonitrile (C</a:t>
              </a:r>
              <a:r>
                <a:rPr lang="en-US" baseline="-25000">
                  <a:solidFill>
                    <a:srgbClr val="0070C0"/>
                  </a:solidFill>
                </a:rPr>
                <a:t>1</a:t>
              </a:r>
              <a:r>
                <a:rPr lang="en-US">
                  <a:solidFill>
                    <a:srgbClr val="0070C0"/>
                  </a:solidFill>
                </a:rPr>
                <a:t>)  118               109</a:t>
              </a:r>
            </a:p>
            <a:p>
              <a:r>
                <a:rPr lang="en-US">
                  <a:solidFill>
                    <a:srgbClr val="0070C0"/>
                  </a:solidFill>
                </a:rPr>
                <a:t>Acetonitrile (C</a:t>
              </a:r>
              <a:r>
                <a:rPr lang="en-US" baseline="-25000">
                  <a:solidFill>
                    <a:srgbClr val="0070C0"/>
                  </a:solidFill>
                </a:rPr>
                <a:t>2</a:t>
              </a:r>
              <a:r>
                <a:rPr lang="en-US">
                  <a:solidFill>
                    <a:srgbClr val="0070C0"/>
                  </a:solidFill>
                </a:rPr>
                <a:t>)      0                   0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70C0"/>
                  </a:solidFill>
                </a:rPr>
                <a:t>Acetone (C</a:t>
              </a:r>
              <a:r>
                <a:rPr lang="en-US" baseline="-25000">
                  <a:solidFill>
                    <a:srgbClr val="0070C0"/>
                  </a:solidFill>
                </a:rPr>
                <a:t>1</a:t>
              </a:r>
              <a:r>
                <a:rPr lang="en-US">
                  <a:solidFill>
                    <a:srgbClr val="0070C0"/>
                  </a:solidFill>
                </a:rPr>
                <a:t>)         31                 28</a:t>
              </a:r>
            </a:p>
            <a:p>
              <a:r>
                <a:rPr lang="en-US">
                  <a:solidFill>
                    <a:srgbClr val="0070C0"/>
                  </a:solidFill>
                </a:rPr>
                <a:t>Acetone (C</a:t>
              </a:r>
              <a:r>
                <a:rPr lang="en-US" baseline="-25000">
                  <a:solidFill>
                    <a:srgbClr val="0070C0"/>
                  </a:solidFill>
                </a:rPr>
                <a:t>2</a:t>
              </a:r>
              <a:r>
                <a:rPr lang="en-US">
                  <a:solidFill>
                    <a:srgbClr val="0070C0"/>
                  </a:solidFill>
                </a:rPr>
                <a:t>)        207              206</a:t>
              </a:r>
            </a:p>
          </p:txBody>
        </p:sp>
        <p:sp>
          <p:nvSpPr>
            <p:cNvPr id="128006" name="Text Box 5"/>
            <p:cNvSpPr txBox="1">
              <a:spLocks noChangeArrowheads="1"/>
            </p:cNvSpPr>
            <p:nvPr/>
          </p:nvSpPr>
          <p:spPr bwMode="auto">
            <a:xfrm>
              <a:off x="276" y="3398"/>
              <a:ext cx="4908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B3LYP/6-31G(d) calculation.    D. A. Forsyth and A. B. Sebag,</a:t>
              </a:r>
            </a:p>
            <a:p>
              <a:r>
                <a:rPr lang="en-US">
                  <a:solidFill>
                    <a:srgbClr val="002060"/>
                  </a:solidFill>
                </a:rPr>
                <a:t>                                                  J. Am. Chem. Soc. </a:t>
              </a:r>
              <a:r>
                <a:rPr lang="en-US" b="1">
                  <a:solidFill>
                    <a:srgbClr val="002060"/>
                  </a:solidFill>
                </a:rPr>
                <a:t>119</a:t>
              </a:r>
              <a:r>
                <a:rPr lang="en-US">
                  <a:solidFill>
                    <a:srgbClr val="002060"/>
                  </a:solidFill>
                </a:rPr>
                <a:t>, 9483 (1997)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B275377-DF51-47B6-B5FC-697CCCD67B63}" type="slidenum">
              <a:rPr lang="en-US" sz="1400" smtClean="0">
                <a:solidFill>
                  <a:srgbClr val="002060"/>
                </a:solidFill>
              </a:rPr>
              <a:pPr/>
              <a:t>125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Dipole Moment Prediction</a:t>
            </a:r>
          </a:p>
        </p:txBody>
      </p:sp>
      <p:sp>
        <p:nvSpPr>
          <p:cNvPr id="827395" name="Text Box 3"/>
          <p:cNvSpPr txBox="1">
            <a:spLocks noChangeArrowheads="1"/>
          </p:cNvSpPr>
          <p:nvPr/>
        </p:nvSpPr>
        <p:spPr bwMode="auto">
          <a:xfrm>
            <a:off x="1900238" y="838200"/>
            <a:ext cx="5338762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Method                                H</a:t>
            </a:r>
            <a:r>
              <a:rPr lang="en-US" b="1" baseline="-25000">
                <a:solidFill>
                  <a:srgbClr val="FF6600"/>
                </a:solidFill>
              </a:rPr>
              <a:t>2</a:t>
            </a:r>
            <a:r>
              <a:rPr lang="en-US" b="1">
                <a:solidFill>
                  <a:srgbClr val="FF6600"/>
                </a:solidFill>
              </a:rPr>
              <a:t>O            NH</a:t>
            </a:r>
            <a:r>
              <a:rPr lang="en-US" b="1" baseline="-25000">
                <a:solidFill>
                  <a:srgbClr val="FF6600"/>
                </a:solidFill>
              </a:rPr>
              <a:t>3</a:t>
            </a:r>
            <a:endParaRPr lang="en-US" b="1">
              <a:solidFill>
                <a:srgbClr val="FF6600"/>
              </a:solidFill>
            </a:endParaRP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FF33CC"/>
                </a:solidFill>
              </a:rPr>
              <a:t>Experiment                          1.85 D        1.47 D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HF/6-31G(d)                        2.20            1.92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HF/6-311G(d,p)                   1.74            2.14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HF/6-311++G(3df,2pd)        1.98            1.57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MP2/6-311G(d,p)                 2.10            1.75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MP2/6-311++G(3df,2pd)      1.93            1.56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70C0"/>
                </a:solidFill>
              </a:rPr>
              <a:t>QCISD/6-311++G(3df,2pd)  1.93            1.55 </a:t>
            </a:r>
          </a:p>
        </p:txBody>
      </p:sp>
      <p:sp>
        <p:nvSpPr>
          <p:cNvPr id="827396" name="Text Box 4"/>
          <p:cNvSpPr txBox="1">
            <a:spLocks noChangeArrowheads="1"/>
          </p:cNvSpPr>
          <p:nvPr/>
        </p:nvSpPr>
        <p:spPr bwMode="auto">
          <a:xfrm>
            <a:off x="736600" y="4327525"/>
            <a:ext cx="7493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quality of agreement of the calculated with the experimental</a:t>
            </a:r>
          </a:p>
          <a:p>
            <a:r>
              <a:rPr lang="en-US">
                <a:solidFill>
                  <a:srgbClr val="002060"/>
                </a:solidFill>
              </a:rPr>
              <a:t>Dipole Moment is a good measure of how well your wavefunction</a:t>
            </a:r>
          </a:p>
          <a:p>
            <a:r>
              <a:rPr lang="en-US">
                <a:solidFill>
                  <a:srgbClr val="002060"/>
                </a:solidFill>
              </a:rPr>
              <a:t>represents the electron density.</a:t>
            </a:r>
          </a:p>
        </p:txBody>
      </p:sp>
      <p:sp>
        <p:nvSpPr>
          <p:cNvPr id="827397" name="Text Box 5"/>
          <p:cNvSpPr txBox="1">
            <a:spLocks noChangeArrowheads="1"/>
          </p:cNvSpPr>
          <p:nvPr/>
        </p:nvSpPr>
        <p:spPr bwMode="auto">
          <a:xfrm>
            <a:off x="736600" y="5421313"/>
            <a:ext cx="74453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from the examples above that computing an accurate value</a:t>
            </a:r>
          </a:p>
          <a:p>
            <a:r>
              <a:rPr lang="en-US">
                <a:solidFill>
                  <a:srgbClr val="002060"/>
                </a:solidFill>
              </a:rPr>
              <a:t>of the Dipole Moment requires a large basis set and treatment of</a:t>
            </a:r>
          </a:p>
          <a:p>
            <a:r>
              <a:rPr lang="en-US">
                <a:solidFill>
                  <a:srgbClr val="002060"/>
                </a:solidFill>
              </a:rPr>
              <a:t>electron correlation.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27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2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27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7395" grpId="0" autoUpdateAnimBg="0"/>
      <p:bldP spid="827396" grpId="0" autoUpdateAnimBg="0"/>
      <p:bldP spid="827397" grpId="0" autoUpdateAnimBg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2C817DB-3490-4C7F-96E2-8CE0F088AF63}" type="slidenum">
              <a:rPr lang="en-US" sz="1400" smtClean="0">
                <a:solidFill>
                  <a:srgbClr val="002060"/>
                </a:solidFill>
              </a:rPr>
              <a:pPr/>
              <a:t>126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3005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Some Additional Applications</a:t>
            </a:r>
          </a:p>
        </p:txBody>
      </p:sp>
      <p:sp>
        <p:nvSpPr>
          <p:cNvPr id="846851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27559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Ionization Energies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46852" name="Text Box 4"/>
          <p:cNvSpPr txBox="1">
            <a:spLocks noChangeArrowheads="1"/>
          </p:cNvSpPr>
          <p:nvPr/>
        </p:nvSpPr>
        <p:spPr bwMode="auto">
          <a:xfrm>
            <a:off x="457200" y="1295400"/>
            <a:ext cx="25511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Electron Affinities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46853" name="Text Box 5"/>
          <p:cNvSpPr txBox="1">
            <a:spLocks noChangeArrowheads="1"/>
          </p:cNvSpPr>
          <p:nvPr/>
        </p:nvSpPr>
        <p:spPr bwMode="auto">
          <a:xfrm>
            <a:off x="460375" y="4387850"/>
            <a:ext cx="84296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Structure and Bonding of Complex Species (e.g. TM Complexes)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846854" name="Text Box 6"/>
          <p:cNvSpPr txBox="1">
            <a:spLocks noChangeArrowheads="1"/>
          </p:cNvSpPr>
          <p:nvPr/>
        </p:nvSpPr>
        <p:spPr bwMode="auto">
          <a:xfrm>
            <a:off x="460375" y="1905000"/>
            <a:ext cx="77104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Electronic Excitation Energies and Excited State Properties</a:t>
            </a:r>
          </a:p>
        </p:txBody>
      </p:sp>
      <p:sp>
        <p:nvSpPr>
          <p:cNvPr id="846856" name="Text Box 8"/>
          <p:cNvSpPr txBox="1">
            <a:spLocks noChangeArrowheads="1"/>
          </p:cNvSpPr>
          <p:nvPr/>
        </p:nvSpPr>
        <p:spPr bwMode="auto">
          <a:xfrm>
            <a:off x="484188" y="3092450"/>
            <a:ext cx="33464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Enthalpies of Formation</a:t>
            </a:r>
          </a:p>
        </p:txBody>
      </p:sp>
      <p:sp>
        <p:nvSpPr>
          <p:cNvPr id="846857" name="Text Box 9"/>
          <p:cNvSpPr txBox="1">
            <a:spLocks noChangeArrowheads="1"/>
          </p:cNvSpPr>
          <p:nvPr/>
        </p:nvSpPr>
        <p:spPr bwMode="auto">
          <a:xfrm>
            <a:off x="508000" y="3733800"/>
            <a:ext cx="56911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Solvent Effects on Structure and Reactivity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46858" name="Text Box 10"/>
          <p:cNvSpPr txBox="1">
            <a:spLocks noChangeArrowheads="1"/>
          </p:cNvSpPr>
          <p:nvPr/>
        </p:nvSpPr>
        <p:spPr bwMode="auto">
          <a:xfrm>
            <a:off x="488950" y="2482850"/>
            <a:ext cx="36242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Potential Energy Surfaces</a:t>
            </a:r>
          </a:p>
        </p:txBody>
      </p:sp>
      <p:sp>
        <p:nvSpPr>
          <p:cNvPr id="846860" name="Text Box 12"/>
          <p:cNvSpPr txBox="1">
            <a:spLocks noChangeArrowheads="1"/>
          </p:cNvSpPr>
          <p:nvPr/>
        </p:nvSpPr>
        <p:spPr bwMode="auto">
          <a:xfrm>
            <a:off x="457200" y="5029200"/>
            <a:ext cx="12319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FFFFFF"/>
                </a:solidFill>
              </a:rPr>
              <a:t>• </a:t>
            </a:r>
            <a:r>
              <a:rPr lang="en-US" sz="2200">
                <a:solidFill>
                  <a:srgbClr val="FFFFFF"/>
                </a:solidFill>
              </a:rPr>
              <a:t>Others</a:t>
            </a:r>
            <a:endParaRPr lang="en-US" sz="26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4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4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4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46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4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6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4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4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6851" grpId="0" autoUpdateAnimBg="0"/>
      <p:bldP spid="846852" grpId="0" autoUpdateAnimBg="0"/>
      <p:bldP spid="846853" grpId="0" autoUpdateAnimBg="0"/>
      <p:bldP spid="846854" grpId="0" autoUpdateAnimBg="0"/>
      <p:bldP spid="846856" grpId="0" autoUpdateAnimBg="0"/>
      <p:bldP spid="846857" grpId="0" autoUpdateAnimBg="0"/>
      <p:bldP spid="846858" grpId="0" autoUpdateAnimBg="0"/>
      <p:bldP spid="846860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36528</TotalTime>
  <Words>9162</Words>
  <Application>Microsoft Office PowerPoint</Application>
  <PresentationFormat>On-screen Show (4:3)</PresentationFormat>
  <Paragraphs>1446</Paragraphs>
  <Slides>126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126</vt:i4>
      </vt:variant>
    </vt:vector>
  </HeadingPairs>
  <TitlesOfParts>
    <vt:vector size="131" baseType="lpstr">
      <vt:lpstr>Default Design</vt:lpstr>
      <vt:lpstr>Equation</vt:lpstr>
      <vt:lpstr>Graph</vt:lpstr>
      <vt:lpstr>CS ChemDraw Drawing</vt:lpstr>
      <vt:lpstr>Worksheet</vt:lpstr>
      <vt:lpstr>PowerPoint Presentation</vt:lpstr>
      <vt:lpstr>Outline</vt:lpstr>
      <vt:lpstr>Atomic Orbitals:  Slater Type Orbitals (STOs)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Basis Sets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LCAO-MO-SCF Theory for Molecules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Example 1: Hartree-Fock Calculation on H2O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Post Hartree-Fock Treatment of Electron Correlation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Density Functional Theory:  A Brief Introduction</vt:lpstr>
      <vt:lpstr>PowerPoint Presentation</vt:lpstr>
      <vt:lpstr>PowerPoint Presentation</vt:lpstr>
      <vt:lpstr>PowerPoint Presentation</vt:lpstr>
      <vt:lpstr>PowerPoint Presentation</vt:lpstr>
      <vt:lpstr>Outline</vt:lpstr>
      <vt:lpstr>Computation Times</vt:lpstr>
      <vt:lpstr>PowerPoint Presentation</vt:lpstr>
      <vt:lpstr>PowerPoint Presentation</vt:lpstr>
      <vt:lpstr>PowerPoint Presentation</vt:lpstr>
      <vt:lpstr>Outline</vt:lpstr>
      <vt:lpstr>Some Applications of Quantum Chemistry</vt:lpstr>
      <vt:lpstr>Molecular Geometry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Vibrational Frequencies</vt:lpstr>
      <vt:lpstr>PowerPoint Presentation</vt:lpstr>
      <vt:lpstr>Bond Dissociation Energies:   Application to Hydrogen Fluoride</vt:lpstr>
      <vt:lpstr>PowerPoint Presentation</vt:lpstr>
      <vt:lpstr>PowerPoint Presentation</vt:lpstr>
      <vt:lpstr>Thermodynamic Properties (Statistical Thermodynamics)</vt:lpstr>
      <vt:lpstr>Enthalpies of Reaction</vt:lpstr>
      <vt:lpstr>PowerPoint Presentation</vt:lpstr>
      <vt:lpstr>PowerPoint Presentation</vt:lpstr>
      <vt:lpstr>PowerPoint Presentation</vt:lpstr>
      <vt:lpstr>PowerPoint Presentation</vt:lpstr>
      <vt:lpstr>Reaction Equilibrium Constants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Orbitals, Charge and Chemical Reactivity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NMR Chemical Shift Prediction</vt:lpstr>
      <vt:lpstr>Dipole Moment Prediction</vt:lpstr>
      <vt:lpstr>Some Additional Applications</vt:lpstr>
    </vt:vector>
  </TitlesOfParts>
  <Company>University of North Texas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MS</cp:lastModifiedBy>
  <cp:revision>1631</cp:revision>
  <cp:lastPrinted>2013-04-16T20:51:10Z</cp:lastPrinted>
  <dcterms:created xsi:type="dcterms:W3CDTF">2000-08-12T01:25:00Z</dcterms:created>
  <dcterms:modified xsi:type="dcterms:W3CDTF">2014-04-06T13:09:31Z</dcterms:modified>
</cp:coreProperties>
</file>